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97" r:id="rId6"/>
    <p:sldId id="298" r:id="rId7"/>
    <p:sldId id="299" r:id="rId8"/>
    <p:sldId id="284" r:id="rId9"/>
    <p:sldId id="273" r:id="rId10"/>
    <p:sldId id="334" r:id="rId11"/>
    <p:sldId id="300" r:id="rId12"/>
    <p:sldId id="262" r:id="rId13"/>
    <p:sldId id="329" r:id="rId14"/>
    <p:sldId id="263" r:id="rId15"/>
    <p:sldId id="285" r:id="rId16"/>
    <p:sldId id="301" r:id="rId17"/>
    <p:sldId id="265" r:id="rId18"/>
    <p:sldId id="302" r:id="rId19"/>
    <p:sldId id="330" r:id="rId20"/>
    <p:sldId id="305" r:id="rId21"/>
    <p:sldId id="325" r:id="rId22"/>
    <p:sldId id="311" r:id="rId23"/>
    <p:sldId id="312" r:id="rId24"/>
    <p:sldId id="313" r:id="rId25"/>
    <p:sldId id="314" r:id="rId26"/>
    <p:sldId id="326" r:id="rId27"/>
    <p:sldId id="331" r:id="rId28"/>
    <p:sldId id="316" r:id="rId29"/>
    <p:sldId id="264" r:id="rId30"/>
    <p:sldId id="317" r:id="rId31"/>
    <p:sldId id="318" r:id="rId32"/>
    <p:sldId id="270" r:id="rId33"/>
    <p:sldId id="269" r:id="rId34"/>
    <p:sldId id="296" r:id="rId35"/>
    <p:sldId id="333" r:id="rId36"/>
    <p:sldId id="272" r:id="rId37"/>
    <p:sldId id="259" r:id="rId38"/>
    <p:sldId id="336" r:id="rId39"/>
    <p:sldId id="33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95C53-0369-4B1C-8D2E-144EE5762FEE}" v="39" dt="2022-09-29T08:23:09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5" d="100"/>
          <a:sy n="65" d="100"/>
        </p:scale>
        <p:origin x="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05:24:08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3625 7990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2:27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330 209,'52'0,"-102"-1,-46 1,83 1,1 0,-1 1,0 0,1 1,-16 6,22-6,0 1,0 0,0 0,0 0,0 0,1 1,0 0,0 0,1 1,-1-1,1 1,0 0,1 0,-4 8,-5 11,1 1,-8 31,14-41,1 1,0-1,1 1,-2 30,5-42,0 0,0 1,1-1,0 0,-1 0,2 0,-1 0,1 0,-1 0,1-1,1 1,-1 0,1-1,0 1,0-1,0 0,0 0,1 0,7 6,-4-5,1-1,0 1,0-1,1-1,-1 1,1-2,-1 1,1-1,0 0,11 0,13 1,48-4,-60 0,31 0,64-4,-107 4,0 0,0-1,-1 0,1-1,-1 0,0 0,1-1,-1 0,-1 0,9-7,-10 7,-1 0,0 0,0-1,-1 0,0 0,1 0,-2-1,1 1,-1-1,1 0,-2 0,1 0,-1 0,3-9,-1-12,-1 0,-1 0,-2 0,-2-31,0 23,2 23,-1 0,0-1,-1 1,0 0,-1 0,-5-14,6 22,0 0,0 0,0 0,0 0,-1 0,0 1,0-1,0 1,0 0,0 0,-1 0,1 0,-1 0,0 1,0 0,0-1,0 2,0-1,0 0,-6-1,-7 0,0 0,0 1,-1 0,1 2,0 0,-1 0,1 2,0 0,-20 6,30-6,-1 1,1 0,-1 0,1 1,0 0,0 0,1 1,-1 0,1 0,-6 7,4-3,0 0,1 0,0 1,1 0,0 1,-6 13,4-2,1 1,0-1,2 1,0 1,2-1,-2 33,9 192,-2-239,-1 0,1 1,0-2,1 1,0 0,1 0,-1-1,2 0,-1 0,1 0,0 0,1-1,0 0,0 0,0 0,1-1,0 0,15 10,-10-9,0-1,0 0,0 0,1-1,0-1,0 0,0-1,0 0,1-1,-1 0,1-1,19-2,-25 0,1 0,-1 0,0-1,1-1,-1 1,0-1,0-1,-1 1,1-1,-1-1,11-7,-10 5,0 0,0 0,0-1,-1 0,0 0,-1-1,0 0,9-18,28-73,-37 83,-1-1,0 0,4-35,-7-197,-4 134,2 104,-1 1,0-1,0 1,-1 0,-1 0,1 0,-6-12,5 17,0 1,0-1,0 0,-1 1,1 0,-1 0,-1 0,1 0,-1 1,0 0,0 0,0 0,0 0,-7-2,-10-4,1 2,-2 0,-41-7,38 9,-14-3,1 3,-1 1,1 2,-1 2,-54 4,89-2,0-1,0 1,0 1,0-1,0 1,0-1,1 2,-1-1,1 0,-1 1,1 0,0 0,0 0,0 0,0 1,-4 4,3 0,0 0,0-1,0 2,1-1,0 0,1 1,0 0,-3 9,-6 29,1 0,3 1,-3 54,10 120,3-115,-2-98,0 1,1-1,0 0,1 0,0 0,5 15,-5-19,0-1,1 1,-1 0,1-1,0 1,0-1,1 0,0 0,-1 0,1-1,0 1,1-1,5 4,-1-3,-1 0,1 0,0-1,0 0,0-1,1 0,-1 0,11 0,79-2,-71-1,8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39:53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495 167,'-2'16,"0"0,0 0,-2 0,-10 29,12-38,-18 45,11-31,-9 35,16-50,1-1,0 1,0 0,1 0,-1 0,1 0,1 0,-1 0,1 0,3 11,-3-14,0 1,1 0,0-1,0 1,0-1,0 0,1 0,-1 0,1 0,0 0,0 0,0-1,5 5,4-1,0 0,22 9,-25-12,1 1,-1 1,0-1,0 1,9 7,-15-10,0 1,-1-1,0 1,1 0,-1-1,0 1,-1 0,1 0,0 0,-1 0,0 1,0-1,0 0,0 0,0 1,0-1,-1 1,0-1,0 6,0-3,-1 1,0 0,0-1,-1 1,0 0,-4 9,-6 19,12-34,0 0,0 0,0 0,0 0,0 0,0 1,0-1,0 0,0 0,1 0,-1 0,0 0,1 0,-1 0,1 0,-1 0,1 0,-1 0,1 0,0 0,-1-1,1 1,0 0,0 0,0-1,0 1,-1 0,1-1,0 1,0-1,0 1,0-1,0 0,0 1,1-1,-1 0,2 0,3 2,0-2,0 1,1-1,-1 0,8 0,-11-1,1 1,0-1,-1 0,1 0,-1 0,1 0,-1 0,1-1,-1 0,0 1,0-1,0 0,0-1,5-3,-5 2,0-1,0 1,0 0,0-1,0 1,-1-1,0 0,0 0,1-6,1-9,-1 0,0 1,-2-1,-1-26,0 43,0-29,1 10,-1 1,-7-41,7 57,-2 0,1-1,-1 1,1 0,-1 0,-1 0,1 0,-1 0,0 0,0 1,0 0,-1-1,1 1,-1 0,0 1,-6-6,1 4,-1 0,1 1,-1 0,0 0,0 1,0 0,0 1,-19-2,-86 1,107 3,-3 0,0 0,0 1,1 1,-19 4,26-5,-1 0,1 0,0 0,0 1,0 0,0 0,0 0,0 0,0 0,1 0,-1 1,1-1,0 1,-1 0,1 0,0-1,1 1,-3 6,0 2,1 0,0 1,1 0,1-1,-1 1,2 0,1 20,-1-18,1 7,1 0,1 0,1 0,1 0,1-1,1 1,0-1,1-1,2 0,0 0,1 0,0-2,2 1,0-1,1-1,0-1,1 0,1-1,1 0,0-1,31 17,-35-24,0-1,0 0,1 0,0-2,0 1,28 1,86-4,-119-2,1 1,-1-1,0-1,0 0,0 0,0 0,16-8,-21 7,1 1,-1-1,1-1,-1 1,0 0,0-1,0 0,0 0,-1 0,0-1,0 1,0-1,0 1,3-11,-1 1,-1 0,0 0,-1 0,-1 0,1-24,-5-76,0 65,1 28,0 1,-2 0,0-1,-2 1,0 1,-1-1,-11-25,11 33,0 0,-1 1,0 0,-1 0,0 1,-1-1,0 2,0-1,-1 2,-1-1,1 1,-17-9,9 7,-1 2,0-1,0 2,-1 1,-25-5,14 5,0 3,-56-1,60 4,0 0,0 0,-31 6,50-5,0 1,1 0,-1 0,1 1,-1 0,1 0,0 1,0-1,1 2,-1-1,1 1,-6 5,2 0,1 1,1 0,0 0,1 1,0 0,0 0,1 1,1 0,0 0,1 0,1 1,-4 25,2 10,2 0,5 63,-1-60,1 234,-2-275,1 1,0-1,0 0,1 1,1-1,0 0,0 0,6 10,-5-13,0 0,1 0,0 0,0-1,1 0,0 0,0 0,1-1,0 0,12 8,-7-7,0 0,0-1,1-1,0 0,0 0,0-2,0 1,1-2,16 2,19-1,61-5,-58 1,4 0,52-2,-102 3,0-1,0 0,0-1,0 0,0 1,-1-2,1 1,-1-1,1 0,-1 0,0 0,0-1,0 0,0 0,-1 0,0-1,0 1,0-1,6-10,1-4,-2-1,0 0,-1-1,6-25,-2 8,-4 8,0-1,-2 1,4-63,-10-94,-1 95,0-155,2 237,-2-1,1 0,-2 0,1 1,-1-1,-1 1,0-1,-1 1,1 0,-2 0,0 0,0 1,0 0,-1 0,-1 0,0 1,0-1,0 2,-16-14,9 11,0 1,0 0,-1 1,0 1,0 0,-1 0,0 2,0 0,0 1,-27-3,-204 5,126 5,109-3,-1 0,1 2,-1-1,1 1,-22 8,26-7,1 0,-1 1,1-1,0 2,0-1,0 1,0 0,1 1,-11 11,-5 10,2 1,0 1,2 1,-25 54,11 4,19-49,7-18,1 1,0-1,2 1,-2 29,5 90,2-76,-2-21,0-5,8 76,-5-103,-1 1,2 0,0-1,0 0,1 0,1 0,0-1,0 1,16 19,-9-15,1-1,1 0,1-1,0 0,0-1,1-1,1-1,35 17,-25-15,-11-4,34 11,3-3,-29-8,1-1,0-1,37 4,218-7,-154-6,-118 2,0-1,0 0,1 0,-1 0,0-1,14-5,-18 5,0 0,0-1,-1 0,1 1,-1-1,0-1,0 1,0-1,0 1,-1-1,1 0,-1-1,4-5,-3 1,0 1,0-1,-1 1,0-1,-1 0,0 0,0-1,0-10,-2-78,-1 67,-3-558,4 436,0 130,-2 1,-1-1,-7-30,1 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6:49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2659 0,'-2623'0,"2588"0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6:53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0,'1027'0,"-997"2,1 1,51 12,20 3,219-12,-191-8,-90 2,-5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7:03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1,'32'0,"22"-1,1 3,86 13,31 25,-135-31,2-2,47 3,-45-7,57 14,9 0,56-12,-128-5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7:19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0,'862'0,"-836"2,0 1,0 1,28 7,-23-4,53 6,172-11,-145-3,-80 2,-1 2,54 13,17 1,219-10,-189-9,278 2,-374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7:34.8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951 190,'-31'0,"1"1,0 2,0 1,0 2,1 1,-1 1,1 1,1 2,-50 26,77-37,-86 50,-107 79,171-109,1 0,0 1,2 1,0 1,-19 30,35-48,1 0,0-1,1 1,-1 0,1 0,0 0,0 1,1-1,0 0,-2 8,3-12,0 0,0 0,0 0,1 0,-1 0,0 0,0 0,0 0,1 0,-1 0,1 0,-1 0,0 0,1 0,0 0,-1 0,1-1,0 1,-1 0,1 0,0-1,0 1,-1 0,3 0,-1 0,1 0,-1 0,1 0,0-1,0 1,-1-1,1 1,0-1,2 0,10-1,0-1,0 0,0-1,-1 0,26-10,71-35,-96 41,-2 1,10-6,0 1,1 2,43-12,-64 21,-1 0,1-1,-1 1,1 0,-1 0,1 0,-1 0,1 1,-1-1,1 1,-1-1,0 1,1 0,-1 0,0 0,0 0,1 1,-1-1,0 0,0 1,-1 0,1-1,0 1,0 0,-1 0,1 0,-1 0,1 0,-1 0,1 3,2 4,-1-1,-1 0,1 1,-1-1,-1 1,0 0,1 13,-2-9,-1 1,0 0,-1-1,-1 0,0 1,-1-1,0 0,-10 19,-6 9,-33 46,25-41,23-38,0 0,1 0,0 0,0 0,1 1,0-1,1 1,-2 10,4-18,0-1,0 1,0-1,0 1,0-1,0 1,0-1,0 1,0-1,0 1,0-1,1 1,-1-1,0 1,0-1,1 0,-1 1,0-1,0 1,1-1,-1 0,0 1,1-1,-1 0,1 0,-1 1,0-1,1 0,-1 0,1 1,-1-1,1 0,-1 0,1 0,-1 0,1 0,-1 0,1 0,-1 0,1 0,-1 0,1 0,-1 0,1 0,-1 0,0 0,1 0,-1-1,2 1,24-10,-18 6,1-1,-1 0,1 0,-2-1,1 0,0 0,6-7,-14 12,0 1,0 0,1 0,-1-1,0 1,0 0,1-1,-1 1,0 0,0-1,0 1,0 0,1-1,-1 1,0 0,0-1,0 1,0 0,0-1,0 1,0-1,0 1,0 0,0-1,0 1,0 0,0-1,-1 1,1 0,0-1,0 1,0 0,0-1,-1 1,1 0,0-1,0 1,-1 0,1 0,0-1,0 1,-1 0,1 0,0-1,-1 1,-19-6,19 6,-24-3,1 0,-1 2,1 1,-44 5,25 1,-80 23,115-27,-25 9,31-10,1-1,0 1,0-1,0 1,0-1,0 1,0 0,0 0,0-1,0 1,1 0,-1 0,0 0,0 0,1 0,-1 0,1 0,-1 0,1 0,-1 0,1 1,-1-1,1 1,0 0,1-1,-1 1,0 0,1-1,-1 1,1-1,0 1,0-1,-1 0,1 1,0-1,0 0,0 1,0-1,1 0,-1 0,0 0,0 0,1 0,-1 0,3 1,5 3,0-1,12 5,-19-9,32 11,0-1,1-2,0-1,58 2,146-6,-230-3,5 0,1-1,0-1,-1 0,1 0,21-8,-30 8,0-1,0 1,0-1,-1 0,0-1,1 0,-1 1,0-2,-1 1,1 0,-1-1,0 0,0 0,0 0,3-7,3-8,-2 0,0-1,-1 0,-1 0,0 0,2-36,-2-6,-5-65,-1 126,0-8,0 0,-1 0,-2-13,2 20,0 0,0 0,0 0,0 0,-1 0,1 0,-1 1,1-1,-1 1,0-1,0 1,0 0,-1-1,1 1,-3-1,0-1,0 1,-1 0,1 0,-1 1,1 0,-1 0,0 0,0 1,0-1,0 1,0 1,0-1,0 1,0 0,0 1,0-1,0 1,0 0,0 1,0-1,0 1,-6 4,4-3,0 1,1 1,0-1,0 1,0 1,1-1,0 1,0 0,0 1,1-1,0 1,0 0,0 0,1 1,-5 11,4-4,0 1,1 0,1 1,1-1,0 0,1 1,0-1,4 25,-3-36,1 0,0 0,1 0,-1 0,1 0,0 0,0 0,1 0,3 4,-6-8,1 1,0-1,0 0,0 0,-1 0,1 0,0 0,0-1,0 1,1 0,-1 0,0-1,0 1,0 0,0-1,1 1,-1-1,0 0,1 1,-1-1,0 0,1 0,-1 0,0 0,1 0,-1 0,0 0,1 0,-1-1,0 1,0 0,1-1,-1 1,0-1,0 0,1 1,-1-1,0 0,2-1,2-4,1 0,-1 0,0 0,-1-1,0 0,0 0,0 0,-1 0,3-9,6-16,-1 0,-2-1,-2 0,5-45,-3-140,-9 203,-1 0,0 0,-7-27,6 35,0 0,-1 1,1-1,-1 1,-1 0,1 0,-1 0,0 0,-1 0,-6-6,0 2,0 1,-1 0,0 1,0 0,0 1,-1 1,0 0,-1 0,1 1,-1 1,-20-3,-4 1,0 2,0 1,-40 4,67-1,0 0,0 1,1 0,-1 1,1 0,-1 1,1 0,0 1,0 0,0 0,1 1,0 1,-16 10,4 1,1 2,0 0,1 1,-18 26,-11 14,-45 64,88-113,-1-1,1 1,1 0,0 0,0 1,1-1,0 1,-1 22,2 6,4 53,0-45,-1 10,2 48,-2-99,0-1,1 1,0 0,0-1,0 1,1-1,0 0,0 1,0-1,1-1,0 1,5 5,5 4,1 0,27 20,-21-21,0 0,1-1,35 16,-43-24,1 0,-1 0,1-2,0 0,29 2,77-4,-74-3,-9 2,0-3,68-12,-42 1,-17 5,63-21,-89 22,-1 0,0-1,-1-1,30-20,-41 25,-1-1,1-1,-1 1,-1-1,1 0,-1-1,0 0,-1 0,0 0,0 0,-1-1,0 0,3-10,-1-3,-2 0,0-1,1-41,-7-73,0 77,0-274,2 300,0 23,0 0,-1 0,0 0,-1 0,0 1,-1-1,0 1,-1-1,0 1,-1 0,1 0,-2 1,-8-12,-3-1,-1 1,0 1,-2 0,-43-32,37 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4:49.9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0,'1391'0,"-1354"0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4:53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304 1,'-3'0,"-1"1,1 0,-1 0,1 0,0 0,0 0,0 1,-1-1,1 1,1 0,-5 2,-4 3,-6 4,1 0,0 2,1-1,0 2,1 0,1 0,0 2,0-1,2 2,0-1,-13 30,6-9,-13 32,27-59,0 1,1 0,0-1,-1 18,3-26,1 1,0-1,0 0,0 1,0-1,0 1,0-1,1 0,0 1,-1-1,1 0,0 0,0 1,0-1,0 0,0 0,0 0,1 0,-1 0,1 0,0-1,2 3,-1-2,0-1,0 1,-1-1,2 0,-1 0,0 0,0 0,0-1,0 1,0-1,1 0,-1 0,0 0,0 0,1 0,3-2,11-2,35-14,3-1,-53 19,-1-1,1 0,-1 1,1-1,-1 1,1 0,0 0,-1 0,1 0,-1 0,1 1,-1-1,1 1,-1 0,1-1,-1 1,3 2,-3-2,-1 1,0-1,0 1,1-1,-1 1,0-1,-1 1,1 0,0 0,0-1,-1 1,1 0,-1 0,1 0,-1 0,0 0,0 0,0 0,0-1,0 1,0 0,-1 0,0 4,-3 13,-2 0,1 0,-2-1,-1 0,-13 25,-58 83,40-74,-18 31,49-70,1 0,1 0,0 0,-7 26,11-26,3-12,3-5,39-72,22-47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4:54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606 0,'1'0,"0"0,0 0,0 1,0-1,0 0,-1 0,1 0,0 1,0-1,0 1,0-1,-1 0,1 1,0-1,-1 1,1 0,0-1,-1 1,1 0,0-1,-1 1,1 0,0 1,7 22,-6-15,0 1,-1-1,-1 1,1-1,-1 1,-1-1,-3 18,-3 4,-11 31,15-53,-24 68,-4 0,-47 82,-96 140,12-22,97-167,20-35,31-46,4-4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05:24:08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3398 7989 16383 0 0,'11'0'0'0'0,"36"0"0"0"0,22-11 0 0 0,9-3 0 0 0,2 0 0 0 0,-12-8 0 0 0,-6-1 0 0 0,-4 5 0 0 0,0 4 0 0 0,1 5 0 0 0,1 4 0 0 0,1 3 0 0 0,1 1 0 0 0,2 2 0 0 0,0 0 0 0 0,0 0 0 0 0,0 0 0 0 0,1-1 0 0 0,-1 1 0 0 0,1-1 0 0 0,-1 0 0 0 0,0 0 0 0 0,0 0 0 0 0,0 0 0 0 0,0 0 0 0 0,-10 11 0 0 0,-5 3 0 0 0,2 0 0 0 0,2-3 0 0 0,-8 8 0 0 0,0 0 0 0 0,2-2 0 0 0,5-5 0 0 0,-6 7 0 0 0,-1 0 0 0 0,3-3 0 0 0,5-5 0 0 0,-8 8 0 0 0,1-1 0 0 0,2-2 0 0 0,5-5 0 0 0,4-3 0 0 0,3-4 0 0 0,2-2 0 0 0,2-2 0 0 0,1 0 0 0 0,-1-1 0 0 0,1 0 0 0 0,-11-11 0 0 0,-25-3 0 0 0,-29 1 0 0 0,-26 3 0 0 0,-18 3 0 0 0,-14 3 0 0 0,-7 2 0 0 0,-3 2 0 0 0,-2 1 0 0 0,1 1 0 0 0,0-1 0 0 0,2 1 0 0 0,2 0 0 0 0,0-1 0 0 0,0 0 0 0 0,1 0 0 0 0,0 0 0 0 0,0 0 0 0 0,0 0 0 0 0,0 0 0 0 0,0 0 0 0 0,0 0 0 0 0,0 0 0 0 0,11-11 0 0 0,3-3 0 0 0,0 0 0 0 0,-3 3 0 0 0,8-8 0 0 0,0 0 0 0 0,-3 2 0 0 0,-4 5 0 0 0,-4 4 0 0 0,7-7 0 0 0,2-2 0 0 0,-3 3 0 0 0,-4 3 0 0 0,-3 4 0 0 0,-3 3 0 0 0,-2 2 0 0 0,-2 1 0 0 0,0 2 0 0 0,-1-1 0 0 0,0 1 0 0 0,0 0 0 0 0,1-1 0 0 0,-1 1 0 0 0,1-1 0 0 0,0 0 0 0 0,0 0 0 0 0,-1 0 0 0 0,1 0 0 0 0,11 11 0 0 0,14 14 0 0 0,25 3 0 0 0,26 8 0 0 0,22-2 0 0 0,15-7 0 0 0,11-9 0 0 0,6-6 0 0 0,3-6 0 0 0,0-4 0 0 0,0-2 0 0 0,-2-1 0 0 0,0-1 0 0 0,-2 12 0 0 0,0 3 0 0 0,-1 0 0 0 0,0-2 0 0 0,-10 7 0 0 0,-5 2 0 0 0,1-4 0 0 0,3-4 0 0 0,3-4 0 0 0,3-3 0 0 0,3-3 0 0 0,1-2 0 0 0,1 0 0 0 0,0-1 0 0 0,1 0 0 0 0,0 1 0 0 0,0-1 0 0 0,-1 1 0 0 0,0-1 0 0 0,1 1 0 0 0,-1 0 0 0 0,0 0 0 0 0,0 0 0 0 0,0 0 0 0 0,-10-10 0 0 0,-5-5 0 0 0,1 1 0 0 0,3 3 0 0 0,4 3 0 0 0,2 3 0 0 0,2-8 0 0 0,2-3 0 0 0,-9-9 0 0 0,-4 0 0 0 0,-10-7 0 0 0,-1 2 0 0 0,-7-5 0 0 0,-9 4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5:02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1,'17'392,"7"-51,-22 0,-2-239,0-80,1 0,2-1,0 1,1 0,1-1,0 0,2 0,1 0,14 27,-17-40,1 0,0-1,0 1,1-1,-1 0,2 0,-1-1,1 0,14 8,5 1,50 19,-26-13,-24-10,0-2,1-1,36 6,-16 0,-37-10,0-1,0 0,0 0,20 1,-27-4,-1 0,0 0,1 0,-1-1,0 0,1 0,-1 1,0-2,0 1,0 0,0-1,0 1,0-1,0 0,0 0,-1 0,1 0,-1-1,1 1,2-5,3-5,0 0,-1-1,0 1,-1-1,0-1,5-19,16-90,-20 89,4-31,4-116,-16-69,-1 98,2 109,0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5:12.6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0,'0'1567,"1"-1557,-2 18,1-26,0-1,0 1,0-1,-1 0,1 1,0-1,-1 1,1-1,-1 0,0 1,1-1,-1 0,0 0,-2 3,3-4,-1 0,1 1,-1-1,0 0,1 0,-1 0,1 1,-1-1,0 0,1 0,-1 0,1 0,-1 0,0 0,1 0,-1 0,0 0,1 0,-1 0,0 0,1-1,-1 1,1 0,-1 0,1-1,-1 1,0 0,1-1,-1 1,0-1,-14-16,6 4,1-1,1 0,0 0,-6-22,-14-63,19 53,1 0,0-58,8-94,2 93,-2-450,-1 401,0 144,0 0,1 1,0-1,1 0,4-15,-4 20,0-1,1 1,0-1,0 1,0 0,0 0,1 0,0 1,0-1,8-5,-1 1,0 0,1 1,0 1,0 0,1 1,0 0,0 1,0 0,18-3,-24 6,0 1,0 0,0 0,1 1,-1 0,0 0,1 1,-1 0,0 0,0 0,0 1,0 0,0 1,0-1,-1 1,1 1,-1-1,0 1,9 7,-6-2,-1 0,0 0,0 1,-1 0,0 0,-1 0,0 1,7 18,-2 3,15 63,-13-28,-4 1,2 81,-12 140,-1-198,0 346,2-374,-1-47,0 0,0 0,-2 0,0 0,0 0,-2-1,-8 21,10-28,-1-1,1 0,-1 0,-1-1,1 1,-1-1,0 0,-1 0,1 0,-1-1,0 0,0 0,-1 0,0-1,0 0,-13 6,8-7,0 1,0-1,0-1,0 0,0-1,0 0,-18-2,25 1,1 0,-1-1,1 0,-1 0,1 0,0 0,0-1,-1 1,1-1,0 0,0 0,1-1,-1 1,0-1,1 0,0 0,-1 0,1 0,0-1,1 1,-1-1,1 1,-3-6,1-1,1-1,0 1,0 0,1-1,1 1,-1-14,4-67,0 59,-2 7,0 9,1 1,0 0,1 0,6-24,-8 38,0 0,1 0,-1-1,1 1,-1 0,1-1,0 1,-1 0,1 0,0 0,0 0,0 0,0 0,1-1,-2 2,1-1,-1 1,0 0,1 0,-1 0,1 0,-1 0,0 1,1-1,-1 0,0 0,1 0,-1 0,0 0,1 0,-1 0,0 1,1-1,-1 0,0 0,0 1,1-1,-1 0,0 0,0 1,1-1,-1 0,0 0,0 1,0-1,0 0,1 1,1 4,0 0,0-1,-1 1,1 0,-1 0,0 6,4 36,-2 0,-7 79,4-121,-1 1,0-1,0 0,0 0,-1-1,1 1,-1 0,-1 0,1-1,-1 1,-4 6,5-9,0 0,0 0,0-1,0 1,0 0,0-1,-1 1,1-1,0 0,-1 1,1-1,-1 0,0-1,1 1,-1 0,0-1,1 1,-1-1,0 0,1 0,-1 0,-4-1,1-1,1 1,0-1,1 0,-1 0,0-1,0 0,1 1,0-2,-1 1,1 0,1-1,-1 0,0 0,1 0,0 0,0 0,-4-7,-1-3,1-1,0 1,1-1,-6-24,0-3,-1 1,3-1,1 0,-5-65,11 62,-15-65,9 62,-3-51,10-252,4 180,-3 134,0 16,1 1,5-42,-4 56,0 1,0-1,1 1,0-1,0 1,0 0,1 0,0 0,0 0,0 0,1 1,-1-1,1 1,0 0,7-6,-3 5,0 0,0 1,1 0,0 0,0 0,0 2,0-1,0 1,0 0,11 0,15-1,49 4,-60 0,-3 0,-1-1,-1 1,37 6,-49-5,-1 0,0-1,-1 2,1-1,0 1,-1 0,1 0,-1 0,0 1,0 0,0 0,-1 0,6 7,-2 0,0 1,0 0,-1 1,-1-1,0 1,-1 1,-1-1,0 1,0-1,2 28,-2 11,-4 85,-1-89,-3 837,4-619,0-255,0-1,-1 1,0-1,-4 18,4-24,0-1,0 0,-1 0,1 0,-1 0,0 0,0 0,0-1,0 1,0 0,0-1,-1 0,1 1,-1-1,0 0,1-1,-1 1,-6 3,-1-2,0 0,1 0,-1-1,0 0,-1-1,-12 1,-64-4,52 0,-186-4,193 4,28 2,0 0,-1 1,1-1,0-1,-1 1,1 0,0 0,-1 0,1 0,0 0,-1 0,1 0,0 0,-1 0,1-1,0 1,-1 0,1 0,0 0,0-1,-1 1,1 0,0 0,0-1,0 1,-1 0,1-1,0 1,0 0,0-1,0 1,-1 0,1 0,0-1,1 0,-1 0,0 1,1-1,-1 0,0 1,1-1,-1 1,1-1,-1 1,1-1,0 1,-1-1,1 1,-1 0,2-1,8-4,1 2,-1-1,1 1,-1 1,20-3,-12 2,21-5,99-43,-41 16,-62 21,23-10,-52 21,1-1,-1 0,0 0,0-1,-1 1,8-8,-5 2,0 1,-1-2,0 1,0-1,-1 0,-1-1,7-18,-6 12,-2 1,-1-1,0 0,1-31,-5-248,-1 114,2-511,0 657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5:35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1,'1262'0,"-1225"0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06:08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45,'349'0,"-321"-2,0-1,0-1,30-9,-25 6,56-6,234 10,-170 5,1105-2,-1221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3:30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1,'827'0,"-790"0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3:45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1,'696'0,"-658"0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3:56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0 307,'348'0,"-315"-2,0-2,55-12,21-2,204 11,-192 9,1572-2,-1659-2,-1-1,53-12,22-3,30 14,-16 1,-85-1,40-11,27-3,240 11,-209 9,167-2,-278-1,0-2,-1 0,33-10,39-5,7 11,104 8,-85 1,-87-3,0 0,0-2,38-9,-14 1,0 3,62-1,119 9,-106 2,692-2,-792 2,1 1,51 12,23 3,28 5,-85-13,67 4,228-12,-171-4,2603 2,-2744-2,-1-1,52-12,24-3,230 12,-201 8,601-2,-706-2,0-2,53-11,22-3,231 12,-201 8,210-2,-316-2,1-1,54-13,21-3,-36 13,-26 3,54-11,-41 4,116-6,63 16,-102 2,2512-2,-2614 2,-1 1,52 12,24 3,-86-15,7-1,1 2,42 11,-40-7,1-1,0-2,43 2,105-7,-92-2,258 2,-316-2,0-1,56-13,20-3,33 15,-21 1,-7-15,-9 0,236 12,-202 8,339-2,-455 1,0 0,-1 2,26 6,62 23,-91-25,0 0,-1 1,1 0,-2 2,31 22,-29-19,0-1,0-1,1-1,1 0,0-2,0 0,0-1,1-1,0-1,1-1,-1-1,33 1,-16-3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6:47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90,'3388'0,"-3354"-2,-1-1,53-13,22-2,29-5,-89 13,71-5,200 13,-161 4,449-2,-570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6:50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0,'0'13,"1"0,2 18,-2-27,0 1,0 0,1-1,0 1,0 0,0-1,1 0,-1 0,5 6,4 4,1-1,1 0,0 0,1-2,0 1,1-2,0 0,1-1,0 0,0-1,1-1,-1-1,30 8,-5-7,31 9,2-5,90 4,355-15,-213-1,1429 1,-1698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0:16:55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84,'2434'0,"-2411"-1,0-2,0 0,36-11,-28 6,32-3,36 4,110 8,-87 1,139-2,-238-2,0 0,0-2,33-9,0 1,-24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05:24:08.1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4375 3948 16383 0 0,'-11'0'0'0'0,"-15"0"0"0"0,-13 0 0 0 0,-11 0 0 0 0,2 11 0 0 0,-1 4 0 0 0,8 10 0 0 0,11 11 0 0 0,10 11 0 0 0,9 9 0 0 0,6 5 0 0 0,4 3 0 0 0,2 2 0 0 0,1 0 0 0 0,0 0 0 0 0,11-11 0 0 0,14-15 0 0 0,13-14 0 0 0,11-12 0 0 0,7-8 0 0 0,6-5 0 0 0,2-14 0 0 0,0-4 0 0 0,-10-11 0 0 0,-4 0 0 0 0,-11-6 0 0 0,-1-9 0 0 0,-8-7 0 0 0,2-18 0 0 0,-5-7 0 0 0,-8-14 0 0 0,-7-2 0 0 0,-5 4 0 0 0,-17 16 0 0 0,-16 20 0 0 0,-16 20 0 0 0,-12 14 0 0 0,3 10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2:26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409 458,'0'-2,"0"1,-1-1,1 1,-1 0,1-1,-1 1,1 0,-1 0,0-1,0 1,0 0,0 0,0 0,0 0,0 0,0 0,0 0,0 0,0 0,-1 1,1-1,0 0,-1 1,1-1,0 1,-3-1,-5-2,-1 1,-15-2,18 3,-15-2,112 1,-74 2,0-1,-1 1,0 1,0 1,27 6,-39-8,-1 1,1 0,0 0,-1 0,1 0,-1 0,0 1,1-1,-1 1,0-1,0 1,0 0,0 0,0 0,0 0,-1 0,1 1,-1-1,1 0,-1 1,0-1,0 1,0-1,0 1,0 0,-1-1,1 1,-1 0,0-1,0 1,0 0,0 0,-1 4,0 0,-1 1,0 0,-1-1,1 1,-2-1,1 0,-1 0,-6 10,-43 51,39-52,-34 36,26-29,-18 25,37-45,1 1,-1 0,1 0,0 0,0 0,-1 6,2-9,1 1,0-1,-1 0,1 1,0-1,0 1,0-1,0 0,0 1,0-1,1 0,-1 1,0-1,1 1,-1-1,1 0,-1 0,1 1,0-1,0 0,-1 0,1 0,0 0,2 2,1 0,1 0,-1 0,1-1,8 4,-8-4,-1 1,-10-2,-13-1,16 0,-87-3,89 3,1 0,-1 0,1 0,-1 0,1 0,-1 0,1 0,0 0,-1 0,1 0,-1-1,1 1,-1 0,1 0,0 0,-1-1,1 1,-1 0,1-1,2-5,17-7,-16 10,6-2,34-23,71-61,-104 81,-1 0,1 0,15-8,-22 14,0 0,1 1,-1-1,0 1,0 0,1 0,-1 0,0 0,1 1,-1-1,1 1,-1 0,1 0,-1 0,1 0,4 2,-7-2,-1 0,1 0,0 0,-1 1,1-1,0 0,-1 0,1 1,0-1,-1 1,1-1,0 0,-1 1,1-1,-1 1,1 0,-1-1,1 1,-1-1,0 1,1 0,-1-1,0 1,1 0,-1-1,0 1,0 0,0-1,0 1,1 0,-1 0,0-1,0 1,0 0,0 0,-1 1,1-1,-1 1,0 0,0 0,0-1,0 1,0-1,0 1,0-1,0 1,-1-1,1 0,0 1,-1-1,-1 1,-6 3,1-1,-1 0,0 0,0-1,-1 0,1-1,-20 2,7-1,0-2,-32-2,50 1,1 0,-1 0,0-1,0 0,0 1,0-1,1-1,-1 1,0 0,1-1,-1 0,1 0,0 0,0 0,-1-1,1 1,1-1,-1 0,0 1,1-1,-1 0,1-1,-3-5,-5-13,2 0,1 0,1-1,1 1,-5-46,6-119,5 148,-1 28,0-1,1 1,0-1,1 1,1-1,-1 1,2 0,0 0,0 0,1 1,0 0,1-1,7-8,-3 6,0 0,1 1,0 1,1 0,20-14,-23 19,0 1,0 0,1 0,-1 1,1 1,0-1,0 1,0 1,17-2,-14 3,0 0,1 0,-1 1,21 3,-30-2,0 0,-1 0,1 0,-1 0,1 0,-1 1,0 0,1-1,-1 1,0 0,0 1,0-1,-1 0,1 1,0 0,-1-1,0 1,0 0,0 0,0 1,2 4,0 1,-1 1,0 0,-1 0,0 0,-1 0,0 11,-2 64,-1-54,0 10,1 9,-2 0,-13 60,6-53,7-34,-1-1,-2 1,-8 24,11-41,0 1,0-1,0 0,-1 0,0 0,0 0,-1-1,1 1,-1-1,-1-1,1 1,0-1,-1 1,-9 4,3-4,0 0,0 0,-1-1,0-1,1 0,-1 0,-18 0,-95-3,88-1,29 1,0-1,-1 0,1 0,0-1,0 0,-1 0,-14-7,19 6,1 1,-1-1,1 0,0 0,0-1,0 1,0-1,0 0,1 0,0 0,-1-1,2 1,-1-1,0 1,-2-8,1-1,0 0,0 0,2 0,-1-1,0-21,5-72,0 68,-2 0,1 8,4-33,-4 55,1 0,0 0,0 0,1 0,0 0,1 1,0 0,6-10,4-1,2 1,0 0,1 1,0 1,2 0,30-19,-27 21,0 2,1 1,1 1,0 1,0 1,0 1,41-6,-7 7,114 5,-113 2,-45-1,0 1,0 0,27 7,-37-7,0 0,1 0,-1 1,0 0,0 0,0 0,-1 0,1 0,-1 1,1 0,-1 0,0 0,0 0,0 0,0 1,4 6,-3-2,-1 0,0 0,-1 1,1-1,-2 0,1 1,0 11,-3 64,0-59,0 64,-4 72,3-147,-1 1,-1-1,0 0,0 0,-1 0,-1-1,-1 1,0-2,0 1,-16 20,-9 4,-65 62,84-86,-1-2,1 0,-2-1,0 0,-26 12,28-17,1 0,-1-1,0 0,0-1,0 0,-20 0,-82-1,80-3,-17 1,27 1,1-1,-1-1,-49-9,68 8,0 0,0 0,0 0,1-1,-1 0,1 0,-1 0,1-1,0 0,0 0,-6-6,6 3,0 1,0-1,0 0,1 0,0-1,1 1,-5-14,2-2,1 1,1-1,1-1,1 1,1-29,3-55,-2 140,1 5,-7 71,-4-57,2-17,2 1,1-1,1 63,4-94,1 1,-1-1,1 1,0-1,0 0,1 1,-1-1,1 0,0 0,0 0,1 0,-1-1,1 1,5 5,-3-4,0-1,0 1,1-1,0 0,0-1,0 0,0 0,12 4,3-1,0-1,1-1,0-1,42 0,195-5,-62-1,-184 3,-1 0,15-3,-22 2,0 0,0-1,-1 1,1-1,0 0,-1 0,1-1,5-3,12-12,-3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2:36.8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42,'434'0,"-374"-3,86-15,40-2,186 19,-165 3,1872-2,-2044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3:05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0,'739'0,"-708"2,-1 1,53 12,19 3,194-12,-182-8,-83 4,0 1,51 11,20 3,60-11,-127-6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3:19.8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0,'0'1,"0"0,1 1,-1-1,0 0,1 0,-1 0,0 0,1 0,-1 0,1 0,0 0,-1 0,1-1,0 1,-1 0,1 0,0 0,0-1,0 1,0 0,0-1,0 1,0-1,2 1,27 8,-29-8,75 8,-1 0,-10 3,-1-2,101 2,641-12,-301-2,-260 2,-210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3:49.1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1,'1846'0,"-1821"1,0 1,-1 1,1 1,38 12,-57-15,-1 1,0 0,0 1,0 0,0-1,-1 1,1 1,-1-1,0 1,0 0,0 0,7 9,-9-10,0 0,0 0,0 0,-1 1,1-1,-1 1,0-1,0 1,0 0,0-1,-1 1,1 0,-1-1,0 1,0 0,-1 0,1-1,-1 1,-1 7,0-8,0 0,1 0,-1 1,0-1,-1 0,1-1,0 1,-1 0,0-1,1 1,-1-1,0 0,0 0,-1 0,1 0,0-1,0 1,-1-1,1 0,-1 0,-5 1,-7 1,-2 0,1-2,-20 1,36-2,-212-3,47-1,-571 4,706-1,1-2,-53-13,-19-1,-25-4,80 11,-66-4,74 13,3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4:33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1,'2287'0,"-2260"0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5:22.0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0,'1148'0,"-1113"0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5:26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43,'4'0,"-1"-1,1 1,0-1,-1 0,1 0,-1 0,5-3,8-3,10 0,0 2,1 0,37-2,84 5,-103 2,1374 2,-1384-2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5:31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1,'1559'0,"-1527"2,-1 1,53 12,14 3,-64-15,-8-1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16:09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89,'12'0,"16"1,0-1,1-2,-1-1,43-10,-36 4,1 2,-1 2,57-2,-60 4,1-1,37-10,-35 7,57-6,230 11,-167 3,973-1,-1104 2,0 0,0 2,32 8,38 7,-28-15,-36-3,41 8,60 16,-94-19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05:24:08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8281 7488 16383 0 0,'0'0'0'0'0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16:31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1,'1435'0,"-1398"0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20:24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1 291,'2830'0,"-2798"2,-1 1,49 11,23 3,217-11,-190-8,2902 2,-3003-2,0 0,47-12,-5 1,47-8,-55 9,83-6,192 16,-166 4,1128-2,-1254-2,85-16,15-1,191 16,-175 5,403-2,-533 1,-1 3,49 10,22 3,218-11,-189-8,2735 2,-2837-1,-1-2,47-11,2 1,162-32,-69 4,-20-2,-15 4,-83 25,-18 5,1 0,50-4,249 9,-185 6,-82-3,80 3,-118 2,35 9,5 1,-57-12,0 0,-1 1,1 0,-1 1,19 8,-25-10,0 1,-1 0,1 1,-1-1,0 1,0-1,0 2,0-1,-1 0,1 0,-1 1,0 0,-1 0,4 7,5 24,-4-2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6:09:39.62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1,'1474'0,"-1433"0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7:30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44,'370'0,"-344"-1,-1-2,0-1,32-8,-27 5,55-7,220 12,-160 4,2673-2,-2792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7:44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0,'1968'0,"-1932"0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8:04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1,'-7'0,"-9"0,-9 0,0 7,4 9,13 2,14-2,13-3,11-5,7-3,-3 4,0 1,1-1,-5 4,-1 1,1-3,-4-10,-6-5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48:07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94,'-7'0,"-9"0,-9 0,-7 0,-5 0,-4 0,-1 0,6-6,10-11,15-1,18 2,7-3,1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36:13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44,'10'0,"14"1,-1-2,40-6,21-8,-1 5,127-1,115 12,-275 2,-1 2,78 19,-114-22,63 16,-38-8,62 8,-73-15,0-1,1 1,37 10,-32-5,-1-2,1-1,38 1,102-6,-91-1,-47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37:56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1,'985'0,"-950"0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9T03:38:33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45,'12'-1,"0"0,0-1,0 0,18-7,9-1,5 2,0 2,45 0,90 7,-77 1,348-2,-415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2:13.4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1,'3567'0,"-3532"0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9:52:22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1,'10'0,"16"0,1 0,-1 2,1 1,40 9,-31-3,0-2,1-2,40 1,113-6,-92-2,271 2,-346 2,-1 0,0 1,31 9,36 6,7-12,98-7,-79 0,1197 1,-1286 1,0 2,-1 1,30 7,-25-4,54 6,92-11,-150-2,10-1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2ADC-F7A3-43E6-A861-8C40BCA0D82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1FA9-90DE-4E36-A80B-47285200F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7B31-E016-9067-6BC2-8FC4E0D3E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B51D6-37A9-FCAB-C7AC-485B1670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D2BE-B743-EAA5-8E73-AF3E3FD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B0BD4-1DD1-BAD5-7660-3FA3270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6364-0DFA-733A-2728-EC7C30A5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A7BD-56E4-B458-62F2-8AFCDE38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4F252-D23E-D725-5EFD-63BAD6830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F6B4-881B-6930-485E-3E31EBC2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F9C2F-5A84-D531-6D7B-96D2F036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73CC-E836-1159-5CC4-F85B9B30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3F63E-D5ED-1B7C-3D92-8E1683A34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A4176-2430-2A6F-3020-CDD7CB51E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1869-5B28-B19B-AB7E-8B55CF94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3287-5C1B-AFCE-766E-E87B0FFE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2D66-7D1B-4D06-AB75-6EAFB8CD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E885-25FB-7C0B-A508-AE869614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7730-B469-5462-1E89-9998A01C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4DAD-95EB-76E8-BF07-0CE17C77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A789-6E37-2B2A-9FB0-A3A45EC8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BE5F-4B93-A91D-4F7D-CFC15EF2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3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E370-8E8C-61DE-7F84-3304DBCA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C21D-34B5-B911-09CA-136237BD0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392A5-5BF2-4DC5-4628-6D51A8E6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E84B3-2AAD-444A-00A5-8393C4FC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A08F0-82F7-55F5-BA4C-3A5D65A2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BFCB-6614-E217-A2D3-6CB8CD25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6AA7-2456-CB48-B6E0-343EEAD6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77B2-57E8-B97E-B58A-09272A11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7683F-AF95-55BD-7B5E-D4807E7F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3953-3794-AD6A-0EDC-1CD52E7E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CA4EA-F774-8D2C-A062-7698ECDB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2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AC66-B493-3F4C-2BCA-0D8A40D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5459-0C1A-A91C-894D-F5648DC7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3A770-1FA4-70B9-437D-AB6CC434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5010A-7A44-CC2A-D1FA-4BBCE90E8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3191E-8234-45D4-A06B-02858AF6C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51BB2-0390-4C70-B304-40076BDC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6E519-351B-CAC4-ACEA-E43DFAC5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42121-10B5-3098-FEFE-BDFC428C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BC7A-AC74-8E71-976A-9072E415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01A2B-FE87-7555-EDFD-626282FF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5DD9B-CDEE-746B-835B-BBBBC6D0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62F3A-5AD7-E8F1-B66A-61E290F7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8FEA0-F1B1-8A14-ACE0-697F5C6B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1A94B-CD26-2C72-3FF2-8844F141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85B-EBDC-5B8C-813D-5B729A82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9316-3B84-1179-23F4-4CC77DF3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600C-34A4-E777-EE83-B3B460FC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38437-289C-6C53-CE7C-F4E596F4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58A6A-7EB2-35F6-A07B-1372485C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711B6-6C30-427B-9F4C-C7499F5F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D7004-98E5-0C77-2455-1E2EE20A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36AF-5D52-5FB6-52F9-64CB089F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BCB88-5D87-9B7F-90AD-01D4426DD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9F0AD-2A3E-43E5-CFE7-F3431D0B5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65486-54C9-3C0B-DA4B-BD57D6A5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A9447-DA77-DF8D-D5BA-2D7E0584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6C3D5-BC00-C892-EFAE-996C8A89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4B8E8-D49C-7EE3-CE02-8DDCDCC7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33275-8DC6-1B3B-165F-0094C374F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03B2D-79FF-B58D-C369-2A1C32C7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B5B1-2F92-4BD1-8C97-CFD3EC970BE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25BA-DC45-F95C-99CF-0B8BE899E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AB1E-883E-A263-8AA2-02CBA3E27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1AB2-C243-4257-9ACD-830ED80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12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300.png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20.xm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27.xml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5.xml"/><Relationship Id="rId18" Type="http://schemas.openxmlformats.org/officeDocument/2006/relationships/image" Target="../media/image44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41.png"/><Relationship Id="rId17" Type="http://schemas.openxmlformats.org/officeDocument/2006/relationships/customXml" Target="../ink/ink37.xml"/><Relationship Id="rId2" Type="http://schemas.openxmlformats.org/officeDocument/2006/relationships/image" Target="../media/image22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40.png"/><Relationship Id="rId19" Type="http://schemas.openxmlformats.org/officeDocument/2006/relationships/customXml" Target="../ink/ink38.xml"/><Relationship Id="rId4" Type="http://schemas.openxmlformats.org/officeDocument/2006/relationships/image" Target="../media/image37.png"/><Relationship Id="rId9" Type="http://schemas.openxmlformats.org/officeDocument/2006/relationships/customXml" Target="../ink/ink33.xml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8.png"/><Relationship Id="rId18" Type="http://schemas.openxmlformats.org/officeDocument/2006/relationships/customXml" Target="../ink/ink46.xml"/><Relationship Id="rId3" Type="http://schemas.openxmlformats.org/officeDocument/2006/relationships/image" Target="../media/image24.jpg"/><Relationship Id="rId7" Type="http://schemas.openxmlformats.org/officeDocument/2006/relationships/image" Target="../media/image410.png"/><Relationship Id="rId12" Type="http://schemas.openxmlformats.org/officeDocument/2006/relationships/customXml" Target="../ink/ink43.xml"/><Relationship Id="rId17" Type="http://schemas.openxmlformats.org/officeDocument/2006/relationships/image" Target="../media/image50.png"/><Relationship Id="rId2" Type="http://schemas.openxmlformats.org/officeDocument/2006/relationships/image" Target="../media/image23.jpg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220.png"/><Relationship Id="rId5" Type="http://schemas.openxmlformats.org/officeDocument/2006/relationships/image" Target="../media/image400.png"/><Relationship Id="rId15" Type="http://schemas.openxmlformats.org/officeDocument/2006/relationships/image" Target="../media/image49.png"/><Relationship Id="rId10" Type="http://schemas.openxmlformats.org/officeDocument/2006/relationships/customXml" Target="../ink/ink42.xml"/><Relationship Id="rId19" Type="http://schemas.openxmlformats.org/officeDocument/2006/relationships/image" Target="../media/image51.png"/><Relationship Id="rId4" Type="http://schemas.openxmlformats.org/officeDocument/2006/relationships/customXml" Target="../ink/ink39.xml"/><Relationship Id="rId9" Type="http://schemas.openxmlformats.org/officeDocument/2006/relationships/image" Target="../media/image420.png"/><Relationship Id="rId14" Type="http://schemas.openxmlformats.org/officeDocument/2006/relationships/customXml" Target="../ink/ink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tutor.ca/" TargetMode="External"/><Relationship Id="rId2" Type="http://schemas.openxmlformats.org/officeDocument/2006/relationships/hyperlink" Target="https://www.youtube.com/watch?v=fkAq7NtGIj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ceanthony.net/software/antwordprofiler/" TargetMode="External"/><Relationship Id="rId2" Type="http://schemas.openxmlformats.org/officeDocument/2006/relationships/hyperlink" Target="https://www.analyzemywriting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urenceanthony.net/software/antcon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hetory.com/cccc2016/sota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applin/amy01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sp.2013.11.004" TargetMode="External"/><Relationship Id="rId2" Type="http://schemas.openxmlformats.org/officeDocument/2006/relationships/hyperlink" Target="https://doi.org/10.1177/13621688145417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jeap.2019.03.00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4learning.net/" TargetMode="External"/><Relationship Id="rId2" Type="http://schemas.openxmlformats.org/officeDocument/2006/relationships/hyperlink" Target="https://www.english-corpora.org/corpora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A8BBB-348D-86F9-EBD5-406631DBB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40080"/>
            <a:ext cx="4510093" cy="27889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b="1" dirty="0">
                <a:solidFill>
                  <a:schemeClr val="accent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Corpus-based pedagogy and EFL: Trends and prospects</a:t>
            </a:r>
            <a:br>
              <a:rPr lang="en-US" sz="4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200" dirty="0">
                <a:solidFill>
                  <a:schemeClr val="accent1"/>
                </a:solidFill>
                <a:latin typeface="Calibri"/>
                <a:cs typeface="Times New Roman"/>
              </a:rPr>
            </a:br>
            <a:endParaRPr lang="en-US" sz="4200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4CDA4-79DD-124B-9875-A9BF3B837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2829326"/>
            <a:ext cx="3734014" cy="337945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Sandra </a:t>
            </a:r>
            <a:r>
              <a:rPr lang="en-US" dirty="0" err="1">
                <a:solidFill>
                  <a:schemeClr val="accent1"/>
                </a:solidFill>
              </a:rPr>
              <a:t>Gollin</a:t>
            </a:r>
            <a:r>
              <a:rPr lang="en-US" dirty="0">
                <a:solidFill>
                  <a:schemeClr val="accent1"/>
                </a:solidFill>
              </a:rPr>
              <a:t>-Kies, PhD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</a:rPr>
              <a:t>Professor of languages and literature, Benedictine University, Lisle IL. USA.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</a:rPr>
              <a:t>ICELT Conference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</a:rPr>
              <a:t>University of Social Sciences and Humanities, Ho Chi Minh City,  Vietnam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</a:rPr>
              <a:t>Sept 30, 2022.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6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E9535-4E71-C948-3EEA-F6638743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6" r="1384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0396-4B57-F9EC-1882-C9064CC5FE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does the research say about DDL?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AFDB-B939-B2CA-23BD-EFD2E035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Database search for DDL  reveals a lot of published research – mostly small-scale studies, university-based; many are qualitative and it is hard to generalize (See a selection of studies at end of References.)</a:t>
            </a:r>
          </a:p>
          <a:p>
            <a:pPr marL="0" indent="0">
              <a:buNone/>
            </a:pPr>
            <a:r>
              <a:rPr lang="en-US" dirty="0"/>
              <a:t>Boulton &amp; Cobb (2015) wanted to determine how effective and efficient DDL is for language learning. Meta analysis of 64 experimental/quasi-exp. studies (predominantly in Asia and Middle-East in FL contexts between 1989 and 2014)</a:t>
            </a:r>
          </a:p>
          <a:p>
            <a:pPr lvl="1"/>
            <a:r>
              <a:rPr lang="en-US" dirty="0"/>
              <a:t>DDL resulted in measurable gains in language learning in almost any context where it was tried (more studies on vocabulary and </a:t>
            </a:r>
            <a:r>
              <a:rPr lang="en-US" dirty="0" err="1"/>
              <a:t>lexico</a:t>
            </a:r>
            <a:r>
              <a:rPr lang="en-US" dirty="0"/>
              <a:t>-grammar than grammar and discourse; more studies on undergraduate than graduate students; more studies on intermediate than advanced) </a:t>
            </a:r>
          </a:p>
          <a:p>
            <a:pPr lvl="1"/>
            <a:r>
              <a:rPr lang="en-US" dirty="0"/>
              <a:t>DDL appears to work well in FL contexts (intermediate and advanced levels)</a:t>
            </a:r>
          </a:p>
          <a:p>
            <a:pPr lvl="1"/>
            <a:r>
              <a:rPr lang="en-US" dirty="0"/>
              <a:t>Using DDL for learning had larger effect sizes than DDL for reference</a:t>
            </a:r>
          </a:p>
          <a:p>
            <a:pPr lvl="1"/>
            <a:r>
              <a:rPr lang="en-US" dirty="0"/>
              <a:t>Locally made corpora worked better than large public corpora</a:t>
            </a:r>
          </a:p>
          <a:p>
            <a:pPr lvl="1"/>
            <a:r>
              <a:rPr lang="en-US" dirty="0"/>
              <a:t>Direct hands-on activities worked as well as paper-based exercises.</a:t>
            </a:r>
          </a:p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</a:rPr>
              <a:t>Pérez-Paredes, P. (2022). Systematically reviewed research on </a:t>
            </a:r>
            <a:r>
              <a:rPr lang="en-US" sz="2600" dirty="0">
                <a:latin typeface="Calibri" panose="020F0502020204030204" pitchFamily="34" charset="0"/>
              </a:rPr>
              <a:t>u</a:t>
            </a:r>
            <a:r>
              <a:rPr lang="en-US" sz="2600" dirty="0">
                <a:effectLst/>
                <a:latin typeface="Calibri" panose="020F0502020204030204" pitchFamily="34" charset="0"/>
              </a:rPr>
              <a:t>ses and spread of Corpora and Data-Driven Learning in in 5 leading CALL journals during 2011-2015. Concluded that DDL use in CALL was still relatively limited.</a:t>
            </a:r>
            <a:endParaRPr lang="en-US" sz="26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46C8-233B-DA75-B00D-BB71CFB721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imitations and barriers to DDL </a:t>
            </a:r>
            <a:b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Cheng, 2010; </a:t>
            </a:r>
            <a:r>
              <a:rPr lang="en-US" sz="2200" dirty="0" err="1">
                <a:solidFill>
                  <a:schemeClr val="bg1"/>
                </a:solidFill>
              </a:rPr>
              <a:t>Dolgova</a:t>
            </a:r>
            <a:r>
              <a:rPr lang="en-US" sz="2200" dirty="0">
                <a:solidFill>
                  <a:schemeClr val="bg1"/>
                </a:solidFill>
              </a:rPr>
              <a:t> &amp; Mueller, 2019); 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Pérez-Paredes</a:t>
            </a: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,2022 inter alia)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ACD3-AE55-11AD-705B-5B701ECE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ccess to technology, both inside and outside the classroom; not only accessing a device, but also bandwidth.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(and learners) lack confidence in using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concordancing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tools – some sites are hard to navigate; the variety of possible searches can be confusing.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needed to learn to use concordancers and other tools.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Correctly interpreting the results can be a challenge.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Boredom/frustration - not all students (or teachers) enjoy working with corpus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8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C241-7372-94C1-B729-25E0DC304B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What can learners do with DDL?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96C8-18F3-595E-D761-A095FCFC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Check currency, frequency, and distribution of words and phrases in different  genres and registers.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cs typeface="Calibri"/>
              </a:rPr>
              <a:t>Find register-appropriate synonyms and antonyms (e.g., a </a:t>
            </a:r>
            <a:r>
              <a:rPr lang="en-US" i="1" dirty="0">
                <a:cs typeface="Calibri"/>
              </a:rPr>
              <a:t>common/popular </a:t>
            </a:r>
            <a:r>
              <a:rPr lang="en-US" dirty="0">
                <a:cs typeface="Calibri"/>
              </a:rPr>
              <a:t>problem?)</a:t>
            </a:r>
            <a:endParaRPr lang="en-US" dirty="0">
              <a:ea typeface="+mn-lt"/>
              <a:cs typeface="+mn-lt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ea typeface="+mn-lt"/>
                <a:cs typeface="Calibri"/>
              </a:rPr>
              <a:t>Find words that collocate with a search term (e.g., </a:t>
            </a:r>
            <a:r>
              <a:rPr lang="en-US" i="1" dirty="0">
                <a:ea typeface="+mn-lt"/>
                <a:cs typeface="Calibri"/>
              </a:rPr>
              <a:t>study </a:t>
            </a:r>
            <a:r>
              <a:rPr lang="en-US" dirty="0">
                <a:ea typeface="+mn-lt"/>
                <a:cs typeface="Calibri"/>
              </a:rPr>
              <a:t>a </a:t>
            </a:r>
            <a:r>
              <a:rPr lang="en-US" i="1" dirty="0">
                <a:ea typeface="+mn-lt"/>
                <a:cs typeface="Calibri"/>
              </a:rPr>
              <a:t>subject/course?</a:t>
            </a:r>
            <a:r>
              <a:rPr lang="en-US" dirty="0">
                <a:ea typeface="+mn-lt"/>
                <a:cs typeface="Calibri"/>
              </a:rPr>
              <a:t>)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cs typeface="Calibri"/>
              </a:rPr>
              <a:t>Build knowledge of field-specific vocabulary (e.g., specialized meanings in law)</a:t>
            </a:r>
            <a:endParaRPr lang="en-US" dirty="0">
              <a:ea typeface="+mn-lt"/>
              <a:cs typeface="+mn-lt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ea typeface="+mn-lt"/>
                <a:cs typeface="Calibri"/>
              </a:rPr>
              <a:t>Check the formality of word choices (e.g., </a:t>
            </a:r>
            <a:r>
              <a:rPr lang="en-US" i="1" dirty="0">
                <a:ea typeface="+mn-lt"/>
                <a:cs typeface="Calibri"/>
              </a:rPr>
              <a:t>attire/clothes; examine/have a look at?</a:t>
            </a:r>
            <a:r>
              <a:rPr lang="en-US" dirty="0">
                <a:ea typeface="+mn-lt"/>
                <a:cs typeface="Calibri"/>
              </a:rPr>
              <a:t>)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Compare own use of vocabulary and grammatical constructions against frequency and distribution in corpora.</a:t>
            </a:r>
            <a:endParaRPr lang="en-US" dirty="0">
              <a:ea typeface="+mn-lt"/>
              <a:cs typeface="+mn-lt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cs typeface="Calibri"/>
              </a:rPr>
              <a:t>Compare L1 and L2 usage of words and phrases, grammatical constructions.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cs typeface="Calibri"/>
              </a:rPr>
              <a:t>Examine the use of prefixes and suffixes, prepositions etc.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ea typeface="+mn-lt"/>
                <a:cs typeface="Calibri"/>
              </a:rPr>
              <a:t>Explore how lexical bundles (e.g., </a:t>
            </a:r>
            <a:r>
              <a:rPr lang="en-US" i="1" dirty="0">
                <a:ea typeface="+mn-lt"/>
                <a:cs typeface="Calibri"/>
              </a:rPr>
              <a:t>on the one/other hand, on the contrary</a:t>
            </a:r>
            <a:r>
              <a:rPr lang="en-US" dirty="0">
                <a:ea typeface="+mn-lt"/>
                <a:cs typeface="Calibri"/>
              </a:rPr>
              <a:t>) are used in sentences.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Check own texts for lexical density, sentence length, use of vocabulary.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57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16E2-E046-E264-F825-B98DA782CC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How can teachers and learners get started with DDL?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F138-C970-8B2E-4BA6-2FDAEAC8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Start small and easy – incorporate regular practice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Search freely available corpora online.</a:t>
            </a:r>
          </a:p>
          <a:p>
            <a:pPr lvl="2"/>
            <a:r>
              <a:rPr lang="en-US" dirty="0" err="1">
                <a:ea typeface="+mn-lt"/>
                <a:cs typeface="+mn-lt"/>
              </a:rPr>
              <a:t>Ngram</a:t>
            </a:r>
            <a:r>
              <a:rPr lang="en-US" dirty="0">
                <a:ea typeface="+mn-lt"/>
                <a:cs typeface="+mn-lt"/>
              </a:rPr>
              <a:t> Viewer</a:t>
            </a:r>
          </a:p>
          <a:p>
            <a:pPr lvl="2"/>
            <a:r>
              <a:rPr lang="en-US" dirty="0">
                <a:ea typeface="+mn-lt"/>
                <a:cs typeface="+mn-lt"/>
              </a:rPr>
              <a:t>MICUSP</a:t>
            </a:r>
          </a:p>
          <a:p>
            <a:pPr lvl="2"/>
            <a:r>
              <a:rPr lang="en-US" dirty="0">
                <a:ea typeface="+mn-lt"/>
                <a:cs typeface="+mn-lt"/>
              </a:rPr>
              <a:t>COCA (need to register- limited number of searches per day)</a:t>
            </a:r>
            <a:endParaRPr lang="en-US" dirty="0">
              <a:ea typeface="+mn-lt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Calibri"/>
              </a:rPr>
              <a:t>Use published e</a:t>
            </a:r>
            <a:r>
              <a:rPr lang="en-US" b="1" dirty="0">
                <a:cs typeface="Calibri"/>
              </a:rPr>
              <a:t>xercises and materials based on results of corpus-based searches.</a:t>
            </a:r>
          </a:p>
          <a:p>
            <a:pPr marL="0" indent="0">
              <a:buNone/>
            </a:pPr>
            <a:r>
              <a:rPr lang="en-US" b="1" dirty="0">
                <a:cs typeface="Calibri"/>
              </a:rPr>
              <a:t>Make your own materials based on corpus searches or adapt from textbooks</a:t>
            </a:r>
            <a:r>
              <a:rPr lang="en-US" dirty="0">
                <a:cs typeface="Calibri"/>
              </a:rPr>
              <a:t>.</a:t>
            </a:r>
          </a:p>
          <a:p>
            <a:pPr lvl="2"/>
            <a:r>
              <a:rPr lang="en-US" dirty="0">
                <a:cs typeface="Calibri"/>
              </a:rPr>
              <a:t>Provide authentic samples for study in ESP</a:t>
            </a:r>
          </a:p>
          <a:p>
            <a:pPr lvl="2"/>
            <a:r>
              <a:rPr lang="en-US" dirty="0">
                <a:cs typeface="Calibri"/>
              </a:rPr>
              <a:t>Use concordance lines for gap-filling exercises and tests</a:t>
            </a:r>
          </a:p>
          <a:p>
            <a:pPr lvl="2"/>
            <a:r>
              <a:rPr lang="en-US" dirty="0">
                <a:cs typeface="Calibri"/>
              </a:rPr>
              <a:t>Create language-focused activities based on collocates, clusters etc.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38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0D-4F79-0B89-DF10-0DBE0708BA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Ngram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0A5A-5269-0EEE-6685-60F57E96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ooks and news articles in print from 1800s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present.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see how the popularity of a word or phrase has increased or decreased over time.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compare the frequency of words or phrases.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online dictionary with pronunciation) and thesaurus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usage (British and American)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Note_ not as extensive as COCA, but much easier to use. COCA is more useful for advanced EAP/ESP.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7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3A9868B-A61D-4F8F-C6E9-5937B845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40859"/>
            <a:ext cx="10201563" cy="65226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BBF4DD-29B9-C81F-8E17-F45E44C04CF7}"/>
                  </a:ext>
                </a:extLst>
              </p14:cNvPr>
              <p14:cNvContentPartPr/>
              <p14:nvPr/>
            </p14:nvContentPartPr>
            <p14:xfrm>
              <a:off x="1200727" y="6742545"/>
              <a:ext cx="23090" cy="2309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BBF4DD-29B9-C81F-8E17-F45E44C04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7" y="5588045"/>
                <a:ext cx="2309000" cy="23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B50480-FB71-CC30-5328-89EC5AE4EA20}"/>
                  </a:ext>
                </a:extLst>
              </p14:cNvPr>
              <p14:cNvContentPartPr/>
              <p14:nvPr/>
            </p14:nvContentPartPr>
            <p14:xfrm>
              <a:off x="907213" y="6625481"/>
              <a:ext cx="1062802" cy="11844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B50480-FB71-CC30-5328-89EC5AE4EA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45" y="6517804"/>
                <a:ext cx="1170377" cy="33344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3A105-B014-1BF5-E67E-9334D099819B}"/>
              </a:ext>
            </a:extLst>
          </p:cNvPr>
          <p:cNvSpPr txBox="1"/>
          <p:nvPr/>
        </p:nvSpPr>
        <p:spPr>
          <a:xfrm>
            <a:off x="6567650" y="17693"/>
            <a:ext cx="44097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Using </a:t>
            </a:r>
            <a:r>
              <a:rPr lang="en-US" sz="3600" dirty="0" err="1">
                <a:solidFill>
                  <a:schemeClr val="bg1"/>
                </a:solidFill>
              </a:rPr>
              <a:t>Ngram</a:t>
            </a:r>
            <a:r>
              <a:rPr lang="en-US" sz="3600" dirty="0">
                <a:solidFill>
                  <a:schemeClr val="bg1"/>
                </a:solidFill>
              </a:rPr>
              <a:t> Viewer</a:t>
            </a:r>
          </a:p>
        </p:txBody>
      </p:sp>
    </p:spTree>
    <p:extLst>
      <p:ext uri="{BB962C8B-B14F-4D97-AF65-F5344CB8AC3E}">
        <p14:creationId xmlns:p14="http://schemas.microsoft.com/office/powerpoint/2010/main" val="107267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BA0F-D13D-5776-2B69-4849BC62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56"/>
            <a:ext cx="10515600" cy="1344697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Information on words and phrases in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Ngram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Viewer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681E9C-CC9D-100D-E233-4AD4EB70FA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745" y="2755987"/>
            <a:ext cx="5181600" cy="2352069"/>
          </a:xfrm>
        </p:spPr>
      </p:pic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BC73CDB-E66A-02AC-C846-55C816A3E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917623"/>
            <a:ext cx="5181600" cy="225970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50AFE0-5235-4499-E4EC-D5CF6117101B}"/>
                  </a:ext>
                </a:extLst>
              </p14:cNvPr>
              <p14:cNvContentPartPr/>
              <p14:nvPr/>
            </p14:nvContentPartPr>
            <p14:xfrm>
              <a:off x="1566690" y="3087994"/>
              <a:ext cx="258261" cy="28805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50AFE0-5235-4499-E4EC-D5CF611710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811" y="2980108"/>
                <a:ext cx="365660" cy="50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EC3717-B420-0DA0-14BA-5CB760F5E01B}"/>
                  </a:ext>
                </a:extLst>
              </p14:cNvPr>
              <p14:cNvContentPartPr/>
              <p14:nvPr/>
            </p14:nvContentPartPr>
            <p14:xfrm>
              <a:off x="5264727" y="6303818"/>
              <a:ext cx="23090" cy="2309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EC3717-B420-0DA0-14BA-5CB760F5E0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10227" y="5149318"/>
                <a:ext cx="2309000" cy="2309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1A591D10-988C-5CF6-CD68-DF85785FD4CE}"/>
              </a:ext>
            </a:extLst>
          </p:cNvPr>
          <p:cNvSpPr/>
          <p:nvPr/>
        </p:nvSpPr>
        <p:spPr>
          <a:xfrm>
            <a:off x="2737426" y="1640293"/>
            <a:ext cx="6004792" cy="10044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00DF91-FCE9-562D-48AD-112343D898F0}"/>
                  </a:ext>
                </a:extLst>
              </p14:cNvPr>
              <p14:cNvContentPartPr/>
              <p14:nvPr/>
            </p14:nvContentPartPr>
            <p14:xfrm>
              <a:off x="6510925" y="3744790"/>
              <a:ext cx="677520" cy="4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00DF91-FCE9-562D-48AD-112343D898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6925" y="3637150"/>
                <a:ext cx="785160" cy="2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83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F2AA-C16E-8691-AEF8-ECEA5108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62" y="241744"/>
            <a:ext cx="4560730" cy="24801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search in MICUSP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2A87-EBFF-2993-BE3C-97D359619B6F}"/>
              </a:ext>
            </a:extLst>
          </p:cNvPr>
          <p:cNvSpPr txBox="1"/>
          <p:nvPr/>
        </p:nvSpPr>
        <p:spPr>
          <a:xfrm>
            <a:off x="528454" y="1486529"/>
            <a:ext cx="4676184" cy="45671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R</a:t>
            </a:r>
            <a:r>
              <a:rPr lang="en-US" sz="2000" i="1" dirty="0"/>
              <a:t>esearch</a:t>
            </a:r>
            <a:r>
              <a:rPr lang="en-US" sz="2000" dirty="0"/>
              <a:t> occurs 1959 times in 328 papers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Researches</a:t>
            </a:r>
            <a:r>
              <a:rPr lang="en-US" sz="2000" dirty="0"/>
              <a:t> occurs only 12 times in 8 papers.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Some instances of </a:t>
            </a:r>
            <a:r>
              <a:rPr lang="en-US" sz="2000" i="1" dirty="0"/>
              <a:t>researches</a:t>
            </a:r>
            <a:r>
              <a:rPr lang="en-US" sz="2000" dirty="0"/>
              <a:t> might be spelling errors (</a:t>
            </a:r>
            <a:r>
              <a:rPr lang="en-US" sz="2000" i="1" dirty="0"/>
              <a:t>researchers</a:t>
            </a:r>
            <a:r>
              <a:rPr lang="en-US" sz="2000" dirty="0"/>
              <a:t>) or the third person singular form of the verb</a:t>
            </a:r>
            <a:r>
              <a:rPr lang="en-US" sz="2000" i="1" dirty="0"/>
              <a:t> research</a:t>
            </a:r>
            <a:endParaRPr lang="en-US" sz="2000" i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Researchers</a:t>
            </a:r>
            <a:r>
              <a:rPr lang="en-US" sz="2000" dirty="0"/>
              <a:t> occurs 366 times in 103 papers.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can narrow the search by student level, </a:t>
            </a:r>
            <a:r>
              <a:rPr lang="en-US" sz="2000" dirty="0" err="1"/>
              <a:t>nativeness</a:t>
            </a:r>
            <a:r>
              <a:rPr lang="en-US" sz="2000" dirty="0"/>
              <a:t>, text type, paper type or discipline.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C8DF06C5-1CDF-C4B9-7377-56E8E43846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3431" y="3810693"/>
            <a:ext cx="5430233" cy="2402894"/>
          </a:xfrm>
          <a:prstGeom prst="rect">
            <a:avLst/>
          </a:prstGeom>
        </p:spPr>
      </p:pic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C4C4AA17-E10A-D205-BC40-FFC2A2F75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21885" y="511271"/>
            <a:ext cx="5441778" cy="2541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F410ED-1AEF-3269-AD3F-EFAF18185430}"/>
                  </a:ext>
                </a:extLst>
              </p14:cNvPr>
              <p14:cNvContentPartPr/>
              <p14:nvPr/>
            </p14:nvContentPartPr>
            <p14:xfrm>
              <a:off x="8339725" y="648430"/>
              <a:ext cx="3675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F410ED-1AEF-3269-AD3F-EFAF181854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6085" y="540790"/>
                <a:ext cx="475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841382-DC23-70EE-A853-7AE6C68B5166}"/>
                  </a:ext>
                </a:extLst>
              </p14:cNvPr>
              <p14:cNvContentPartPr/>
              <p14:nvPr/>
            </p14:nvContentPartPr>
            <p14:xfrm>
              <a:off x="8413885" y="3936310"/>
              <a:ext cx="381960" cy="1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841382-DC23-70EE-A853-7AE6C68B51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0245" y="3828310"/>
                <a:ext cx="4896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73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F2AA-C16E-8691-AEF8-ECEA5108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62" y="241744"/>
            <a:ext cx="4560730" cy="24801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Searching COCA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2A87-EBFF-2993-BE3C-97D359619B6F}"/>
              </a:ext>
            </a:extLst>
          </p:cNvPr>
          <p:cNvSpPr txBox="1"/>
          <p:nvPr/>
        </p:nvSpPr>
        <p:spPr>
          <a:xfrm>
            <a:off x="528454" y="1486529"/>
            <a:ext cx="4676184" cy="45671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23F40-7AF3-DE7C-7A75-8FE833E93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Searching a word in the Academic Vocabulary List</a:t>
            </a:r>
          </a:p>
          <a:p>
            <a:pPr lvl="1"/>
            <a:endParaRPr lang="en-US" dirty="0"/>
          </a:p>
          <a:p>
            <a:r>
              <a:rPr lang="en-US" dirty="0"/>
              <a:t>Search by lemma or word family</a:t>
            </a:r>
          </a:p>
          <a:p>
            <a:r>
              <a:rPr lang="en-US" dirty="0"/>
              <a:t>Find relative frequency and distribution</a:t>
            </a:r>
          </a:p>
          <a:p>
            <a:r>
              <a:rPr lang="en-US" dirty="0"/>
              <a:t>See  topics, collocates, synonyms, n-grams, concordance lines etc.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5CC028-A7EC-7A4E-91FA-C2035958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1133"/>
            <a:ext cx="5181600" cy="51258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experience/experiences?</a:t>
            </a:r>
          </a:p>
          <a:p>
            <a:pPr marL="457200" lvl="1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Which word, </a:t>
            </a:r>
            <a:r>
              <a:rPr lang="en-US" sz="3600" i="1" dirty="0">
                <a:solidFill>
                  <a:schemeClr val="bg1"/>
                </a:solidFill>
              </a:rPr>
              <a:t>experience </a:t>
            </a:r>
            <a:r>
              <a:rPr lang="en-US" sz="3600" dirty="0">
                <a:solidFill>
                  <a:schemeClr val="bg1"/>
                </a:solidFill>
              </a:rPr>
              <a:t>or</a:t>
            </a:r>
            <a:r>
              <a:rPr lang="en-US" sz="3600" i="1" dirty="0">
                <a:solidFill>
                  <a:schemeClr val="bg1"/>
                </a:solidFill>
              </a:rPr>
              <a:t> experiences, </a:t>
            </a:r>
            <a:r>
              <a:rPr lang="en-US" sz="3600" dirty="0">
                <a:solidFill>
                  <a:schemeClr val="bg1"/>
                </a:solidFill>
              </a:rPr>
              <a:t>is more common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in academic writing?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DCA15414-E9BF-7BD6-8B4C-2DD9D7C7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57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F22AD8-B62A-3917-8DD3-BD0C4DF3F0EE}"/>
                  </a:ext>
                </a:extLst>
              </p14:cNvPr>
              <p14:cNvContentPartPr/>
              <p14:nvPr/>
            </p14:nvContentPartPr>
            <p14:xfrm>
              <a:off x="1120262" y="1894750"/>
              <a:ext cx="12967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F22AD8-B62A-3917-8DD3-BD0C4DF3F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262" y="1787110"/>
                <a:ext cx="140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58BD94-D354-3EF2-6F40-D33AA5A7A20A}"/>
                  </a:ext>
                </a:extLst>
              </p14:cNvPr>
              <p14:cNvContentPartPr/>
              <p14:nvPr/>
            </p14:nvContentPartPr>
            <p14:xfrm>
              <a:off x="1061582" y="3192190"/>
              <a:ext cx="1237320" cy="4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58BD94-D354-3EF2-6F40-D33AA5A7A2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942" y="3084550"/>
                <a:ext cx="1344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603EF7-04EE-99CF-BCCD-BFE38E43C6CA}"/>
                  </a:ext>
                </a:extLst>
              </p14:cNvPr>
              <p14:cNvContentPartPr/>
              <p14:nvPr/>
            </p14:nvContentPartPr>
            <p14:xfrm>
              <a:off x="7771622" y="182590"/>
              <a:ext cx="252360" cy="342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603EF7-04EE-99CF-BCCD-BFE38E43C6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7622" y="74950"/>
                <a:ext cx="3600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B3B7BD-4AE0-B038-0199-334A350E49CD}"/>
                  </a:ext>
                </a:extLst>
              </p14:cNvPr>
              <p14:cNvContentPartPr/>
              <p14:nvPr/>
            </p14:nvContentPartPr>
            <p14:xfrm>
              <a:off x="9518725" y="94773"/>
              <a:ext cx="401040" cy="47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B3B7BD-4AE0-B038-0199-334A350E49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5085" y="-13227"/>
                <a:ext cx="50868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15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9C7D-265D-93A5-BAF8-9BDBFE04BB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Teaching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CF6-0BB3-9523-D7A1-FBAD4516C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Calibri"/>
                <a:cs typeface="Calibri"/>
              </a:rPr>
              <a:t>Unexpected questions in class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Does </a:t>
            </a:r>
            <a:r>
              <a:rPr lang="en-US" i="1" dirty="0">
                <a:ea typeface="Calibri"/>
                <a:cs typeface="Calibri"/>
              </a:rPr>
              <a:t>common</a:t>
            </a:r>
            <a:r>
              <a:rPr lang="en-US" dirty="0">
                <a:ea typeface="Calibri"/>
                <a:cs typeface="Calibri"/>
              </a:rPr>
              <a:t> mean the same as </a:t>
            </a:r>
            <a:r>
              <a:rPr lang="en-US" i="1" dirty="0">
                <a:ea typeface="Calibri"/>
                <a:cs typeface="Calibri"/>
              </a:rPr>
              <a:t>popular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Does </a:t>
            </a:r>
            <a:r>
              <a:rPr lang="en-US" i="1" dirty="0">
                <a:ea typeface="Calibri"/>
                <a:cs typeface="Calibri"/>
              </a:rPr>
              <a:t>even though</a:t>
            </a:r>
            <a:r>
              <a:rPr lang="en-US" dirty="0">
                <a:ea typeface="Calibri"/>
                <a:cs typeface="Calibri"/>
              </a:rPr>
              <a:t> mean the same as </a:t>
            </a:r>
            <a:r>
              <a:rPr lang="en-US" i="1" dirty="0">
                <a:ea typeface="Calibri"/>
                <a:cs typeface="Calibri"/>
              </a:rPr>
              <a:t>even if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Providing feedback on students' speaking or writing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Do the words </a:t>
            </a:r>
            <a:r>
              <a:rPr lang="en-US" i="1" dirty="0">
                <a:ea typeface="Calibri"/>
                <a:cs typeface="Calibri"/>
              </a:rPr>
              <a:t>information</a:t>
            </a:r>
            <a:r>
              <a:rPr lang="en-US" dirty="0">
                <a:ea typeface="Calibri"/>
                <a:cs typeface="Calibri"/>
              </a:rPr>
              <a:t> or </a:t>
            </a:r>
            <a:r>
              <a:rPr lang="en-US" i="1" dirty="0">
                <a:ea typeface="Calibri"/>
                <a:cs typeface="Calibri"/>
              </a:rPr>
              <a:t>research</a:t>
            </a:r>
            <a:r>
              <a:rPr lang="en-US" dirty="0">
                <a:ea typeface="Calibri"/>
                <a:cs typeface="Calibri"/>
              </a:rPr>
              <a:t> ever take a plural "s" ending?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Do academic writers use phrasal verbs like </a:t>
            </a:r>
            <a:r>
              <a:rPr lang="en-US" i="1" dirty="0">
                <a:ea typeface="Calibri"/>
                <a:cs typeface="Calibri"/>
              </a:rPr>
              <a:t>look into </a:t>
            </a:r>
            <a:r>
              <a:rPr lang="en-US" dirty="0">
                <a:ea typeface="Calibri"/>
                <a:cs typeface="Calibri"/>
              </a:rPr>
              <a:t>or do they prefer a Latin-based verb like</a:t>
            </a:r>
            <a:r>
              <a:rPr lang="en-US" i="1" dirty="0">
                <a:ea typeface="Calibri"/>
                <a:cs typeface="Calibri"/>
              </a:rPr>
              <a:t> investigate?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Are phrases like </a:t>
            </a:r>
            <a:r>
              <a:rPr lang="en-US" i="1" dirty="0">
                <a:ea typeface="Calibri"/>
                <a:cs typeface="Calibri"/>
              </a:rPr>
              <a:t>a lot of </a:t>
            </a:r>
            <a:r>
              <a:rPr lang="en-US" dirty="0">
                <a:ea typeface="Calibri"/>
                <a:cs typeface="Calibri"/>
              </a:rPr>
              <a:t>or</a:t>
            </a:r>
            <a:r>
              <a:rPr lang="en-US" i="1" dirty="0">
                <a:ea typeface="Calibri"/>
                <a:cs typeface="Calibri"/>
              </a:rPr>
              <a:t> a bunch of  </a:t>
            </a:r>
            <a:r>
              <a:rPr lang="en-US" dirty="0">
                <a:ea typeface="Calibri"/>
                <a:cs typeface="Calibri"/>
              </a:rPr>
              <a:t>more common in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speech or formal writing?</a:t>
            </a:r>
          </a:p>
          <a:p>
            <a:r>
              <a:rPr lang="en-US" dirty="0">
                <a:ea typeface="Calibri"/>
                <a:cs typeface="Calibri"/>
              </a:rPr>
              <a:t>Preparing lessons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Which vocabulary or grammatical structures are useful to teach?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Where can I get authentic examples of word and phrase usage?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62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">
            <a:extLst>
              <a:ext uri="{FF2B5EF4-FFF2-40B4-BE49-F238E27FC236}">
                <a16:creationId xmlns:a16="http://schemas.microsoft.com/office/drawing/2014/main" id="{03EE2EBD-C19E-EADA-66A4-4A14AA99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" y="-1"/>
            <a:ext cx="12324735" cy="6994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8C7A39-C8CF-2AAB-01CE-5DB86F8FDAA1}"/>
                  </a:ext>
                </a:extLst>
              </p14:cNvPr>
              <p14:cNvContentPartPr/>
              <p14:nvPr/>
            </p14:nvContentPartPr>
            <p14:xfrm>
              <a:off x="2943511" y="2344877"/>
              <a:ext cx="9572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8C7A39-C8CF-2AAB-01CE-5DB86F8FD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871" y="2236877"/>
                <a:ext cx="1064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F8BEC8-8D7F-E2B1-57A0-83FE31480649}"/>
                  </a:ext>
                </a:extLst>
              </p14:cNvPr>
              <p14:cNvContentPartPr/>
              <p14:nvPr/>
            </p14:nvContentPartPr>
            <p14:xfrm>
              <a:off x="4357591" y="3199877"/>
              <a:ext cx="647640" cy="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F8BEC8-8D7F-E2B1-57A0-83FE314806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951" y="3091877"/>
                <a:ext cx="755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890154-7677-5ACE-D753-5BA9F852CE73}"/>
                  </a:ext>
                </a:extLst>
              </p14:cNvPr>
              <p14:cNvContentPartPr/>
              <p14:nvPr/>
            </p14:nvContentPartPr>
            <p14:xfrm>
              <a:off x="2986351" y="4114277"/>
              <a:ext cx="381960" cy="4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890154-7677-5ACE-D753-5BA9F852CE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2711" y="4006277"/>
                <a:ext cx="489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EEE4B7-1F54-9A70-00D9-2B37F25AC1DC}"/>
                  </a:ext>
                </a:extLst>
              </p14:cNvPr>
              <p14:cNvContentPartPr/>
              <p14:nvPr/>
            </p14:nvContentPartPr>
            <p14:xfrm>
              <a:off x="2927311" y="2418317"/>
              <a:ext cx="942480" cy="3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EEE4B7-1F54-9A70-00D9-2B37F25AC1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3671" y="2310317"/>
                <a:ext cx="1050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511520-F862-A84A-F8A0-3BAD2E2834F8}"/>
                  </a:ext>
                </a:extLst>
              </p14:cNvPr>
              <p14:cNvContentPartPr/>
              <p14:nvPr/>
            </p14:nvContentPartPr>
            <p14:xfrm>
              <a:off x="7732591" y="93797"/>
              <a:ext cx="417960" cy="453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511520-F862-A84A-F8A0-3BAD2E2834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78951" y="-14203"/>
                <a:ext cx="525600" cy="6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8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66477C-86E5-FC7C-BC60-7785A97B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59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6A99BE-8D5E-9413-FECA-E941CC297143}"/>
                  </a:ext>
                </a:extLst>
              </p14:cNvPr>
              <p14:cNvContentPartPr/>
              <p14:nvPr/>
            </p14:nvContentPartPr>
            <p14:xfrm>
              <a:off x="1961003" y="1883175"/>
              <a:ext cx="5148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6A99BE-8D5E-9413-FECA-E941CC2971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363" y="1775175"/>
                <a:ext cx="622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49D21-360F-AB26-249B-BF5C1F9C33F5}"/>
                  </a:ext>
                </a:extLst>
              </p14:cNvPr>
              <p14:cNvContentPartPr/>
              <p14:nvPr/>
            </p14:nvContentPartPr>
            <p14:xfrm>
              <a:off x="4384523" y="2445855"/>
              <a:ext cx="109440" cy="34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49D21-360F-AB26-249B-BF5C1F9C33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0883" y="2338215"/>
                <a:ext cx="217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107A2A-76D2-BBB9-0B48-5C6654121FE3}"/>
                  </a:ext>
                </a:extLst>
              </p14:cNvPr>
              <p14:cNvContentPartPr/>
              <p14:nvPr/>
            </p14:nvContentPartPr>
            <p14:xfrm>
              <a:off x="4337723" y="2539455"/>
              <a:ext cx="230400" cy="4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107A2A-76D2-BBB9-0B48-5C6654121F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3723" y="2431455"/>
                <a:ext cx="33804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B8530B-2A0E-60B6-9C60-7B5862F7D36C}"/>
                  </a:ext>
                </a:extLst>
              </p14:cNvPr>
              <p14:cNvContentPartPr/>
              <p14:nvPr/>
            </p14:nvContentPartPr>
            <p14:xfrm>
              <a:off x="4290563" y="2461335"/>
              <a:ext cx="282600" cy="5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B8530B-2A0E-60B6-9C60-7B5862F7D3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6563" y="2353695"/>
                <a:ext cx="390240" cy="8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7F19ED-5E05-0CE7-1C6C-3C4079119B7F}"/>
                  </a:ext>
                </a:extLst>
              </p14:cNvPr>
              <p14:cNvContentPartPr/>
              <p14:nvPr/>
            </p14:nvContentPartPr>
            <p14:xfrm>
              <a:off x="928883" y="3602175"/>
              <a:ext cx="236520" cy="67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7F19ED-5E05-0CE7-1C6C-3C4079119B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243" y="3494175"/>
                <a:ext cx="34416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395010-C21B-3662-F4F7-7D958A56ABCD}"/>
                  </a:ext>
                </a:extLst>
              </p14:cNvPr>
              <p14:cNvContentPartPr/>
              <p14:nvPr/>
            </p14:nvContentPartPr>
            <p14:xfrm>
              <a:off x="5274803" y="1960935"/>
              <a:ext cx="4680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395010-C21B-3662-F4F7-7D958A56AB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0803" y="1853295"/>
                <a:ext cx="575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73A46B-7810-1CB5-661F-470C6E1524D2}"/>
                  </a:ext>
                </a:extLst>
              </p14:cNvPr>
              <p14:cNvContentPartPr/>
              <p14:nvPr/>
            </p14:nvContentPartPr>
            <p14:xfrm>
              <a:off x="5274803" y="3469335"/>
              <a:ext cx="858600" cy="1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73A46B-7810-1CB5-661F-470C6E1524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0803" y="3361335"/>
                <a:ext cx="96624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01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56EC3C-9D72-AF30-54AB-7DF32BE0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825"/>
            <a:ext cx="12192000" cy="5932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939195-BE28-2C0F-46C9-3E29F1DF90E1}"/>
                  </a:ext>
                </a:extLst>
              </p14:cNvPr>
              <p14:cNvContentPartPr/>
              <p14:nvPr/>
            </p14:nvContentPartPr>
            <p14:xfrm>
              <a:off x="617123" y="2086215"/>
              <a:ext cx="3114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939195-BE28-2C0F-46C9-3E29F1DF90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123" y="1978575"/>
                <a:ext cx="419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CE8714-A8A7-AADD-2D0E-6B5E230C5A28}"/>
                  </a:ext>
                </a:extLst>
              </p14:cNvPr>
              <p14:cNvContentPartPr/>
              <p14:nvPr/>
            </p14:nvContentPartPr>
            <p14:xfrm>
              <a:off x="3790163" y="2023575"/>
              <a:ext cx="2642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CE8714-A8A7-AADD-2D0E-6B5E230C5A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163" y="1915935"/>
                <a:ext cx="371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09FEB8-CC5D-3D0A-349F-483279662FC2}"/>
                  </a:ext>
                </a:extLst>
              </p14:cNvPr>
              <p14:cNvContentPartPr/>
              <p14:nvPr/>
            </p14:nvContentPartPr>
            <p14:xfrm>
              <a:off x="3790163" y="2038695"/>
              <a:ext cx="7297560" cy="11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09FEB8-CC5D-3D0A-349F-483279662F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163" y="1931055"/>
                <a:ext cx="74052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6C283FB-3BC0-7D52-C9A5-E75A449C3F6E}"/>
                  </a:ext>
                </a:extLst>
              </p14:cNvPr>
              <p14:cNvContentPartPr/>
              <p14:nvPr/>
            </p14:nvContentPartPr>
            <p14:xfrm>
              <a:off x="539003" y="5914815"/>
              <a:ext cx="1827360" cy="3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6C283FB-3BC0-7D52-C9A5-E75A449C3F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363" y="5807175"/>
                <a:ext cx="1935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3B50CD-FD32-BD3F-411D-21431370D66A}"/>
                  </a:ext>
                </a:extLst>
              </p14:cNvPr>
              <p14:cNvContentPartPr/>
              <p14:nvPr/>
            </p14:nvContentPartPr>
            <p14:xfrm>
              <a:off x="4899683" y="5900415"/>
              <a:ext cx="1155600" cy="11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3B50CD-FD32-BD3F-411D-21431370D6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5683" y="5792415"/>
                <a:ext cx="1263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DEBF24-28C2-CF7B-8B42-9BCB7456B8A6}"/>
                  </a:ext>
                </a:extLst>
              </p14:cNvPr>
              <p14:cNvContentPartPr/>
              <p14:nvPr/>
            </p14:nvContentPartPr>
            <p14:xfrm>
              <a:off x="9120323" y="5932815"/>
              <a:ext cx="1281960" cy="3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DEBF24-28C2-CF7B-8B42-9BCB7456B8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66323" y="5825175"/>
                <a:ext cx="138960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54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F2AA-C16E-8691-AEF8-ECEA5108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62" y="241744"/>
            <a:ext cx="4560730" cy="24801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Analyzing student writing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2A87-EBFF-2993-BE3C-97D359619B6F}"/>
              </a:ext>
            </a:extLst>
          </p:cNvPr>
          <p:cNvSpPr txBox="1"/>
          <p:nvPr/>
        </p:nvSpPr>
        <p:spPr>
          <a:xfrm>
            <a:off x="528454" y="1486529"/>
            <a:ext cx="4676184" cy="45671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23F40-7AF3-DE7C-7A75-8FE833E93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9826"/>
            <a:ext cx="5181600" cy="45671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COCA Academic</a:t>
            </a:r>
          </a:p>
          <a:p>
            <a:pPr lvl="1"/>
            <a:r>
              <a:rPr lang="en-US" dirty="0"/>
              <a:t>Upload texts to website</a:t>
            </a:r>
          </a:p>
          <a:p>
            <a:pPr lvl="1"/>
            <a:r>
              <a:rPr lang="en-US" dirty="0"/>
              <a:t>Check word and phrase info</a:t>
            </a:r>
          </a:p>
          <a:p>
            <a:pPr lvl="1"/>
            <a:r>
              <a:rPr lang="en-US" dirty="0"/>
              <a:t>Create wordlists</a:t>
            </a:r>
          </a:p>
          <a:p>
            <a:pPr lvl="1"/>
            <a:r>
              <a:rPr lang="en-US" dirty="0"/>
              <a:t>Compare drafts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+ easy to use</a:t>
            </a:r>
          </a:p>
          <a:p>
            <a:pPr marL="457200" lvl="1" indent="0">
              <a:buNone/>
            </a:pPr>
            <a:r>
              <a:rPr lang="en-US" dirty="0"/>
              <a:t>- Need to register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AntWordProfiler</a:t>
            </a:r>
            <a:endParaRPr lang="en-US" dirty="0"/>
          </a:p>
          <a:p>
            <a:pPr lvl="1"/>
            <a:r>
              <a:rPr lang="en-US" dirty="0"/>
              <a:t>Load texts to software on own computer</a:t>
            </a:r>
          </a:p>
          <a:p>
            <a:pPr lvl="1"/>
            <a:r>
              <a:rPr lang="en-US" dirty="0"/>
              <a:t>Check percentage use of AWL</a:t>
            </a:r>
          </a:p>
          <a:p>
            <a:pPr lvl="1"/>
            <a:r>
              <a:rPr lang="en-US" dirty="0"/>
              <a:t>Create wordlists</a:t>
            </a:r>
          </a:p>
          <a:p>
            <a:pPr lvl="1"/>
            <a:r>
              <a:rPr lang="en-US" dirty="0"/>
              <a:t>Compare drafts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+Free software- How-to videos on YouTube</a:t>
            </a:r>
          </a:p>
          <a:p>
            <a:pPr marL="457200" lvl="1" indent="0">
              <a:buNone/>
            </a:pPr>
            <a:r>
              <a:rPr lang="en-US" dirty="0"/>
              <a:t>- Must convert texts to .txt format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5CC028-A7EC-7A4E-91FA-C2035958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1133"/>
            <a:ext cx="5181600" cy="512583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i="1" dirty="0"/>
              <a:t>experience/experiences?</a:t>
            </a:r>
          </a:p>
          <a:p>
            <a:pPr marL="457200" lvl="1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How many words has a student used from the most common words in English?</a:t>
            </a:r>
          </a:p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How many words </a:t>
            </a:r>
            <a:r>
              <a:rPr lang="en-US" sz="4000" dirty="0">
                <a:solidFill>
                  <a:schemeClr val="bg1"/>
                </a:solidFill>
                <a:ea typeface="+mn-lt"/>
                <a:cs typeface="+mn-lt"/>
              </a:rPr>
              <a:t>has a student used from the Academic Word List (AWL) or the Academic Vocabulary List (AVL)?</a:t>
            </a:r>
          </a:p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Have they used a lot of repetition?</a:t>
            </a:r>
          </a:p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Have they used appropriate synonyms?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8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5D96-E8EA-4F02-D593-8BB2CA86E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28FE-B1F0-9B1D-55E8-C11EF8F5C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9588A-62DD-512B-041C-A0D03191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" y="553065"/>
            <a:ext cx="12107224" cy="53536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8514DF-C5D2-4EBF-E0C3-02270968997E}"/>
                  </a:ext>
                </a:extLst>
              </p14:cNvPr>
              <p14:cNvContentPartPr/>
              <p14:nvPr/>
            </p14:nvContentPartPr>
            <p14:xfrm>
              <a:off x="8325325" y="801070"/>
              <a:ext cx="341640" cy="38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8514DF-C5D2-4EBF-E0C3-02270968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1685" y="693070"/>
                <a:ext cx="44928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C30FCC-2F0A-4930-108C-7CFDEE1780D6}"/>
                  </a:ext>
                </a:extLst>
              </p14:cNvPr>
              <p14:cNvContentPartPr/>
              <p14:nvPr/>
            </p14:nvContentPartPr>
            <p14:xfrm>
              <a:off x="9888445" y="1599550"/>
              <a:ext cx="1267200" cy="1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C30FCC-2F0A-4930-108C-7CFDEE178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4445" y="1491550"/>
                <a:ext cx="1374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F10B4D-E631-2024-CBBA-1C0182F67427}"/>
                  </a:ext>
                </a:extLst>
              </p14:cNvPr>
              <p14:cNvContentPartPr/>
              <p14:nvPr/>
            </p14:nvContentPartPr>
            <p14:xfrm>
              <a:off x="6422725" y="2809150"/>
              <a:ext cx="662400" cy="3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F10B4D-E631-2024-CBBA-1C0182F674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9085" y="2701150"/>
                <a:ext cx="770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F62B46-6624-F743-4834-3A04FE61251A}"/>
                  </a:ext>
                </a:extLst>
              </p14:cNvPr>
              <p14:cNvContentPartPr/>
              <p14:nvPr/>
            </p14:nvContentPartPr>
            <p14:xfrm>
              <a:off x="8458165" y="2868190"/>
              <a:ext cx="75096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F62B46-6624-F743-4834-3A04FE6125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04165" y="2760190"/>
                <a:ext cx="858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5CBA0A-8155-6DFD-9BFC-A8BC2E6F1DC1}"/>
                  </a:ext>
                </a:extLst>
              </p14:cNvPr>
              <p14:cNvContentPartPr/>
              <p14:nvPr/>
            </p14:nvContentPartPr>
            <p14:xfrm>
              <a:off x="10419445" y="2823910"/>
              <a:ext cx="753480" cy="7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5CBA0A-8155-6DFD-9BFC-A8BC2E6F1D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65805" y="2716270"/>
                <a:ext cx="861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0962E-ED29-F0FA-EBD3-FE8380E5B1E4}"/>
                  </a:ext>
                </a:extLst>
              </p14:cNvPr>
              <p14:cNvContentPartPr/>
              <p14:nvPr/>
            </p14:nvContentPartPr>
            <p14:xfrm>
              <a:off x="464365" y="3251590"/>
              <a:ext cx="83340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0962E-ED29-F0FA-EBD3-FE8380E5B1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0725" y="3143950"/>
                <a:ext cx="941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C7C576-C49F-5B7F-20B4-ACB6A708755E}"/>
                  </a:ext>
                </a:extLst>
              </p14:cNvPr>
              <p14:cNvContentPartPr/>
              <p14:nvPr/>
            </p14:nvContentPartPr>
            <p14:xfrm>
              <a:off x="6393205" y="3391630"/>
              <a:ext cx="4266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C7C576-C49F-5B7F-20B4-ACB6A7087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9565" y="3283630"/>
                <a:ext cx="534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493D3C-71B7-6CF6-4D99-1B572D2DBA53}"/>
                  </a:ext>
                </a:extLst>
              </p14:cNvPr>
              <p14:cNvContentPartPr/>
              <p14:nvPr/>
            </p14:nvContentPartPr>
            <p14:xfrm>
              <a:off x="8487685" y="3376150"/>
              <a:ext cx="662400" cy="1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493D3C-71B7-6CF6-4D99-1B572D2DBA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33685" y="3268510"/>
                <a:ext cx="7700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DB75D6-D14E-7DC9-4F6F-23C756D2AFF8}"/>
                  </a:ext>
                </a:extLst>
              </p14:cNvPr>
              <p14:cNvContentPartPr/>
              <p14:nvPr/>
            </p14:nvContentPartPr>
            <p14:xfrm>
              <a:off x="10419445" y="3583150"/>
              <a:ext cx="671400" cy="15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DB75D6-D14E-7DC9-4F6F-23C756D2AF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65805" y="3475510"/>
                <a:ext cx="77904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04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F951E89-D2CD-A648-BBE8-57AE541B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62" y="-109415"/>
            <a:ext cx="12270153" cy="696741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48681AA-C768-45B6-DBB2-184D87F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742462"/>
            <a:ext cx="7080737" cy="4157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1F5F5BB-2914-0452-FC27-1D828DC1073B}"/>
                  </a:ext>
                </a:extLst>
              </p14:cNvPr>
              <p14:cNvContentPartPr/>
              <p14:nvPr/>
            </p14:nvContentPartPr>
            <p14:xfrm>
              <a:off x="-24129" y="4289775"/>
              <a:ext cx="1014840" cy="32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F5F5BB-2914-0452-FC27-1D828DC10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8129" y="4182135"/>
                <a:ext cx="1122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229911-3FA2-26E9-2A7A-AC6D6A7713D7}"/>
                  </a:ext>
                </a:extLst>
              </p14:cNvPr>
              <p14:cNvContentPartPr/>
              <p14:nvPr/>
            </p14:nvContentPartPr>
            <p14:xfrm>
              <a:off x="10206665" y="2008095"/>
              <a:ext cx="5302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229911-3FA2-26E9-2A7A-AC6D6A771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2665" y="1900455"/>
                <a:ext cx="6379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89A9C59-9AEF-2496-3827-59B06CC5A991}"/>
              </a:ext>
            </a:extLst>
          </p:cNvPr>
          <p:cNvSpPr txBox="1"/>
          <p:nvPr/>
        </p:nvSpPr>
        <p:spPr>
          <a:xfrm>
            <a:off x="4572000" y="1"/>
            <a:ext cx="607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http://www.laurenceanthony.net/software/antwordprofiler/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A56B56-6155-FE4C-B606-55C83BB3EA69}"/>
                  </a:ext>
                </a:extLst>
              </p14:cNvPr>
              <p14:cNvContentPartPr/>
              <p14:nvPr/>
            </p14:nvContentPartPr>
            <p14:xfrm>
              <a:off x="4600788" y="50133"/>
              <a:ext cx="5754240" cy="11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A56B56-6155-FE4C-B606-55C83BB3EA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7148" y="-57507"/>
                <a:ext cx="5861880" cy="3355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F6848575-2593-B562-87F5-55C7033A4E6B}"/>
              </a:ext>
            </a:extLst>
          </p:cNvPr>
          <p:cNvSpPr/>
          <p:nvPr/>
        </p:nvSpPr>
        <p:spPr>
          <a:xfrm>
            <a:off x="2241755" y="1161095"/>
            <a:ext cx="23590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D55096-4D07-D3A2-9FB4-C25D87CD151F}"/>
                  </a:ext>
                </a:extLst>
              </p14:cNvPr>
              <p14:cNvContentPartPr/>
              <p14:nvPr/>
            </p14:nvContentPartPr>
            <p14:xfrm>
              <a:off x="4981515" y="1178600"/>
              <a:ext cx="5457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D55096-4D07-D3A2-9FB4-C25D87CD15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7875" y="1070960"/>
                <a:ext cx="653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EF444C-623E-11C5-E610-71468233F6AC}"/>
                  </a:ext>
                </a:extLst>
              </p14:cNvPr>
              <p14:cNvContentPartPr/>
              <p14:nvPr/>
            </p14:nvContentPartPr>
            <p14:xfrm>
              <a:off x="-7595" y="854013"/>
              <a:ext cx="1408680" cy="1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EF444C-623E-11C5-E610-71468233F6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1595" y="746373"/>
                <a:ext cx="15163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34E3D5-B844-A2DD-CB2B-9FE4BD8CD542}"/>
                  </a:ext>
                </a:extLst>
              </p14:cNvPr>
              <p14:cNvContentPartPr/>
              <p14:nvPr/>
            </p14:nvContentPartPr>
            <p14:xfrm>
              <a:off x="2514205" y="500853"/>
              <a:ext cx="7214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34E3D5-B844-A2DD-CB2B-9FE4BD8CD5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60205" y="392853"/>
                <a:ext cx="829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FCB453-21DD-48AD-7309-6B06D32EEF4D}"/>
                  </a:ext>
                </a:extLst>
              </p14:cNvPr>
              <p14:cNvContentPartPr/>
              <p14:nvPr/>
            </p14:nvContentPartPr>
            <p14:xfrm>
              <a:off x="4955005" y="5264373"/>
              <a:ext cx="119160" cy="5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FCB453-21DD-48AD-7309-6B06D32EEF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1365" y="5156733"/>
                <a:ext cx="226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FD6758-9DDD-D251-2625-B52035F0F176}"/>
                  </a:ext>
                </a:extLst>
              </p14:cNvPr>
              <p14:cNvContentPartPr/>
              <p14:nvPr/>
            </p14:nvContentPartPr>
            <p14:xfrm>
              <a:off x="4952845" y="5732373"/>
              <a:ext cx="9864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FD6758-9DDD-D251-2625-B52035F0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98845" y="5624733"/>
                <a:ext cx="20628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81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9AC1-9B77-8EC8-2834-4B2D2EAD68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existing materials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1CB2-F646-2410-806E-A5A079C3C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extbooks based on corpus data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Cambridge University Press: textbooks such as the 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 in Use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 based on Cambridge English Corpus of written and spoken English, includes Cambridge Learner Corpus of exam papers.</a:t>
            </a:r>
          </a:p>
          <a:p>
            <a:pPr marL="457200" lvl="1" indent="0">
              <a:buNone/>
            </a:pPr>
            <a:r>
              <a:rPr lang="en-US" sz="3200" dirty="0"/>
              <a:t>(The Webinar- </a:t>
            </a:r>
            <a:r>
              <a:rPr lang="en-US" sz="3200" i="1" dirty="0"/>
              <a:t>Using corpora for academic English</a:t>
            </a:r>
            <a:r>
              <a:rPr lang="en-US" sz="3200" dirty="0"/>
              <a:t> by Michael McCarthy is a great introduction to using corpora)</a:t>
            </a:r>
          </a:p>
          <a:p>
            <a:pPr marL="0" indent="0">
              <a:buNone/>
            </a:pPr>
            <a:r>
              <a:rPr lang="en-US" sz="3600" i="1" dirty="0"/>
              <a:t>	</a:t>
            </a:r>
            <a:r>
              <a:rPr lang="en-US" sz="3600" i="1" dirty="0">
                <a:hlinkClick r:id="rId2"/>
              </a:rPr>
              <a:t>https://www.youtube.com/watch?v=fkAq7NtGIjA</a:t>
            </a:r>
            <a:endParaRPr lang="en-US" sz="3600" i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Michigan Press: e.g., 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Grammar Choices for Graduate and Professional Writers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Nigel Caplan) based on MICUSP and COCA.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Longman:  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Longman Student Grammar of Spoken and Written English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workbook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Biber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Conrad, and Leech. Examples from 40 mil. word corpus of BR and AM Eng.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DDL online materials informed by corpora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Compleat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Lexical Tutor </a:t>
            </a:r>
            <a:r>
              <a:rPr lang="en-US" sz="3600" dirty="0">
                <a:hlinkClick r:id="rId3"/>
              </a:rPr>
              <a:t>https://www.lextutor.ca/</a:t>
            </a:r>
            <a:r>
              <a:rPr lang="en-US" sz="3600" dirty="0"/>
              <a:t>  based on Brown corpus and other corpora.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8520281-0ACD-6A6B-2E8F-C27D6CF30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3177"/>
          <a:stretch/>
        </p:blipFill>
        <p:spPr>
          <a:xfrm>
            <a:off x="0" y="131023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928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9637-EFD3-FCB4-EE9B-B0CA810BB7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Exercises from </a:t>
            </a:r>
            <a:r>
              <a:rPr lang="en-US" i="1" dirty="0">
                <a:solidFill>
                  <a:schemeClr val="bg1"/>
                </a:solidFill>
              </a:rPr>
              <a:t>Academic Vocabulary in Use </a:t>
            </a:r>
            <a:r>
              <a:rPr lang="en-US" sz="2000" i="1" dirty="0">
                <a:solidFill>
                  <a:schemeClr val="bg1"/>
                </a:solidFill>
              </a:rPr>
              <a:t>(McCarthy and O’Dell, 2016)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0D20897-A4CD-71F9-845A-CC7D01EB8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6" name="Content Placeholder 15" descr="Text, letter&#10;&#10;Description automatically generated">
            <a:extLst>
              <a:ext uri="{FF2B5EF4-FFF2-40B4-BE49-F238E27FC236}">
                <a16:creationId xmlns:a16="http://schemas.microsoft.com/office/drawing/2014/main" id="{F52D03C6-EF43-57F0-D1FC-48E08F8F1D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058989"/>
            <a:ext cx="5180541" cy="3885405"/>
          </a:xfrm>
        </p:spPr>
      </p:pic>
    </p:spTree>
    <p:extLst>
      <p:ext uri="{BB962C8B-B14F-4D97-AF65-F5344CB8AC3E}">
        <p14:creationId xmlns:p14="http://schemas.microsoft.com/office/powerpoint/2010/main" val="48237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BD7E-BD01-92F2-A65E-D229A99C85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Free tools for analyzing student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C061-96AE-8311-035E-F03082B5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my writing.com	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https://www.analyzemywriting.com/index.html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upload own or other texts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drafts for lexical density, sentence length, use of passive voice, and readability (but this is controversial)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The analysis does not measure what is a “good” text; it needs interpretation.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AntWordProfiler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http://www.laurenceanthony.net/software/antwordprofiler/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what percentage of words in a text are from the General Service List (GSL) and the Academic     Wordlist (AWL).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wordlists for study.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texts including own drafts (convert texts to .txt format before use).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AntConc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http://www.laurenceanthony.net/software/antconc/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powerful and fast tool for more sophisticated text analysis and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concordancing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links to very good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how-to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videos on the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3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A13D-3A9E-7140-9EE1-D6F2688DC0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Learners’ concerns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4340-FB75-6B24-B3A2-D7D35F47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How are particular words, phrases, or grammatical structures used by competent users of English?</a:t>
            </a:r>
          </a:p>
          <a:p>
            <a:r>
              <a:rPr lang="en-US" dirty="0">
                <a:ea typeface="Calibri"/>
                <a:cs typeface="Calibri"/>
              </a:rPr>
              <a:t>What are some appropriate synonyms or collocates for a word?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I've used a lot of common words like </a:t>
            </a:r>
            <a:r>
              <a:rPr lang="en-US" i="1" dirty="0">
                <a:ea typeface="Calibri"/>
                <a:cs typeface="Calibri"/>
              </a:rPr>
              <a:t>make, get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i="1" dirty="0">
                <a:ea typeface="Calibri"/>
                <a:cs typeface="Calibri"/>
              </a:rPr>
              <a:t>say </a:t>
            </a:r>
            <a:r>
              <a:rPr lang="en-US" dirty="0">
                <a:ea typeface="Calibri"/>
                <a:cs typeface="Calibri"/>
              </a:rPr>
              <a:t>in my writing</a:t>
            </a:r>
            <a:r>
              <a:rPr lang="en-US" i="1" dirty="0">
                <a:ea typeface="Calibri"/>
                <a:cs typeface="Calibri"/>
              </a:rPr>
              <a:t>; </a:t>
            </a:r>
            <a:r>
              <a:rPr lang="en-US" dirty="0">
                <a:ea typeface="Calibri"/>
                <a:cs typeface="Calibri"/>
              </a:rPr>
              <a:t>what synonyms are appropriate for my purpose?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What synonym is appropriate for </a:t>
            </a:r>
            <a:r>
              <a:rPr lang="en-US" i="1" dirty="0">
                <a:ea typeface="Calibri"/>
                <a:cs typeface="Calibri"/>
              </a:rPr>
              <a:t>children</a:t>
            </a:r>
            <a:r>
              <a:rPr lang="en-US" dirty="0">
                <a:ea typeface="Calibri"/>
                <a:cs typeface="Calibri"/>
              </a:rPr>
              <a:t> in a context ? </a:t>
            </a:r>
            <a:r>
              <a:rPr lang="en-US" i="1" dirty="0">
                <a:ea typeface="Calibri"/>
                <a:cs typeface="Calibri"/>
              </a:rPr>
              <a:t>Kids, offspring, progeny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can I let go of my “lexical teddy bears” - </a:t>
            </a:r>
            <a:r>
              <a:rPr lang="en-US" i="1" dirty="0">
                <a:ea typeface="Calibri"/>
                <a:cs typeface="Calibri"/>
              </a:rPr>
              <a:t>besides, on the contrary </a:t>
            </a:r>
            <a:r>
              <a:rPr lang="en-US" dirty="0">
                <a:ea typeface="Calibri"/>
                <a:cs typeface="Calibri"/>
              </a:rPr>
              <a:t>and </a:t>
            </a:r>
            <a:r>
              <a:rPr lang="en-US" i="1" dirty="0">
                <a:ea typeface="Calibri"/>
                <a:cs typeface="Calibri"/>
              </a:rPr>
              <a:t>all in all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How does my writing compare with other students' or professionals' writing?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Percentage of words from the General Service List,  Academic Word List or Academic Vocabulary List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Lexical density (proportion of content to function words)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 of personal pronouns, verbs, prepositions, conjunctions, discourse markers etc. </a:t>
            </a: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96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B6CA-9FCD-5D4B-E568-7521FD49C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4C32-C323-F6AC-EBC0-AC337ED3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 will continue to dominate every aspect of our lives, and web-based teaching and learning applications will grow.</a:t>
            </a:r>
          </a:p>
          <a:p>
            <a:pPr lvl="1"/>
            <a:r>
              <a:rPr lang="en-US" dirty="0"/>
              <a:t>Teachers and learners need to be critical consumers.</a:t>
            </a:r>
          </a:p>
          <a:p>
            <a:pPr lvl="1"/>
            <a:r>
              <a:rPr lang="en-US" dirty="0"/>
              <a:t>Need to balance hype with reality, costs with benefits</a:t>
            </a:r>
          </a:p>
          <a:p>
            <a:pPr lvl="1"/>
            <a:r>
              <a:rPr lang="en-US" dirty="0"/>
              <a:t>Not every learning experience is better with DDL</a:t>
            </a:r>
          </a:p>
          <a:p>
            <a:pPr lvl="2"/>
            <a:r>
              <a:rPr lang="en-US" dirty="0"/>
              <a:t>Corpora can tell us what people have said/written NOT what is </a:t>
            </a:r>
            <a:r>
              <a:rPr lang="en-US" i="1" dirty="0"/>
              <a:t>possible</a:t>
            </a:r>
            <a:r>
              <a:rPr lang="en-US" dirty="0"/>
              <a:t> to say/write</a:t>
            </a:r>
          </a:p>
          <a:p>
            <a:pPr lvl="2"/>
            <a:r>
              <a:rPr lang="en-US" dirty="0"/>
              <a:t>Students will demand more access to authentic data, but they need to learn how to search and interpret findings.</a:t>
            </a:r>
          </a:p>
          <a:p>
            <a:pPr lvl="1"/>
            <a:r>
              <a:rPr lang="en-US" dirty="0"/>
              <a:t>Corpus searches do not tell us what word or phrase is </a:t>
            </a:r>
            <a:r>
              <a:rPr lang="en-US" i="1" dirty="0"/>
              <a:t>better</a:t>
            </a:r>
            <a:r>
              <a:rPr lang="en-US" dirty="0"/>
              <a:t> in terms of style or persuasiveness - only how frequent and how dispersed.</a:t>
            </a:r>
          </a:p>
          <a:p>
            <a:pPr lvl="1"/>
            <a:r>
              <a:rPr lang="en-US" dirty="0"/>
              <a:t>Concordance lines show words/phrases in context, and collocates, but not whether usage reflects prescriptive grammar rules (which is important to point out.)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37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3311-86D8-D157-018D-AC96E7FAE2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concerns about DDL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688F-44B5-43D0-68F0-1880B308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cs typeface="Calibri Light"/>
              </a:rPr>
              <a:t>Dangers for students working independently</a:t>
            </a:r>
          </a:p>
          <a:p>
            <a:r>
              <a:rPr lang="en-US" dirty="0">
                <a:cs typeface="Calibri"/>
              </a:rPr>
              <a:t>May not correctly interpret results</a:t>
            </a:r>
          </a:p>
          <a:p>
            <a:r>
              <a:rPr lang="en-US" dirty="0">
                <a:cs typeface="Calibri"/>
              </a:rPr>
              <a:t>May be overwhelmed by the sheer volume of data</a:t>
            </a:r>
          </a:p>
          <a:p>
            <a:r>
              <a:rPr lang="en-US" dirty="0">
                <a:cs typeface="Calibri"/>
              </a:rPr>
              <a:t>May get distracted  from the original task, and waste time</a:t>
            </a:r>
          </a:p>
          <a:p>
            <a:r>
              <a:rPr lang="en-US" dirty="0">
                <a:cs typeface="Calibri"/>
              </a:rPr>
              <a:t>May be overwhelmed by  technical aspects of searching</a:t>
            </a:r>
          </a:p>
          <a:p>
            <a:pPr marL="0" indent="0">
              <a:buNone/>
            </a:pPr>
            <a:r>
              <a:rPr lang="en-US" b="1" dirty="0">
                <a:cs typeface="Calibri"/>
              </a:rPr>
              <a:t>Solutions</a:t>
            </a:r>
          </a:p>
          <a:p>
            <a:r>
              <a:rPr lang="en-US" dirty="0">
                <a:cs typeface="Calibri"/>
              </a:rPr>
              <a:t>Training for teachers and students is essential</a:t>
            </a:r>
          </a:p>
          <a:p>
            <a:r>
              <a:rPr lang="en-US" dirty="0">
                <a:cs typeface="Calibri"/>
              </a:rPr>
              <a:t>Regular use creates familiarity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corpus-informed tasks in every teacher training course </a:t>
            </a:r>
          </a:p>
          <a:p>
            <a:pPr lvl="1"/>
            <a:r>
              <a:rPr lang="en-US" dirty="0">
                <a:cs typeface="Calibri"/>
              </a:rPr>
              <a:t>Build DDL into syllabi and teaching methodologies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879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1637-84F4-5A68-7D54-F91682976C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0CAA-9C0B-B9CE-99C6-FA61FD26B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000000"/>
                </a:solidFill>
              </a:rPr>
              <a:t>“D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igital tools for learning have become integrated elements ‘both in the real world and also in foreign language syllabuses.’ ” (Davies, Otto &amp; </a:t>
            </a:r>
            <a:r>
              <a:rPr lang="en-US" sz="9600" b="0" i="0" dirty="0" err="1">
                <a:solidFill>
                  <a:srgbClr val="000000"/>
                </a:solidFill>
                <a:effectLst/>
              </a:rPr>
              <a:t>Rüschoff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, 2013: 34, </a:t>
            </a:r>
            <a:r>
              <a:rPr lang="en-US" sz="9600" dirty="0"/>
              <a:t>cited in 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Pérez-Paredes (2022)</a:t>
            </a:r>
            <a:endParaRPr lang="en-US" sz="9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9600" dirty="0"/>
              <a:t>But… 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a recent survey of 230 mostly higher education (44%) and secondary (23%) language teachers in Spain and the UK</a:t>
            </a:r>
            <a:r>
              <a:rPr lang="en-US" sz="9600" dirty="0">
                <a:solidFill>
                  <a:srgbClr val="000000"/>
                </a:solidFill>
              </a:rPr>
              <a:t>. (2018) showed a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round 70% of the teachers used either online platforms or web-based services in their everyday teaching. But only a small number were familiar with L1 corpora or learner corpora in language teaching</a:t>
            </a:r>
            <a:r>
              <a:rPr lang="en-US" sz="9600" dirty="0"/>
              <a:t> (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Pérez-Paredes et al.2018, cited </a:t>
            </a:r>
            <a:r>
              <a:rPr lang="en-US" sz="9600" dirty="0"/>
              <a:t>in 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Pérez-Paredes, 2022.)</a:t>
            </a:r>
          </a:p>
          <a:p>
            <a:r>
              <a:rPr lang="en-US" sz="9600" b="0" i="0" dirty="0">
                <a:solidFill>
                  <a:srgbClr val="000000"/>
                </a:solidFill>
                <a:effectLst/>
              </a:rPr>
              <a:t>DDL is switching focus from corpus linguistics to language pedagogy, and the emphasis is increasingly on L2 users and less on the technology itself</a:t>
            </a:r>
            <a:r>
              <a:rPr lang="en-US" sz="9600" dirty="0"/>
              <a:t> (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Boulton &amp; Pérez-Paredes, 2014.) </a:t>
            </a:r>
          </a:p>
          <a:p>
            <a:pPr lvl="1"/>
            <a:r>
              <a:rPr lang="en-US" sz="9600" dirty="0">
                <a:solidFill>
                  <a:srgbClr val="000000"/>
                </a:solidFill>
              </a:rPr>
              <a:t>DDL needs to become “normalized” in the classroom (</a:t>
            </a:r>
            <a:r>
              <a:rPr lang="en-US" sz="9600" b="0" i="0" dirty="0">
                <a:solidFill>
                  <a:srgbClr val="000000"/>
                </a:solidFill>
                <a:effectLst/>
              </a:rPr>
              <a:t>Pérez-Paredes, 2022)</a:t>
            </a:r>
          </a:p>
          <a:p>
            <a:pPr lvl="1"/>
            <a:r>
              <a:rPr lang="en-US" sz="9600" dirty="0">
                <a:solidFill>
                  <a:srgbClr val="000000"/>
                </a:solidFill>
              </a:rPr>
              <a:t>The technology interface needs to be easier for learners to navigate so they can place attention on learning, not technology.</a:t>
            </a:r>
            <a:endParaRPr lang="en-US" sz="9600" b="0" i="0" dirty="0">
              <a:solidFill>
                <a:srgbClr val="000000"/>
              </a:solidFill>
              <a:effectLst/>
            </a:endParaRPr>
          </a:p>
          <a:p>
            <a:r>
              <a:rPr lang="en-US" sz="9600" dirty="0"/>
              <a:t>Teachers need professional development and students need training for DDL to reach its full potential as a tool for teaching and learning.</a:t>
            </a:r>
          </a:p>
          <a:p>
            <a:pPr lvl="1"/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br>
              <a:rPr lang="en-US" sz="1000" dirty="0"/>
            </a:br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21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CF11-AD5A-F9C0-D2A8-983D364C16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Thank-you!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2580-5250-4352-3C94-AAFCA9F3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736959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32BB-AE84-40F1-9FE6-932042EE31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1ED9-BCC0-F5A8-6493-C4149073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en-US" sz="2400" b="0" i="0" dirty="0" err="1">
                <a:effectLst/>
                <a:latin typeface="Calibri" panose="020F0502020204030204" pitchFamily="34" charset="0"/>
              </a:rPr>
              <a:t>Biber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, D., Conrad, S. &amp; Leech, G. (2002). 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Longman Student Grammar of Spoken and Written English,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 Harlow, England: Longman. ISBN 978-0-582-23726-1 </a:t>
            </a:r>
            <a:endParaRPr lang="en-US" sz="2400" b="0" i="0" dirty="0">
              <a:effectLst/>
            </a:endParaRPr>
          </a:p>
          <a:p>
            <a:pPr algn="l" rtl="0" fontAlgn="base"/>
            <a:r>
              <a:rPr lang="en-US" sz="2400" b="0" i="0" dirty="0">
                <a:effectLst/>
                <a:latin typeface="Calibri" panose="020F0502020204030204" pitchFamily="34" charset="0"/>
              </a:rPr>
              <a:t>Boulton, A. (2012). Hands-on/hands-off: Alternative approaches to data-driven learning. In J. Thomas &amp; A. Boulton (eds), 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Input, Process and Product: Developments in Teaching and Language Corpora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. Brno: Masaryk University Press. 152-168.  </a:t>
            </a:r>
            <a:endParaRPr lang="en-US" sz="2400" b="0" i="0" dirty="0">
              <a:effectLst/>
            </a:endParaRPr>
          </a:p>
          <a:p>
            <a:pPr algn="l" rtl="0" fontAlgn="base"/>
            <a:r>
              <a:rPr lang="en-US" sz="2400" b="0" i="0" dirty="0">
                <a:effectLst/>
                <a:latin typeface="Calibri" panose="020F0502020204030204" pitchFamily="34" charset="0"/>
              </a:rPr>
              <a:t>Caplan, N. (2012). 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Grammar choices for graduate and professional writers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. 2</a:t>
            </a:r>
            <a:r>
              <a:rPr lang="en-US" sz="2400" b="0" i="0" baseline="30000" dirty="0">
                <a:effectLst/>
                <a:latin typeface="Calibri" panose="020F0502020204030204" pitchFamily="34" charset="0"/>
              </a:rPr>
              <a:t>nd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 ed. University of Michigan Press. </a:t>
            </a:r>
          </a:p>
          <a:p>
            <a:pPr algn="l" rtl="0" fontAlgn="base"/>
            <a:r>
              <a:rPr lang="en-US" sz="2400" b="0" i="0" dirty="0">
                <a:effectLst/>
                <a:latin typeface="Calibri" panose="020F0502020204030204" pitchFamily="34" charset="0"/>
              </a:rPr>
              <a:t>Cheng, W. (2010) What can a corpus tell us about language teaching? in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O'Keeffe, A., &amp; McCarthy, M. (Eds.). (2010).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</a:t>
            </a:r>
            <a:r>
              <a:rPr lang="en-US" sz="2400" i="1" dirty="0">
                <a:solidFill>
                  <a:srgbClr val="000000"/>
                </a:solidFill>
                <a:latin typeface="Helvetica" panose="020B0604020202020204" pitchFamily="34" charset="0"/>
              </a:rPr>
              <a:t>R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outledge </a:t>
            </a:r>
            <a:r>
              <a:rPr lang="en-US" sz="2400" i="1" dirty="0">
                <a:solidFill>
                  <a:srgbClr val="000000"/>
                </a:solidFill>
                <a:latin typeface="Helvetica" panose="020B0604020202020204" pitchFamily="34" charset="0"/>
              </a:rPr>
              <a:t>H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andbook of Corpus </a:t>
            </a:r>
            <a:r>
              <a:rPr lang="en-US" sz="2400" i="1" dirty="0">
                <a:solidFill>
                  <a:srgbClr val="000000"/>
                </a:solidFill>
                <a:latin typeface="Helvetica" panose="020B0604020202020204" pitchFamily="34" charset="0"/>
              </a:rPr>
              <a:t>L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inguistics.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Taylor &amp; Francis Group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 319-332.</a:t>
            </a:r>
            <a:r>
              <a:rPr lang="en-US" sz="2400" b="0" i="0" dirty="0">
                <a:effectLst/>
                <a:latin typeface="WordVisiCarriageReturn_MSFontService"/>
              </a:rPr>
              <a:t> </a:t>
            </a:r>
            <a:br>
              <a:rPr lang="en-US" sz="2400" b="0" i="0" dirty="0">
                <a:effectLst/>
                <a:latin typeface="WordVisiCarriageReturn_MSFontService"/>
              </a:rPr>
            </a:br>
            <a:r>
              <a:rPr lang="en-US" sz="2400" b="0" i="0" dirty="0">
                <a:effectLst/>
                <a:latin typeface="Calibri" panose="020F0502020204030204" pitchFamily="34" charset="0"/>
              </a:rPr>
              <a:t> </a:t>
            </a:r>
            <a:endParaRPr lang="en-US" sz="2400" b="0" i="0" dirty="0">
              <a:effectLst/>
            </a:endParaRPr>
          </a:p>
          <a:p>
            <a:pPr algn="l" rtl="0" fontAlgn="base"/>
            <a:r>
              <a:rPr lang="en-US" sz="2400" b="0" i="0" dirty="0">
                <a:effectLst/>
                <a:latin typeface="Calibri" panose="020F0502020204030204" pitchFamily="34" charset="0"/>
              </a:rPr>
              <a:t>Cobb, T.  &amp; Boulton, A. (2015). Classroom applications of corpus analysis. In D. </a:t>
            </a:r>
            <a:r>
              <a:rPr lang="en-US" sz="2400" b="0" i="0" dirty="0" err="1">
                <a:effectLst/>
                <a:latin typeface="Calibri" panose="020F0502020204030204" pitchFamily="34" charset="0"/>
              </a:rPr>
              <a:t>Biber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 &amp; R. </a:t>
            </a:r>
            <a:r>
              <a:rPr lang="en-US" sz="2400" b="0" i="0" dirty="0" err="1">
                <a:effectLst/>
                <a:latin typeface="Calibri" panose="020F0502020204030204" pitchFamily="34" charset="0"/>
              </a:rPr>
              <a:t>Reppen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 (eds), 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Cambridge Handbook of English Corpus Linguistics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. Cambridge: Cambridge University Press, p. 478-497. DOI:10.1017/CBO9781139764377.027 </a:t>
            </a:r>
            <a:r>
              <a:rPr lang="en-US" sz="2400" b="0" i="0" dirty="0">
                <a:effectLst/>
                <a:latin typeface="WordVisiCarriageReturn_MSFontService"/>
              </a:rPr>
              <a:t> </a:t>
            </a:r>
            <a:br>
              <a:rPr lang="en-US" sz="2400" b="0" i="0" dirty="0">
                <a:effectLst/>
                <a:latin typeface="WordVisiCarriageReturn_MSFontService"/>
              </a:rPr>
            </a:br>
            <a:r>
              <a:rPr lang="en-US" sz="2400" b="0" i="0" dirty="0">
                <a:effectLst/>
                <a:latin typeface="Calibri" panose="020F0502020204030204" pitchFamily="34" charset="0"/>
              </a:rPr>
              <a:t>  </a:t>
            </a:r>
            <a:endParaRPr lang="en-US" sz="2400" b="0" i="0" dirty="0">
              <a:effectLst/>
            </a:endParaRPr>
          </a:p>
          <a:p>
            <a:pPr algn="l" rtl="0" fontAlgn="base"/>
            <a:r>
              <a:rPr lang="en-US" sz="2400" b="0" i="0" dirty="0" err="1">
                <a:effectLst/>
                <a:latin typeface="Calibri" panose="020F0502020204030204" pitchFamily="34" charset="0"/>
              </a:rPr>
              <a:t>Gollin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-Kies, S., Kies, D. &amp; </a:t>
            </a:r>
            <a:r>
              <a:rPr lang="en-US" sz="2400" b="0" i="0" dirty="0" err="1">
                <a:effectLst/>
                <a:latin typeface="Calibri" panose="020F0502020204030204" pitchFamily="34" charset="0"/>
              </a:rPr>
              <a:t>Mozafari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, C.  (2016, April). Corpus-based approaches to writing. (Workshop presentation). </a:t>
            </a:r>
            <a:r>
              <a:rPr lang="en-US" sz="2400" b="0" i="1" dirty="0">
                <a:effectLst/>
                <a:latin typeface="Calibri" panose="020F0502020204030204" pitchFamily="34" charset="0"/>
              </a:rPr>
              <a:t>Conference on College Composition and Communication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, Houston, Texas. </a:t>
            </a:r>
            <a:r>
              <a:rPr lang="en-US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https://rhetory.com/cccc2016/sota.htm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 </a:t>
            </a:r>
            <a:endParaRPr lang="en-US" sz="2400" b="0" i="0" dirty="0">
              <a:effectLst/>
            </a:endParaRP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464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BE83-AE39-3070-293A-4050E3C310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contd.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C3AF2-800D-374C-6B2B-8CA264081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Johns, T. (1991) ‘From Printout to Handout: Grammar and Vocabulary Teaching in the Context of Data-driven Learning’, English Language Research Journal 4: 27–45.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  </a:t>
            </a:r>
          </a:p>
          <a:p>
            <a:pPr algn="l" rtl="0" fontAlgn="base"/>
            <a:r>
              <a:rPr lang="en-US" sz="2900" b="0" i="0" dirty="0">
                <a:solidFill>
                  <a:srgbClr val="000000"/>
                </a:solidFill>
                <a:effectLst/>
              </a:rPr>
              <a:t>Lee, H., </a:t>
            </a:r>
            <a:r>
              <a:rPr lang="en-US" sz="2900" b="0" i="0" dirty="0" err="1">
                <a:solidFill>
                  <a:srgbClr val="000000"/>
                </a:solidFill>
                <a:effectLst/>
              </a:rPr>
              <a:t>Warschauer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, M., &amp; Lee, J. H. 2018. The Effects of Corpus Use on Second Language Vocabulary Learning: A Multilevel Meta-analysis. </a:t>
            </a:r>
            <a:r>
              <a:rPr lang="en-US" sz="2900" b="0" i="1" dirty="0">
                <a:solidFill>
                  <a:srgbClr val="000000"/>
                </a:solidFill>
                <a:effectLst/>
              </a:rPr>
              <a:t>Applied Linguistics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. DOI: </a:t>
            </a:r>
            <a:r>
              <a:rPr lang="en-US" sz="2900" b="0" i="0" dirty="0">
                <a:solidFill>
                  <a:srgbClr val="000000"/>
                </a:solidFill>
                <a:effectLst/>
                <a:hlinkClick r:id="rId2"/>
              </a:rPr>
              <a:t>https://doi.org/10.1093/applin/amy012</a:t>
            </a:r>
            <a:endParaRPr lang="en-US" sz="29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2900" b="0" i="0" dirty="0">
                <a:effectLst/>
              </a:rPr>
              <a:t>McCarthy, M. &amp; O’Dell, F. (2016) </a:t>
            </a:r>
            <a:r>
              <a:rPr lang="en-US" sz="2900" b="0" i="1" dirty="0">
                <a:effectLst/>
              </a:rPr>
              <a:t>Academic Vocabulary in Use. </a:t>
            </a:r>
            <a:r>
              <a:rPr lang="en-US" sz="2900" b="0" dirty="0">
                <a:effectLst/>
              </a:rPr>
              <a:t>2</a:t>
            </a:r>
            <a:r>
              <a:rPr lang="en-US" sz="2900" b="0" baseline="30000" dirty="0">
                <a:effectLst/>
              </a:rPr>
              <a:t>nd</a:t>
            </a:r>
            <a:r>
              <a:rPr lang="en-US" sz="2900" b="0" dirty="0">
                <a:effectLst/>
              </a:rPr>
              <a:t> ed. Cambridge University Press.</a:t>
            </a:r>
          </a:p>
          <a:p>
            <a:pPr algn="l" rtl="0" fontAlgn="base"/>
            <a:r>
              <a:rPr lang="en-US" sz="2800" b="0" i="0" dirty="0">
                <a:effectLst/>
                <a:latin typeface="Calibri" panose="020F0502020204030204" pitchFamily="34" charset="0"/>
              </a:rPr>
              <a:t>Pérez-Paredes, P. (2022). A Systematic Review of the Uses and Spread of Corpora and Data-Driven Learning in CALL Research during 2011-2015. 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Computer Assisted Language Learning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v35 n1-2 p36-61  </a:t>
            </a:r>
            <a:endParaRPr lang="en-US" sz="1800" b="0" i="0" dirty="0">
              <a:effectLst/>
            </a:endParaRPr>
          </a:p>
          <a:p>
            <a:pPr algn="l" rtl="0" fontAlgn="base"/>
            <a:r>
              <a:rPr lang="en-US" sz="2800" b="0" i="0" dirty="0" err="1">
                <a:effectLst/>
                <a:latin typeface="Calibri" panose="020F0502020204030204" pitchFamily="34" charset="0"/>
              </a:rPr>
              <a:t>Tognini-Bonelli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, E. (2001). </a:t>
            </a:r>
            <a:r>
              <a:rPr lang="en-US" sz="2800" b="0" i="1" dirty="0">
                <a:effectLst/>
                <a:latin typeface="Calibri" panose="020F0502020204030204" pitchFamily="34" charset="0"/>
              </a:rPr>
              <a:t>Corpus linguistics at work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. John Benjamins Publishing Company </a:t>
            </a:r>
            <a:endParaRPr lang="en-US" sz="1800" b="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5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17C3-B44B-4A59-B095-8DA59E2A8C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(non-representative) selection of  smaller-scale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FA29-C91A-9E21-7D0A-51E35C3A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err="1"/>
              <a:t>Bardovi-Harlig,K</a:t>
            </a:r>
            <a:r>
              <a:rPr lang="en-US" sz="1600" dirty="0"/>
              <a:t>., Mossman, S., &amp; </a:t>
            </a:r>
            <a:r>
              <a:rPr lang="en-US" sz="1600" dirty="0" err="1"/>
              <a:t>Vellenga</a:t>
            </a:r>
            <a:r>
              <a:rPr lang="en-US" sz="1600" dirty="0"/>
              <a:t>, H. E. (2015). The effect of instruction on pragmatic routines in academic discussion. </a:t>
            </a:r>
            <a:r>
              <a:rPr lang="en-US" sz="1600" i="1" dirty="0"/>
              <a:t>Language Teaching Research : LTR</a:t>
            </a:r>
            <a:r>
              <a:rPr lang="en-US" sz="1600" dirty="0"/>
              <a:t>, </a:t>
            </a:r>
            <a:r>
              <a:rPr lang="en-US" sz="1600" i="1" dirty="0"/>
              <a:t>19</a:t>
            </a:r>
            <a:r>
              <a:rPr lang="en-US" sz="1600" dirty="0"/>
              <a:t>(3), 324–350. </a:t>
            </a:r>
            <a:r>
              <a:rPr lang="en-US" sz="1600" dirty="0">
                <a:hlinkClick r:id="rId2"/>
              </a:rPr>
              <a:t>https://doi.org/10.1177/1362168814541739</a:t>
            </a:r>
            <a:endParaRPr lang="en-US" sz="1600" dirty="0"/>
          </a:p>
          <a:p>
            <a:r>
              <a:rPr lang="en-US" sz="1600" dirty="0"/>
              <a:t>Charles, M. (2014). Getting the corpus habit: EAP students’ long-term use of personal corpora. </a:t>
            </a:r>
            <a:r>
              <a:rPr lang="en-US" sz="1600" i="1" dirty="0"/>
              <a:t>English for Specific Purposes (New York, N.Y.)</a:t>
            </a:r>
            <a:r>
              <a:rPr lang="en-US" sz="1600" dirty="0"/>
              <a:t>, </a:t>
            </a:r>
            <a:r>
              <a:rPr lang="en-US" sz="1600" i="1" dirty="0"/>
              <a:t>35</a:t>
            </a:r>
            <a:r>
              <a:rPr lang="en-US" sz="1600" dirty="0"/>
              <a:t>, 30–40. </a:t>
            </a:r>
            <a:r>
              <a:rPr lang="en-US" sz="1600" dirty="0">
                <a:hlinkClick r:id="rId3"/>
              </a:rPr>
              <a:t>https://doi.org/10.1016/j.esp.2013.11.004</a:t>
            </a:r>
            <a:endParaRPr lang="en-US" sz="1600" dirty="0"/>
          </a:p>
          <a:p>
            <a:r>
              <a:rPr lang="en-US" sz="1600" dirty="0" err="1"/>
              <a:t>Dolgova</a:t>
            </a:r>
            <a:r>
              <a:rPr lang="en-US" sz="1600" dirty="0"/>
              <a:t>, N. &amp; Mueller, C. (2019). How useful are corpus tools for error correction? Insights from learner data. </a:t>
            </a:r>
            <a:r>
              <a:rPr lang="en-US" sz="1600" i="1" dirty="0"/>
              <a:t>Journal of English for Academic Purposes</a:t>
            </a:r>
            <a:r>
              <a:rPr lang="en-US" sz="1600" dirty="0"/>
              <a:t>, </a:t>
            </a:r>
            <a:r>
              <a:rPr lang="en-US" sz="1600" i="1" dirty="0"/>
              <a:t>39</a:t>
            </a:r>
            <a:r>
              <a:rPr lang="en-US" sz="1600" dirty="0"/>
              <a:t>, 97–108. </a:t>
            </a:r>
            <a:r>
              <a:rPr lang="en-US" sz="1600" dirty="0">
                <a:hlinkClick r:id="rId4"/>
              </a:rPr>
              <a:t>https://doi.org/10.1016/j.jeap.2019.03.007</a:t>
            </a:r>
            <a:endParaRPr lang="en-US" sz="1600" dirty="0"/>
          </a:p>
          <a:p>
            <a:pPr fontAlgn="base"/>
            <a:r>
              <a:rPr lang="en-US" sz="1600" dirty="0" err="1">
                <a:latin typeface="Calibri" panose="020F0502020204030204" pitchFamily="34" charset="0"/>
              </a:rPr>
              <a:t>Hasselgren</a:t>
            </a:r>
            <a:r>
              <a:rPr lang="en-US" sz="1600" dirty="0">
                <a:latin typeface="Calibri" panose="020F0502020204030204" pitchFamily="34" charset="0"/>
              </a:rPr>
              <a:t>, A. (1994). Lexical teddy bears and advanced learners: A study into the ways Norwegian students cope with English vocabulary. </a:t>
            </a:r>
            <a:r>
              <a:rPr lang="en-US" sz="1600" i="1" dirty="0">
                <a:latin typeface="Calibri" panose="020F0502020204030204" pitchFamily="34" charset="0"/>
              </a:rPr>
              <a:t>International Journal of Applied Linguistics, 4(2</a:t>
            </a:r>
            <a:r>
              <a:rPr lang="en-US" sz="1600" dirty="0">
                <a:latin typeface="Calibri" panose="020F0502020204030204" pitchFamily="34" charset="0"/>
              </a:rPr>
              <a:t>), 237–258 </a:t>
            </a:r>
          </a:p>
          <a:p>
            <a:pPr fontAlgn="base"/>
            <a:r>
              <a:rPr lang="en-US" sz="1600" dirty="0" err="1"/>
              <a:t>Jin,T</a:t>
            </a:r>
            <a:r>
              <a:rPr lang="en-US" sz="1600" dirty="0"/>
              <a:t>. &amp; Lu, X. (2018). A Data-Driven Approach to Text Adaptation in Teaching Material Preparation: Design, Implementation, and Teacher Professional Development. </a:t>
            </a:r>
            <a:r>
              <a:rPr lang="en-US" sz="1600" i="1" dirty="0"/>
              <a:t>TESOL Quarterly</a:t>
            </a:r>
            <a:r>
              <a:rPr lang="en-US" sz="1600" dirty="0"/>
              <a:t>, </a:t>
            </a:r>
            <a:r>
              <a:rPr lang="en-US" sz="1600" i="1" dirty="0"/>
              <a:t>52</a:t>
            </a:r>
            <a:r>
              <a:rPr lang="en-US" sz="1600" dirty="0"/>
              <a:t>(2), 457–467. https://doi.org/10.1002/tesq.434</a:t>
            </a:r>
          </a:p>
          <a:p>
            <a:pPr algn="l" rtl="0" fontAlgn="base"/>
            <a:r>
              <a:rPr lang="en-US" sz="1600" b="0" i="0" dirty="0" err="1">
                <a:effectLst/>
                <a:latin typeface="Calibri" panose="020F0502020204030204" pitchFamily="34" charset="0"/>
              </a:rPr>
              <a:t>Leedham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, M. &amp; Cai, G. (2013). Besides … on the other hand: Using a corpus approach to explore the influence of teaching materials on Chinese students’ use of linking adverbials. </a:t>
            </a:r>
            <a:r>
              <a:rPr lang="en-US" sz="1600" b="0" i="1" dirty="0">
                <a:effectLst/>
                <a:latin typeface="Calibri" panose="020F0502020204030204" pitchFamily="34" charset="0"/>
              </a:rPr>
              <a:t>Journal of Second Language Writing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, </a:t>
            </a:r>
            <a:r>
              <a:rPr lang="en-US" sz="1600" b="0" i="1" dirty="0">
                <a:effectLst/>
                <a:latin typeface="Calibri" panose="020F0502020204030204" pitchFamily="34" charset="0"/>
              </a:rPr>
              <a:t>22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(4), 374–389. https://doi.org/10.1016/j.jslw.2013.07.002 </a:t>
            </a:r>
          </a:p>
          <a:p>
            <a:pPr algn="l" rtl="0" fontAlgn="base"/>
            <a:r>
              <a:rPr lang="en-US" sz="1600" dirty="0"/>
              <a:t>Liu, D. &amp; Jiang, P. (2009). Using a Corpus-Based </a:t>
            </a:r>
            <a:r>
              <a:rPr lang="en-US" sz="1600" dirty="0" err="1"/>
              <a:t>Lexicogrammatical</a:t>
            </a:r>
            <a:r>
              <a:rPr lang="en-US" sz="1600" dirty="0"/>
              <a:t> Approach to Grammar Instruction in EFL and ESL Contexts. </a:t>
            </a:r>
            <a:r>
              <a:rPr lang="en-US" sz="1600" i="1" dirty="0"/>
              <a:t>The Modern Language Journal (Boulder, Colo.)</a:t>
            </a:r>
            <a:r>
              <a:rPr lang="en-US" sz="1600" dirty="0"/>
              <a:t>, </a:t>
            </a:r>
            <a:r>
              <a:rPr lang="en-US" sz="1600" i="1" dirty="0"/>
              <a:t>93</a:t>
            </a:r>
            <a:r>
              <a:rPr lang="en-US" sz="1600" dirty="0"/>
              <a:t>(1), 61–78. https://doi.org/10.1111/j.1540-4781.2009.00828.x</a:t>
            </a:r>
            <a:endParaRPr lang="en-US" sz="1600" b="0" i="0" dirty="0">
              <a:effectLst/>
            </a:endParaRPr>
          </a:p>
          <a:p>
            <a:endParaRPr lang="en-US" sz="4000" b="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8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B4C5-B46C-EAC6-1B74-80C5D9E680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Overview</a:t>
            </a:r>
            <a:endParaRPr lang="en-US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C16D-7417-434B-CD34-CE61506B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Part one</a:t>
            </a:r>
          </a:p>
          <a:p>
            <a:r>
              <a:rPr lang="en-US" dirty="0">
                <a:cs typeface="Calibri"/>
              </a:rPr>
              <a:t>Introduce corpus-based pedagogy (DDL).  </a:t>
            </a:r>
          </a:p>
          <a:p>
            <a:r>
              <a:rPr lang="en-US" dirty="0">
                <a:cs typeface="Calibri"/>
              </a:rPr>
              <a:t>Summarize claims made by researchers about the use of DDL in EFL.</a:t>
            </a:r>
          </a:p>
          <a:p>
            <a:r>
              <a:rPr lang="en-US" dirty="0">
                <a:ea typeface="+mn-lt"/>
                <a:cs typeface="+mn-lt"/>
              </a:rPr>
              <a:t>Take a look at some current trends</a:t>
            </a:r>
            <a:r>
              <a:rPr lang="en-US" dirty="0">
                <a:ea typeface="+mn-lt"/>
                <a:cs typeface="Calibri"/>
              </a:rPr>
              <a:t> based on r</a:t>
            </a:r>
            <a:r>
              <a:rPr lang="en-US" dirty="0">
                <a:cs typeface="Calibri"/>
              </a:rPr>
              <a:t>esearch findings (meta-analyses etc.)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Part two</a:t>
            </a:r>
          </a:p>
          <a:p>
            <a:r>
              <a:rPr lang="en-US" dirty="0">
                <a:cs typeface="Calibri"/>
              </a:rPr>
              <a:t>Suggest how can teachers and learners can get started with DDL with a look at some searches.</a:t>
            </a:r>
          </a:p>
          <a:p>
            <a:r>
              <a:rPr lang="en-US" dirty="0">
                <a:cs typeface="Calibri"/>
              </a:rPr>
              <a:t>Conclude with some caveats and prospects.</a:t>
            </a:r>
          </a:p>
        </p:txBody>
      </p:sp>
    </p:spTree>
    <p:extLst>
      <p:ext uri="{BB962C8B-B14F-4D97-AF65-F5344CB8AC3E}">
        <p14:creationId xmlns:p14="http://schemas.microsoft.com/office/powerpoint/2010/main" val="292779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4B63-A3D7-4DA3-BABB-E5B139BFD6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What is DDL?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1138E-2CB0-4770-7C89-D3C6D3A0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000" dirty="0">
                <a:cs typeface="Calibri"/>
              </a:rPr>
              <a:t>We live in a world of "big data." Used to searching Google, social media, online resources like dictionaries, etc.</a:t>
            </a:r>
          </a:p>
          <a:p>
            <a:r>
              <a:rPr lang="en-US" sz="3000" dirty="0">
                <a:cs typeface="Calibri"/>
              </a:rPr>
              <a:t>The term Data-Driven Learning was coined by Tim Johns (1991).</a:t>
            </a:r>
          </a:p>
          <a:p>
            <a:r>
              <a:rPr lang="en-US" sz="3000" b="0" i="0" dirty="0">
                <a:solidFill>
                  <a:srgbClr val="000000"/>
                </a:solidFill>
                <a:effectLst/>
              </a:rPr>
              <a:t>DDL means that language learners work with written or spoken data, with the goal of “increased language sensitivity, noticing, induction, and ability to work with authentic data” (Boulton &amp; Cobb, 2017: 349).</a:t>
            </a:r>
          </a:p>
          <a:p>
            <a:r>
              <a:rPr lang="en-US" sz="3000" dirty="0">
                <a:cs typeface="Calibri"/>
              </a:rPr>
              <a:t>These days DDL refers to exclusively to using authentic spoken or written language collected in electronically stored and searchable corpora.</a:t>
            </a:r>
          </a:p>
          <a:p>
            <a:r>
              <a:rPr lang="en-US" sz="3000" dirty="0">
                <a:cs typeface="Calibri"/>
              </a:rPr>
              <a:t>Computer-Assisted Language Learning (CALL) is </a:t>
            </a:r>
            <a:r>
              <a:rPr lang="en-US" sz="3000" u="sng" dirty="0">
                <a:cs typeface="Calibri"/>
              </a:rPr>
              <a:t>not</a:t>
            </a:r>
            <a:r>
              <a:rPr lang="en-US" sz="3000" dirty="0">
                <a:cs typeface="Calibri"/>
              </a:rPr>
              <a:t> necessarily DDL as it may not rely on corpora or real-world sources</a:t>
            </a:r>
            <a:r>
              <a:rPr lang="en-US" sz="300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000" dirty="0">
                <a:cs typeface="Calibri"/>
              </a:rPr>
              <a:t>(</a:t>
            </a:r>
            <a:r>
              <a:rPr lang="en-US" sz="3000" b="0" i="0" dirty="0">
                <a:effectLst/>
              </a:rPr>
              <a:t>Pérez-Paredes,</a:t>
            </a:r>
            <a:r>
              <a:rPr lang="en-US" sz="3000" dirty="0"/>
              <a:t> </a:t>
            </a:r>
            <a:r>
              <a:rPr lang="en-US" sz="3000" b="0" i="0" dirty="0">
                <a:effectLst/>
              </a:rPr>
              <a:t>2022).</a:t>
            </a:r>
            <a:br>
              <a:rPr lang="en-US" dirty="0"/>
            </a:b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84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ED34-565D-4031-491E-2FE932290B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corpus?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6D4C-C246-E7D4-44EF-0BC62582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900" i="1" dirty="0">
                <a:effectLst/>
                <a:ea typeface="Times New Roman" panose="02020603050405020304" pitchFamily="18" charset="0"/>
                <a:cs typeface="Times New Roman"/>
              </a:rPr>
              <a:t>Corpus</a:t>
            </a:r>
            <a:r>
              <a:rPr lang="en-US" sz="1900" dirty="0">
                <a:effectLst/>
                <a:ea typeface="Times New Roman" panose="02020603050405020304" pitchFamily="18" charset="0"/>
                <a:cs typeface="Times New Roman"/>
              </a:rPr>
              <a:t> comes from Latin, meaning 'body.’  Early corpora were hand-made and tedious to search. For example, scholars searching all the books of the bible for the word </a:t>
            </a:r>
            <a:r>
              <a:rPr lang="en-US" sz="1900" i="1" dirty="0">
                <a:effectLst/>
                <a:ea typeface="Times New Roman" panose="02020603050405020304" pitchFamily="18" charset="0"/>
                <a:cs typeface="Times New Roman"/>
              </a:rPr>
              <a:t>love </a:t>
            </a:r>
            <a:r>
              <a:rPr lang="en-US" sz="1900" dirty="0">
                <a:ea typeface="Times New Roman" panose="02020603050405020304" pitchFamily="18" charset="0"/>
                <a:cs typeface="Times New Roman"/>
              </a:rPr>
              <a:t>and cross-referencing them in a </a:t>
            </a:r>
            <a:r>
              <a:rPr lang="en-US" sz="1900" i="1" dirty="0">
                <a:ea typeface="Times New Roman" panose="02020603050405020304" pitchFamily="18" charset="0"/>
                <a:cs typeface="Times New Roman"/>
              </a:rPr>
              <a:t>concordance - </a:t>
            </a:r>
            <a:r>
              <a:rPr lang="en-US" sz="1900" dirty="0"/>
              <a:t>an alphabetical index of the principal words in a book or the works of an author with their immediate contexts.</a:t>
            </a:r>
            <a:endParaRPr lang="en-US" sz="1900" dirty="0">
              <a:effectLst/>
              <a:ea typeface="Times New Roman" panose="02020603050405020304" pitchFamily="18" charset="0"/>
              <a:cs typeface="Times New Roman"/>
            </a:endParaRPr>
          </a:p>
          <a:p>
            <a:r>
              <a:rPr lang="en-US" sz="1900" dirty="0">
                <a:ea typeface="Times New Roman" panose="02020603050405020304" pitchFamily="18" charset="0"/>
                <a:cs typeface="Times New Roman"/>
              </a:rPr>
              <a:t>With computer processing power expanding rapidly, collecting and searching massive corpora is possible.</a:t>
            </a:r>
          </a:p>
          <a:p>
            <a:pPr lvl="1"/>
            <a:r>
              <a:rPr lang="en-US" sz="1900" dirty="0">
                <a:ea typeface="Times New Roman" panose="02020603050405020304" pitchFamily="18" charset="0"/>
                <a:cs typeface="Times New Roman"/>
                <a:hlinkClick r:id="rId2"/>
              </a:rPr>
              <a:t>https://www.english-corpora.org/corpora.asp</a:t>
            </a:r>
            <a:r>
              <a:rPr lang="en-US" sz="1900" dirty="0">
                <a:ea typeface="Times New Roman" panose="02020603050405020304" pitchFamily="18" charset="0"/>
                <a:cs typeface="Times New Roman"/>
              </a:rPr>
              <a:t> links to the most widely used corpora in English including COCA: Corpus of Contemporary American English- 1 billion words  as well as BNC: British National Corpus, </a:t>
            </a:r>
            <a:r>
              <a:rPr lang="en-US" sz="1900" dirty="0">
                <a:ea typeface="Calibri" panose="020F0502020204030204" pitchFamily="34" charset="0"/>
                <a:cs typeface="Times New Roman"/>
              </a:rPr>
              <a:t>Movies, Wikipedia, </a:t>
            </a:r>
            <a:r>
              <a:rPr lang="en-US" sz="1900" dirty="0">
                <a:ea typeface="Times New Roman" panose="02020603050405020304" pitchFamily="18" charset="0"/>
                <a:cs typeface="Times New Roman"/>
              </a:rPr>
              <a:t>the coronavirus corpus etc.)</a:t>
            </a:r>
          </a:p>
          <a:p>
            <a:pPr lvl="1"/>
            <a:r>
              <a:rPr lang="en-US" sz="1900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1900" dirty="0">
                <a:ea typeface="Times New Roman" panose="02020603050405020304" pitchFamily="18" charset="0"/>
                <a:cs typeface="Times New Roman"/>
                <a:hlinkClick r:id="rId3"/>
              </a:rPr>
              <a:t>https://corpora4learning.net/</a:t>
            </a:r>
            <a:r>
              <a:rPr lang="en-US" sz="1900" dirty="0">
                <a:ea typeface="Times New Roman" panose="02020603050405020304" pitchFamily="18" charset="0"/>
                <a:cs typeface="Times New Roman"/>
              </a:rPr>
              <a:t>   provides links to many corpora and corpus-based tools for language learning</a:t>
            </a:r>
          </a:p>
          <a:p>
            <a:r>
              <a:rPr lang="en-US" sz="1900" dirty="0">
                <a:ea typeface="Times New Roman" panose="02020603050405020304" pitchFamily="18" charset="0"/>
                <a:cs typeface="Times New Roman"/>
              </a:rPr>
              <a:t>A corpus does not have to be large to be useful. It depends on the purpose. </a:t>
            </a:r>
          </a:p>
          <a:p>
            <a:pPr lvl="1"/>
            <a:r>
              <a:rPr lang="en-US" sz="1900" dirty="0">
                <a:ea typeface="Times New Roman" panose="02020603050405020304" pitchFamily="18" charset="0"/>
                <a:cs typeface="Times New Roman"/>
              </a:rPr>
              <a:t>MICUSP:  Michigan Corpus of Upper-level Student Papers (2.6m.);  MICASE Michigan Corpus of Academic Spoken English (1.8m.); </a:t>
            </a:r>
            <a:r>
              <a:rPr lang="en-US" sz="1900" dirty="0"/>
              <a:t>The British Academic Written English (BAWE) corpus (6.5m.)</a:t>
            </a:r>
            <a:r>
              <a:rPr lang="en-US" sz="1900" dirty="0">
                <a:ea typeface="Times New Roman" panose="02020603050405020304" pitchFamily="18" charset="0"/>
                <a:cs typeface="Times New Roman"/>
              </a:rPr>
              <a:t>; </a:t>
            </a:r>
            <a:r>
              <a:rPr lang="en-US" sz="1900" dirty="0"/>
              <a:t>The Cambridge and Nottingham Corpus of Discourse in English (CANCODE) (5m.)</a:t>
            </a:r>
            <a:endParaRPr lang="en-US" sz="1900" dirty="0"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/>
              </a:rPr>
              <a:t>A collection of student essays (one class or several classes;  collected at one time or longitudinal)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900" dirty="0">
                <a:ea typeface="Times New Roman" panose="02020603050405020304" pitchFamily="18" charset="0"/>
                <a:cs typeface="Times New Roman"/>
              </a:rPr>
              <a:t>A student may collect a very small corpus of his/her own writing to analyze or compare with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1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22C2-0CC5-14C9-0A13-64F88FAAD3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Requirements for a usable corpus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0D48-2E37-2C08-E436-66255785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ea typeface="Times New Roman" panose="02020603050405020304" pitchFamily="18" charset="0"/>
                <a:cs typeface="Times New Roman"/>
              </a:rPr>
              <a:t>To be usable, corpora need to be fit for the purpose of the researcher: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Purposeful: 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the corpus include all (and only) the necessary texts to fulfill the purposes of the research?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Representative: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corpus have depth and breath of coverage to enable reliable, accurate descriptions of linguistic features under study?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nternally consistent: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orpus should be well-edited to ensure that no errors are due to different means of collecting or preparing the corpus. </a:t>
            </a:r>
          </a:p>
          <a:p>
            <a:pPr marL="0" indent="0" algn="l" rtl="0" fontAlgn="base">
              <a:buNone/>
            </a:pPr>
            <a:r>
              <a:rPr lang="en-US" sz="2800" dirty="0">
                <a:ea typeface="Times New Roman" panose="02020603050405020304" pitchFamily="18" charset="0"/>
                <a:cs typeface="Times New Roman"/>
              </a:rPr>
              <a:t>A search can only be as reliable as the corpus data it is drawn from, and the tools and search terms chosen, and the results need to be carefully interpreted.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Corpus analyses can be purely quantitative (descriptive), qualitative (comparative) or combine the two.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6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39B-3CFB-ED32-61BD-864C6184CF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Types of corpus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8DF5-B44C-E570-EAF7-F8BDCFEE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Quantitative Analysis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C7BD-0EEE-BE60-8F57-0E30AE60A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Explores the features/patterns only in the study corpus itself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Creates detailed information about features of the study corpus only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Provides </a:t>
            </a:r>
            <a:r>
              <a:rPr lang="en-US" i="1" dirty="0">
                <a:latin typeface="Times New Roman"/>
                <a:cs typeface="Times New Roman"/>
              </a:rPr>
              <a:t>only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descriptive</a:t>
            </a:r>
            <a:r>
              <a:rPr lang="en-US" dirty="0">
                <a:latin typeface="Times New Roman"/>
                <a:cs typeface="Times New Roman"/>
              </a:rPr>
              <a:t> statements about the study corpus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Example: Frequency count of particular words or phrases in the whole corpus or part of it. 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4611C-557D-48FE-068C-DB69F2740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Qualitative (comparative) Analysis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0249F-88FF-7177-1AFA-10875B3165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Compares the study corpus to another "norming" corpus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Creates detailed information about both the study and the norming corpus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Provides information for </a:t>
            </a:r>
            <a:r>
              <a:rPr lang="en-US" b="1" dirty="0">
                <a:latin typeface="Times New Roman"/>
                <a:cs typeface="Times New Roman"/>
              </a:rPr>
              <a:t>explanatory/predictive</a:t>
            </a:r>
            <a:r>
              <a:rPr lang="en-US" dirty="0">
                <a:latin typeface="Times New Roman"/>
                <a:cs typeface="Times New Roman"/>
              </a:rPr>
              <a:t> statements about the study corpus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Example: Keywords in context (KWIC); comparison of a student corpus with an exemplary corpus like MICUSP or BAWE.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4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B43B-FC6C-4ABC-4702-E84055718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Claimed benefits of DDL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(Boulton and Cobb,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1D41-739B-A8D9-3E0D-CF981880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DDL closely aligns with current linguistic, psycholinguistic and pedagogic theory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Language is increasingly seen as dynamic, complex, probabilistic, interactive, and patterned rather than rule governed, as highlighted by current usage-based theories of language.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The human brain is programmed to detect patterns in the world around us including while learning and using language. “Chunking” information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reduces cognitive load.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rebalances language instruction from overemphasis on meaning and top-down processing to include focus-on-form and bottom-up processing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Fosters l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earner autonomy – puts students in charge of their learning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ood fit with </a:t>
            </a:r>
            <a:r>
              <a:rPr lang="en-US" sz="2400" b="0" i="0" dirty="0">
                <a:effectLst/>
              </a:rPr>
              <a:t>constructivist principles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of modern ELT.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eachers and learners can access a large number of examples in real-world contexts.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earners can build on existing behaviors such as using social media, gaming, and “googling” for information.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DDL may promote transferable skills for autonomous learning outside the classroom.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5050102010706020507" pitchFamily="18" charset="2"/>
              <a:buChar char=""/>
            </a:pPr>
            <a:endParaRPr lang="en-US" dirty="0">
              <a:cs typeface="Calibri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5050102010706020507" pitchFamily="18" charset="2"/>
              <a:buChar char=""/>
            </a:pPr>
            <a:endParaRPr lang="en-US" dirty="0">
              <a:cs typeface="Calibri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 panose="05050102010706020507" pitchFamily="18" charset="2"/>
              <a:buChar char=""/>
            </a:pPr>
            <a:endParaRPr lang="en-US" dirty="0"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cs typeface="Times New Roman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193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991F32E219746BA6576C92AB8D3A4" ma:contentTypeVersion="14" ma:contentTypeDescription="Create a new document." ma:contentTypeScope="" ma:versionID="cabc2fa9ae47129a531fa38f9081c492">
  <xsd:schema xmlns:xsd="http://www.w3.org/2001/XMLSchema" xmlns:xs="http://www.w3.org/2001/XMLSchema" xmlns:p="http://schemas.microsoft.com/office/2006/metadata/properties" xmlns:ns3="5b3fc953-a109-4fd6-84df-e3343f770f06" xmlns:ns4="600d0d96-0010-4aaa-b88e-25a2e45d3164" targetNamespace="http://schemas.microsoft.com/office/2006/metadata/properties" ma:root="true" ma:fieldsID="91a7d464b3388071f44c6e88b23d61a6" ns3:_="" ns4:_="">
    <xsd:import namespace="5b3fc953-a109-4fd6-84df-e3343f770f06"/>
    <xsd:import namespace="600d0d96-0010-4aaa-b88e-25a2e45d31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fc953-a109-4fd6-84df-e3343f77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d0d96-0010-4aaa-b88e-25a2e45d3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22B887-8450-4F77-99D7-5C230F8005D9}">
  <ds:schemaRefs>
    <ds:schemaRef ds:uri="http://purl.org/dc/elements/1.1/"/>
    <ds:schemaRef ds:uri="http://schemas.microsoft.com/office/2006/metadata/properties"/>
    <ds:schemaRef ds:uri="600d0d96-0010-4aaa-b88e-25a2e45d316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fc953-a109-4fd6-84df-e3343f770f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A61D2D-8C3D-46D6-976E-CA4122801C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DD0BC-187B-4884-B43A-C9FEF6FEA77F}">
  <ds:schemaRefs>
    <ds:schemaRef ds:uri="5b3fc953-a109-4fd6-84df-e3343f770f06"/>
    <ds:schemaRef ds:uri="600d0d96-0010-4aaa-b88e-25a2e45d31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3639</Words>
  <Application>Microsoft Office PowerPoint</Application>
  <PresentationFormat>Widescreen</PresentationFormat>
  <Paragraphs>259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Corpus-based pedagogy and EFL: Trends and prospects  </vt:lpstr>
      <vt:lpstr>Teaching scenarios</vt:lpstr>
      <vt:lpstr>Learners’ concerns</vt:lpstr>
      <vt:lpstr>Overview</vt:lpstr>
      <vt:lpstr>What is DDL?</vt:lpstr>
      <vt:lpstr>What is a corpus?</vt:lpstr>
      <vt:lpstr>Requirements for a usable corpus</vt:lpstr>
      <vt:lpstr>Types of corpus analysis</vt:lpstr>
      <vt:lpstr>Claimed benefits of DDL  (Boulton and Cobb, 2017)</vt:lpstr>
      <vt:lpstr>What does the research say about DDL?</vt:lpstr>
      <vt:lpstr> Limitations and barriers to DDL  (See Cheng, 2010; Dolgova &amp; Mueller, 2019); Pérez-Paredes,2022 inter alia) </vt:lpstr>
      <vt:lpstr>What can learners do with DDL?  </vt:lpstr>
      <vt:lpstr>How can teachers and learners get started with DDL?</vt:lpstr>
      <vt:lpstr>Google Ngram viewer</vt:lpstr>
      <vt:lpstr>PowerPoint Presentation</vt:lpstr>
      <vt:lpstr>Information on words and phrases in Ngram Viewer</vt:lpstr>
      <vt:lpstr>A search in MICUSP  </vt:lpstr>
      <vt:lpstr>Searching COCA  </vt:lpstr>
      <vt:lpstr>PowerPoint Presentation</vt:lpstr>
      <vt:lpstr>PowerPoint Presentation</vt:lpstr>
      <vt:lpstr>PowerPoint Presentation</vt:lpstr>
      <vt:lpstr>PowerPoint Presentation</vt:lpstr>
      <vt:lpstr>Analyzing student writing  </vt:lpstr>
      <vt:lpstr>PowerPoint Presentation</vt:lpstr>
      <vt:lpstr>PowerPoint Presentation</vt:lpstr>
      <vt:lpstr> Using existing materials </vt:lpstr>
      <vt:lpstr>PowerPoint Presentation</vt:lpstr>
      <vt:lpstr>Exercises from Academic Vocabulary in Use (McCarthy and O’Dell, 2016)</vt:lpstr>
      <vt:lpstr>Free tools for analyzing student writing</vt:lpstr>
      <vt:lpstr>Caveats</vt:lpstr>
      <vt:lpstr>Some concerns about DDL</vt:lpstr>
      <vt:lpstr>Prospects</vt:lpstr>
      <vt:lpstr>Thank-you! </vt:lpstr>
      <vt:lpstr>References</vt:lpstr>
      <vt:lpstr>References contd.</vt:lpstr>
      <vt:lpstr>A (non-representative) selection of  smaller-scale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ICELT 2022</dc:title>
  <dc:creator>Kies, Sandra G.</dc:creator>
  <cp:lastModifiedBy>Kies, Sandra G.</cp:lastModifiedBy>
  <cp:revision>665</cp:revision>
  <dcterms:created xsi:type="dcterms:W3CDTF">2022-08-17T03:11:16Z</dcterms:created>
  <dcterms:modified xsi:type="dcterms:W3CDTF">2022-09-29T08:32:13Z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0x010100F44991F32E219746BA6576C92AB8D3A4</vt:lpwstr>
  </property>
</Properties>
</file>