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33"/>
  </p:notesMasterIdLst>
  <p:sldIdLst>
    <p:sldId id="256" r:id="rId2"/>
    <p:sldId id="321" r:id="rId3"/>
    <p:sldId id="327" r:id="rId4"/>
    <p:sldId id="322" r:id="rId5"/>
    <p:sldId id="294" r:id="rId6"/>
    <p:sldId id="372" r:id="rId7"/>
    <p:sldId id="374" r:id="rId8"/>
    <p:sldId id="260" r:id="rId9"/>
    <p:sldId id="323" r:id="rId10"/>
    <p:sldId id="277" r:id="rId11"/>
    <p:sldId id="290" r:id="rId12"/>
    <p:sldId id="377" r:id="rId13"/>
    <p:sldId id="376" r:id="rId14"/>
    <p:sldId id="378" r:id="rId15"/>
    <p:sldId id="306" r:id="rId16"/>
    <p:sldId id="362" r:id="rId17"/>
    <p:sldId id="363" r:id="rId18"/>
    <p:sldId id="364" r:id="rId19"/>
    <p:sldId id="355" r:id="rId20"/>
    <p:sldId id="365" r:id="rId21"/>
    <p:sldId id="366" r:id="rId22"/>
    <p:sldId id="367" r:id="rId23"/>
    <p:sldId id="349" r:id="rId24"/>
    <p:sldId id="371" r:id="rId25"/>
    <p:sldId id="370" r:id="rId26"/>
    <p:sldId id="335" r:id="rId27"/>
    <p:sldId id="368" r:id="rId28"/>
    <p:sldId id="369" r:id="rId29"/>
    <p:sldId id="375" r:id="rId30"/>
    <p:sldId id="319" r:id="rId31"/>
    <p:sldId id="332" r:id="rId32"/>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Arial" charset="0"/>
      </a:defRPr>
    </a:lvl1pPr>
    <a:lvl2pPr marL="457200" algn="l" rtl="0" fontAlgn="base">
      <a:spcBef>
        <a:spcPct val="0"/>
      </a:spcBef>
      <a:spcAft>
        <a:spcPct val="0"/>
      </a:spcAft>
      <a:defRPr sz="2200" kern="1200">
        <a:solidFill>
          <a:schemeClr val="tx1"/>
        </a:solidFill>
        <a:latin typeface="Arial" charset="0"/>
        <a:ea typeface="+mn-ea"/>
        <a:cs typeface="Arial" charset="0"/>
      </a:defRPr>
    </a:lvl2pPr>
    <a:lvl3pPr marL="914400" algn="l" rtl="0" fontAlgn="base">
      <a:spcBef>
        <a:spcPct val="0"/>
      </a:spcBef>
      <a:spcAft>
        <a:spcPct val="0"/>
      </a:spcAft>
      <a:defRPr sz="2200" kern="1200">
        <a:solidFill>
          <a:schemeClr val="tx1"/>
        </a:solidFill>
        <a:latin typeface="Arial" charset="0"/>
        <a:ea typeface="+mn-ea"/>
        <a:cs typeface="Arial" charset="0"/>
      </a:defRPr>
    </a:lvl3pPr>
    <a:lvl4pPr marL="1371600" algn="l" rtl="0" fontAlgn="base">
      <a:spcBef>
        <a:spcPct val="0"/>
      </a:spcBef>
      <a:spcAft>
        <a:spcPct val="0"/>
      </a:spcAft>
      <a:defRPr sz="2200" kern="1200">
        <a:solidFill>
          <a:schemeClr val="tx1"/>
        </a:solidFill>
        <a:latin typeface="Arial" charset="0"/>
        <a:ea typeface="+mn-ea"/>
        <a:cs typeface="Arial" charset="0"/>
      </a:defRPr>
    </a:lvl4pPr>
    <a:lvl5pPr marL="1828800" algn="l" rtl="0" fontAlgn="base">
      <a:spcBef>
        <a:spcPct val="0"/>
      </a:spcBef>
      <a:spcAft>
        <a:spcPct val="0"/>
      </a:spcAft>
      <a:defRPr sz="2200" kern="1200">
        <a:solidFill>
          <a:schemeClr val="tx1"/>
        </a:solidFill>
        <a:latin typeface="Arial" charset="0"/>
        <a:ea typeface="+mn-ea"/>
        <a:cs typeface="Arial" charset="0"/>
      </a:defRPr>
    </a:lvl5pPr>
    <a:lvl6pPr marL="2286000" algn="l" defTabSz="914400" rtl="0" eaLnBrk="1" latinLnBrk="0" hangingPunct="1">
      <a:defRPr sz="2200" kern="1200">
        <a:solidFill>
          <a:schemeClr val="tx1"/>
        </a:solidFill>
        <a:latin typeface="Arial" charset="0"/>
        <a:ea typeface="+mn-ea"/>
        <a:cs typeface="Arial" charset="0"/>
      </a:defRPr>
    </a:lvl6pPr>
    <a:lvl7pPr marL="2743200" algn="l" defTabSz="914400" rtl="0" eaLnBrk="1" latinLnBrk="0" hangingPunct="1">
      <a:defRPr sz="2200" kern="1200">
        <a:solidFill>
          <a:schemeClr val="tx1"/>
        </a:solidFill>
        <a:latin typeface="Arial" charset="0"/>
        <a:ea typeface="+mn-ea"/>
        <a:cs typeface="Arial" charset="0"/>
      </a:defRPr>
    </a:lvl7pPr>
    <a:lvl8pPr marL="3200400" algn="l" defTabSz="914400" rtl="0" eaLnBrk="1" latinLnBrk="0" hangingPunct="1">
      <a:defRPr sz="2200" kern="1200">
        <a:solidFill>
          <a:schemeClr val="tx1"/>
        </a:solidFill>
        <a:latin typeface="Arial" charset="0"/>
        <a:ea typeface="+mn-ea"/>
        <a:cs typeface="Arial" charset="0"/>
      </a:defRPr>
    </a:lvl8pPr>
    <a:lvl9pPr marL="3657600" algn="l" defTabSz="914400" rtl="0" eaLnBrk="1" latinLnBrk="0" hangingPunct="1">
      <a:defRPr sz="2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00CC00"/>
    <a:srgbClr val="00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410" autoAdjust="0"/>
    <p:restoredTop sz="94576" autoAdjust="0"/>
  </p:normalViewPr>
  <p:slideViewPr>
    <p:cSldViewPr>
      <p:cViewPr varScale="1">
        <p:scale>
          <a:sx n="72" d="100"/>
          <a:sy n="72" d="100"/>
        </p:scale>
        <p:origin x="905" y="6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53D3B31-C365-446B-946E-053561C8A8D5}" type="datetimeFigureOut">
              <a:rPr lang="en-US"/>
              <a:pPr>
                <a:defRPr/>
              </a:pPr>
              <a:t>16-Mar-24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9C06E85-465D-4AB9-9336-175D869A708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lstStyle/>
          <a:p>
            <a:pPr eaLnBrk="1" hangingPunct="1">
              <a:spcBef>
                <a:spcPct val="0"/>
              </a:spcBef>
            </a:pPr>
            <a:endParaRPr lang="en-US"/>
          </a:p>
        </p:txBody>
      </p:sp>
      <p:sp>
        <p:nvSpPr>
          <p:cNvPr id="31747"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3AA89706-9D59-4278-9D88-BEDBC70B409C}" type="slidenum">
              <a:rPr lang="en-US" sz="1200">
                <a:latin typeface="+mn-lt"/>
              </a:rPr>
              <a:pPr algn="r">
                <a:defRPr/>
              </a:pPr>
              <a:t>3</a:t>
            </a:fld>
            <a:endParaRPr lang="en-US" sz="1200">
              <a:latin typeface="+mn-l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2" name="Notes Placeholder 2"/>
          <p:cNvSpPr>
            <a:spLocks noGrp="1"/>
          </p:cNvSpPr>
          <p:nvPr>
            <p:ph type="body" idx="1"/>
          </p:nvPr>
        </p:nvSpPr>
        <p:spPr bwMode="auto">
          <a:noFill/>
        </p:spPr>
        <p:txBody>
          <a:bodyPr/>
          <a:lstStyle/>
          <a:p>
            <a:pPr eaLnBrk="1" hangingPunct="1">
              <a:spcBef>
                <a:spcPct val="0"/>
              </a:spcBef>
            </a:pPr>
            <a:endParaRPr lang="en-US"/>
          </a:p>
        </p:txBody>
      </p:sp>
      <p:sp>
        <p:nvSpPr>
          <p:cNvPr id="63491"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12E607A8-242E-46E8-A6E9-4E41134FF903}" type="slidenum">
              <a:rPr lang="en-US" sz="1200">
                <a:latin typeface="+mn-lt"/>
              </a:rPr>
              <a:pPr algn="r">
                <a:defRPr/>
              </a:pPr>
              <a:t>21</a:t>
            </a:fld>
            <a:endParaRPr lang="en-US" sz="1200">
              <a:latin typeface="+mn-l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0" name="Notes Placeholder 2"/>
          <p:cNvSpPr>
            <a:spLocks noGrp="1"/>
          </p:cNvSpPr>
          <p:nvPr>
            <p:ph type="body" idx="1"/>
          </p:nvPr>
        </p:nvSpPr>
        <p:spPr bwMode="auto">
          <a:noFill/>
        </p:spPr>
        <p:txBody>
          <a:bodyPr/>
          <a:lstStyle/>
          <a:p>
            <a:pPr eaLnBrk="1" hangingPunct="1">
              <a:spcBef>
                <a:spcPct val="0"/>
              </a:spcBef>
            </a:pPr>
            <a:endParaRPr lang="en-US"/>
          </a:p>
        </p:txBody>
      </p:sp>
      <p:sp>
        <p:nvSpPr>
          <p:cNvPr id="63491"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4735700E-7A22-43A6-B4E3-CEC46A0E3311}" type="slidenum">
              <a:rPr lang="en-US" sz="1200">
                <a:latin typeface="+mn-lt"/>
              </a:rPr>
              <a:pPr algn="r">
                <a:defRPr/>
              </a:pPr>
              <a:t>22</a:t>
            </a:fld>
            <a:endParaRPr lang="en-US" sz="120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a:lstStyle/>
          <a:p>
            <a:pPr eaLnBrk="1" hangingPunct="1">
              <a:spcBef>
                <a:spcPct val="0"/>
              </a:spcBef>
            </a:pPr>
            <a:endParaRPr lang="en-US"/>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74B6DF-AD57-4924-A70B-A7B75B5F88C1}"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a:lstStyle/>
          <a:p>
            <a:pPr eaLnBrk="1" hangingPunct="1">
              <a:spcBef>
                <a:spcPct val="0"/>
              </a:spcBef>
            </a:pPr>
            <a:endParaRPr lang="en-US"/>
          </a:p>
        </p:txBody>
      </p:sp>
      <p:sp>
        <p:nvSpPr>
          <p:cNvPr id="4403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9EF539B0-8769-47D1-9AC3-6BCF63AF4910}" type="slidenum">
              <a:rPr lang="en-US" sz="1200">
                <a:latin typeface="+mn-lt"/>
              </a:rPr>
              <a:pPr algn="r">
                <a:defRPr/>
              </a:pPr>
              <a:t>6</a:t>
            </a:fld>
            <a:endParaRPr lang="en-US" sz="120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a:lstStyle/>
          <a:p>
            <a:pPr eaLnBrk="1" hangingPunct="1">
              <a:spcBef>
                <a:spcPct val="0"/>
              </a:spcBef>
            </a:pPr>
            <a:endParaRPr lang="en-US"/>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F28D95-D5D7-4025-9EF8-DD34FE16F733}"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a:lstStyle/>
          <a:p>
            <a:pPr eaLnBrk="1" hangingPunct="1">
              <a:spcBef>
                <a:spcPct val="0"/>
              </a:spcBef>
            </a:pPr>
            <a:endParaRPr lang="en-US"/>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5F91AD-A8A8-4DB6-B5D5-83631C38B9E2}" type="slidenum">
              <a:rPr lang="en-US">
                <a:cs typeface="Arial" charset="0"/>
              </a:rPr>
              <a:pPr fontAlgn="base">
                <a:spcBef>
                  <a:spcPct val="0"/>
                </a:spcBef>
                <a:spcAft>
                  <a:spcPct val="0"/>
                </a:spcAft>
                <a:defRPr/>
              </a:pPr>
              <a:t>11</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bwMode="auto">
          <a:noFill/>
          <a:ln>
            <a:solidFill>
              <a:srgbClr val="000000"/>
            </a:solidFill>
            <a:miter lim="800000"/>
            <a:headEnd/>
            <a:tailEnd/>
          </a:ln>
        </p:spPr>
      </p:sp>
      <p:sp>
        <p:nvSpPr>
          <p:cNvPr id="97282" name="Notes Placeholder 2"/>
          <p:cNvSpPr>
            <a:spLocks noGrp="1"/>
          </p:cNvSpPr>
          <p:nvPr>
            <p:ph type="body" idx="1"/>
          </p:nvPr>
        </p:nvSpPr>
        <p:spPr bwMode="auto">
          <a:noFill/>
        </p:spPr>
        <p:txBody>
          <a:bodyPr/>
          <a:lstStyle/>
          <a:p>
            <a:pPr eaLnBrk="1" hangingPunct="1">
              <a:spcBef>
                <a:spcPct val="0"/>
              </a:spcBef>
            </a:pPr>
            <a:endParaRPr lang="en-US"/>
          </a:p>
        </p:txBody>
      </p:sp>
      <p:sp>
        <p:nvSpPr>
          <p:cNvPr id="634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30820A-D204-4EA1-8E1E-A6BFB8115C31}" type="slidenum">
              <a:rPr lang="en-US">
                <a:cs typeface="Arial" charset="0"/>
              </a:rPr>
              <a:pPr fontAlgn="base">
                <a:spcBef>
                  <a:spcPct val="0"/>
                </a:spcBef>
                <a:spcAft>
                  <a:spcPct val="0"/>
                </a:spcAft>
                <a:defRPr/>
              </a:pPr>
              <a:t>15</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noTextEdit="1"/>
          </p:cNvSpPr>
          <p:nvPr>
            <p:ph type="sldImg"/>
          </p:nvPr>
        </p:nvSpPr>
        <p:spPr bwMode="auto">
          <a:noFill/>
          <a:ln>
            <a:solidFill>
              <a:srgbClr val="000000"/>
            </a:solidFill>
            <a:miter lim="800000"/>
            <a:headEnd/>
            <a:tailEnd/>
          </a:ln>
        </p:spPr>
      </p:sp>
      <p:sp>
        <p:nvSpPr>
          <p:cNvPr id="99330" name="Notes Placeholder 2"/>
          <p:cNvSpPr>
            <a:spLocks noGrp="1"/>
          </p:cNvSpPr>
          <p:nvPr>
            <p:ph type="body" idx="1"/>
          </p:nvPr>
        </p:nvSpPr>
        <p:spPr bwMode="auto">
          <a:noFill/>
        </p:spPr>
        <p:txBody>
          <a:bodyPr/>
          <a:lstStyle/>
          <a:p>
            <a:pPr eaLnBrk="1" hangingPunct="1">
              <a:spcBef>
                <a:spcPct val="0"/>
              </a:spcBef>
            </a:pPr>
            <a:endParaRPr lang="en-US"/>
          </a:p>
        </p:txBody>
      </p:sp>
      <p:sp>
        <p:nvSpPr>
          <p:cNvPr id="63491"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4CF8F01-0E75-4367-AE3E-BFE37B7DDD78}" type="slidenum">
              <a:rPr lang="en-US" sz="1200">
                <a:latin typeface="+mn-lt"/>
              </a:rPr>
              <a:pPr algn="r">
                <a:defRPr/>
              </a:pPr>
              <a:t>16</a:t>
            </a:fld>
            <a:endParaRPr lang="en-US" sz="120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6" name="Notes Placeholder 2"/>
          <p:cNvSpPr>
            <a:spLocks noGrp="1"/>
          </p:cNvSpPr>
          <p:nvPr>
            <p:ph type="body" idx="1"/>
          </p:nvPr>
        </p:nvSpPr>
        <p:spPr bwMode="auto">
          <a:noFill/>
        </p:spPr>
        <p:txBody>
          <a:bodyPr/>
          <a:lstStyle/>
          <a:p>
            <a:pPr eaLnBrk="1" hangingPunct="1">
              <a:spcBef>
                <a:spcPct val="0"/>
              </a:spcBef>
            </a:pPr>
            <a:endParaRPr lang="en-US"/>
          </a:p>
        </p:txBody>
      </p:sp>
      <p:sp>
        <p:nvSpPr>
          <p:cNvPr id="63491"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FC564DD5-50B6-4308-8C84-5E9644EFED5F}" type="slidenum">
              <a:rPr lang="en-US" sz="1200">
                <a:latin typeface="+mn-lt"/>
              </a:rPr>
              <a:pPr algn="r">
                <a:defRPr/>
              </a:pPr>
              <a:t>19</a:t>
            </a:fld>
            <a:endParaRPr lang="en-US" sz="1200">
              <a:latin typeface="+mn-l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4" name="Notes Placeholder 2"/>
          <p:cNvSpPr>
            <a:spLocks noGrp="1"/>
          </p:cNvSpPr>
          <p:nvPr>
            <p:ph type="body" idx="1"/>
          </p:nvPr>
        </p:nvSpPr>
        <p:spPr bwMode="auto">
          <a:noFill/>
        </p:spPr>
        <p:txBody>
          <a:bodyPr/>
          <a:lstStyle/>
          <a:p>
            <a:pPr eaLnBrk="1" hangingPunct="1">
              <a:spcBef>
                <a:spcPct val="0"/>
              </a:spcBef>
            </a:pPr>
            <a:endParaRPr lang="en-US"/>
          </a:p>
        </p:txBody>
      </p:sp>
      <p:sp>
        <p:nvSpPr>
          <p:cNvPr id="63491"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1598C60-82B1-4098-8F1E-8B9754CE81B3}" type="slidenum">
              <a:rPr lang="en-US" sz="1200">
                <a:latin typeface="+mn-lt"/>
              </a:rPr>
              <a:pPr algn="r">
                <a:defRPr/>
              </a:pPr>
              <a:t>20</a:t>
            </a:fld>
            <a:endParaRPr lang="en-US" sz="120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ectangle 21"/>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fld id="{77B45D3F-9EC7-4321-A78D-F98AFB6F6C46}" type="datetime3">
              <a:rPr lang="en-US"/>
              <a:pPr>
                <a:defRPr/>
              </a:pPr>
              <a:t>16 March 2024</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r>
              <a:rPr lang="en-US"/>
              <a:t>English 1102 – Composition 2</a:t>
            </a:r>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A12B0A28-6A3D-447B-AD05-529A1CA35E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2D4F1852-FDA3-4642-BF01-8018289D0DD2}" type="datetime3">
              <a:rPr lang="en-US"/>
              <a:pPr>
                <a:defRPr/>
              </a:pPr>
              <a:t>16 March 2024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6" name="Slide Number Placeholder 22"/>
          <p:cNvSpPr>
            <a:spLocks noGrp="1"/>
          </p:cNvSpPr>
          <p:nvPr>
            <p:ph type="sldNum" sz="quarter" idx="12"/>
          </p:nvPr>
        </p:nvSpPr>
        <p:spPr/>
        <p:txBody>
          <a:bodyPr/>
          <a:lstStyle>
            <a:lvl1pPr>
              <a:defRPr/>
            </a:lvl1pPr>
          </a:lstStyle>
          <a:p>
            <a:pPr>
              <a:defRPr/>
            </a:pPr>
            <a:fld id="{97578F90-5787-4AF6-82EE-2661D6E2B3F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D8F8E38-0F72-4865-A668-D21755B81C62}" type="datetime3">
              <a:rPr lang="en-US"/>
              <a:pPr>
                <a:defRPr/>
              </a:pPr>
              <a:t>16 March 2024</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English 1102 – Composition 2</a:t>
            </a:r>
          </a:p>
        </p:txBody>
      </p:sp>
      <p:sp>
        <p:nvSpPr>
          <p:cNvPr id="9" name="Slide Number Placeholder 5"/>
          <p:cNvSpPr>
            <a:spLocks noGrp="1"/>
          </p:cNvSpPr>
          <p:nvPr>
            <p:ph type="sldNum" sz="quarter" idx="12"/>
          </p:nvPr>
        </p:nvSpPr>
        <p:spPr/>
        <p:txBody>
          <a:bodyPr/>
          <a:lstStyle>
            <a:lvl1pPr>
              <a:defRPr/>
            </a:lvl1pPr>
          </a:lstStyle>
          <a:p>
            <a:pPr>
              <a:defRPr/>
            </a:pPr>
            <a:fld id="{27489894-874A-49AF-AE4C-FE47DC41DE2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287AF7F-93B7-4079-A736-21C2E22BA827}" type="datetime3">
              <a:rPr lang="en-US"/>
              <a:pPr>
                <a:defRPr/>
              </a:pPr>
              <a:t>16 March 2024</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4" name="Slide Number Placeholder 22"/>
          <p:cNvSpPr>
            <a:spLocks noGrp="1"/>
          </p:cNvSpPr>
          <p:nvPr>
            <p:ph type="sldNum" sz="quarter" idx="12"/>
          </p:nvPr>
        </p:nvSpPr>
        <p:spPr/>
        <p:txBody>
          <a:bodyPr/>
          <a:lstStyle>
            <a:lvl1pPr>
              <a:defRPr/>
            </a:lvl1pPr>
          </a:lstStyle>
          <a:p>
            <a:pPr>
              <a:defRPr/>
            </a:pPr>
            <a:fld id="{1EE00FD9-896B-46B1-8F24-5F95B791977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1219200"/>
            <a:ext cx="4038600" cy="49101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19200"/>
            <a:ext cx="4038600" cy="49101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C9529A39-C946-4B59-8CAB-33D6B7B5D3F7}" type="datetime3">
              <a:rPr lang="en-US"/>
              <a:pPr>
                <a:defRPr/>
              </a:pPr>
              <a:t>16 March 2024</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7" name="Slide Number Placeholder 22"/>
          <p:cNvSpPr>
            <a:spLocks noGrp="1"/>
          </p:cNvSpPr>
          <p:nvPr>
            <p:ph type="sldNum" sz="quarter" idx="12"/>
          </p:nvPr>
        </p:nvSpPr>
        <p:spPr/>
        <p:txBody>
          <a:bodyPr/>
          <a:lstStyle>
            <a:lvl1pPr>
              <a:defRPr/>
            </a:lvl1pPr>
          </a:lstStyle>
          <a:p>
            <a:pPr>
              <a:defRPr/>
            </a:pPr>
            <a:fld id="{F02D476E-D4CD-4206-BAF6-013DED58FAA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a:t>Click to edit Master title style</a:t>
            </a:r>
          </a:p>
        </p:txBody>
      </p:sp>
      <p:sp>
        <p:nvSpPr>
          <p:cNvPr id="3" name="SmartArt Placeholder 2"/>
          <p:cNvSpPr>
            <a:spLocks noGrp="1"/>
          </p:cNvSpPr>
          <p:nvPr>
            <p:ph type="dgm" idx="1"/>
          </p:nvPr>
        </p:nvSpPr>
        <p:spPr>
          <a:xfrm>
            <a:off x="457200" y="1219200"/>
            <a:ext cx="8229600" cy="4910138"/>
          </a:xfrm>
        </p:spPr>
        <p:txBody>
          <a:bodyPr/>
          <a:lstStyle/>
          <a:p>
            <a:pPr lvl="0"/>
            <a:endParaRPr lang="en-US" noProof="0"/>
          </a:p>
        </p:txBody>
      </p:sp>
      <p:sp>
        <p:nvSpPr>
          <p:cNvPr id="4" name="Date Placeholder 13"/>
          <p:cNvSpPr>
            <a:spLocks noGrp="1"/>
          </p:cNvSpPr>
          <p:nvPr>
            <p:ph type="dt" sz="half" idx="10"/>
          </p:nvPr>
        </p:nvSpPr>
        <p:spPr/>
        <p:txBody>
          <a:bodyPr/>
          <a:lstStyle>
            <a:lvl1pPr>
              <a:defRPr/>
            </a:lvl1pPr>
          </a:lstStyle>
          <a:p>
            <a:pPr>
              <a:defRPr/>
            </a:pPr>
            <a:fld id="{5A498903-D3BF-4BF8-94D9-09B5CF222E45}" type="datetime3">
              <a:rPr lang="en-US"/>
              <a:pPr>
                <a:defRPr/>
              </a:pPr>
              <a:t>16 March 2024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6" name="Slide Number Placeholder 22"/>
          <p:cNvSpPr>
            <a:spLocks noGrp="1"/>
          </p:cNvSpPr>
          <p:nvPr>
            <p:ph type="sldNum" sz="quarter" idx="12"/>
          </p:nvPr>
        </p:nvSpPr>
        <p:spPr/>
        <p:txBody>
          <a:bodyPr/>
          <a:lstStyle>
            <a:lvl1pPr>
              <a:defRPr/>
            </a:lvl1pPr>
          </a:lstStyle>
          <a:p>
            <a:pPr>
              <a:defRPr/>
            </a:pPr>
            <a:fld id="{7EC33AE1-4F4C-469B-9F12-662DA04833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a:t>Click to edit Master title style</a:t>
            </a:r>
          </a:p>
        </p:txBody>
      </p:sp>
      <p:sp>
        <p:nvSpPr>
          <p:cNvPr id="3" name="Table Placeholder 2"/>
          <p:cNvSpPr>
            <a:spLocks noGrp="1"/>
          </p:cNvSpPr>
          <p:nvPr>
            <p:ph type="tbl" idx="1"/>
          </p:nvPr>
        </p:nvSpPr>
        <p:spPr>
          <a:xfrm>
            <a:off x="457200" y="1219200"/>
            <a:ext cx="8229600" cy="4910138"/>
          </a:xfrm>
        </p:spPr>
        <p:txBody>
          <a:bodyPr/>
          <a:lstStyle/>
          <a:p>
            <a:pPr lvl="0"/>
            <a:endParaRPr lang="en-US" noProof="0"/>
          </a:p>
        </p:txBody>
      </p:sp>
      <p:sp>
        <p:nvSpPr>
          <p:cNvPr id="4" name="Date Placeholder 13"/>
          <p:cNvSpPr>
            <a:spLocks noGrp="1"/>
          </p:cNvSpPr>
          <p:nvPr>
            <p:ph type="dt" sz="half" idx="10"/>
          </p:nvPr>
        </p:nvSpPr>
        <p:spPr/>
        <p:txBody>
          <a:bodyPr/>
          <a:lstStyle>
            <a:lvl1pPr>
              <a:defRPr/>
            </a:lvl1pPr>
          </a:lstStyle>
          <a:p>
            <a:pPr>
              <a:defRPr/>
            </a:pPr>
            <a:fld id="{089CDA25-0C20-480A-9EED-E25A4CC9F6F5}" type="datetime3">
              <a:rPr lang="en-US"/>
              <a:pPr>
                <a:defRPr/>
              </a:pPr>
              <a:t>16 March 2024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6" name="Slide Number Placeholder 22"/>
          <p:cNvSpPr>
            <a:spLocks noGrp="1"/>
          </p:cNvSpPr>
          <p:nvPr>
            <p:ph type="sldNum" sz="quarter" idx="12"/>
          </p:nvPr>
        </p:nvSpPr>
        <p:spPr/>
        <p:txBody>
          <a:bodyPr/>
          <a:lstStyle>
            <a:lvl1pPr>
              <a:defRPr/>
            </a:lvl1pPr>
          </a:lstStyle>
          <a:p>
            <a:pPr>
              <a:defRPr/>
            </a:pPr>
            <a:fld id="{BC31E9F4-3361-436C-8DC2-3EDC040CDBB0}"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a:t>Click to edit Master title style</a:t>
            </a:r>
          </a:p>
        </p:txBody>
      </p:sp>
      <p:sp>
        <p:nvSpPr>
          <p:cNvPr id="3" name="Text Placeholder 2"/>
          <p:cNvSpPr>
            <a:spLocks noGrp="1"/>
          </p:cNvSpPr>
          <p:nvPr>
            <p:ph type="body" sz="half" idx="1"/>
          </p:nvPr>
        </p:nvSpPr>
        <p:spPr>
          <a:xfrm>
            <a:off x="457200" y="1219200"/>
            <a:ext cx="4038600" cy="49101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219200"/>
            <a:ext cx="4038600" cy="2378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749675"/>
            <a:ext cx="4038600" cy="2379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13"/>
          <p:cNvSpPr>
            <a:spLocks noGrp="1"/>
          </p:cNvSpPr>
          <p:nvPr>
            <p:ph type="dt" sz="half" idx="10"/>
          </p:nvPr>
        </p:nvSpPr>
        <p:spPr/>
        <p:txBody>
          <a:bodyPr/>
          <a:lstStyle>
            <a:lvl1pPr>
              <a:defRPr/>
            </a:lvl1pPr>
          </a:lstStyle>
          <a:p>
            <a:pPr>
              <a:defRPr/>
            </a:pPr>
            <a:fld id="{ECBC3099-B4D0-4252-BFF7-8C86A84B7CB3}" type="datetime3">
              <a:rPr lang="en-US"/>
              <a:pPr>
                <a:defRPr/>
              </a:pPr>
              <a:t>16 March 2024</a:t>
            </a:fld>
            <a:endParaRPr lang="en-US"/>
          </a:p>
        </p:txBody>
      </p:sp>
      <p:sp>
        <p:nvSpPr>
          <p:cNvPr id="7"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8" name="Slide Number Placeholder 22"/>
          <p:cNvSpPr>
            <a:spLocks noGrp="1"/>
          </p:cNvSpPr>
          <p:nvPr>
            <p:ph type="sldNum" sz="quarter" idx="12"/>
          </p:nvPr>
        </p:nvSpPr>
        <p:spPr/>
        <p:txBody>
          <a:bodyPr/>
          <a:lstStyle>
            <a:lvl1pPr>
              <a:defRPr/>
            </a:lvl1pPr>
          </a:lstStyle>
          <a:p>
            <a:pPr>
              <a:defRPr/>
            </a:pPr>
            <a:fld id="{3CE4BCF4-9973-4592-97F5-26D0100D9C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219200"/>
            <a:ext cx="8229600"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4BEE1527-ED81-4B5A-A394-83C54BD4DDFD}" type="datetime3">
              <a:rPr lang="en-US"/>
              <a:pPr>
                <a:defRPr/>
              </a:pPr>
              <a:t>16 March 2024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6" name="Slide Number Placeholder 22"/>
          <p:cNvSpPr>
            <a:spLocks noGrp="1"/>
          </p:cNvSpPr>
          <p:nvPr>
            <p:ph type="sldNum" sz="quarter" idx="12"/>
          </p:nvPr>
        </p:nvSpPr>
        <p:spPr/>
        <p:txBody>
          <a:bodyPr/>
          <a:lstStyle>
            <a:lvl1pPr>
              <a:defRPr/>
            </a:lvl1pPr>
          </a:lstStyle>
          <a:p>
            <a:pPr>
              <a:defRPr/>
            </a:pPr>
            <a:fld id="{125928EB-9C2E-438E-B34D-3D119C269FF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a:t>Click to edit Master title style</a:t>
            </a:r>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6415B504-E247-4118-9297-626E0A5E1A8C}" type="datetime3">
              <a:rPr lang="en-US"/>
              <a:pPr>
                <a:defRPr/>
              </a:pPr>
              <a:t>16 March 2024</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r>
              <a:rPr lang="en-US"/>
              <a:t>English 1102 – Composition 2</a:t>
            </a:r>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C36ED02D-3979-4027-BB64-105655A724B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632198" y="1216152"/>
            <a:ext cx="4041648" cy="4937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9CF5BE03-C47A-4722-A7FA-290EC37DD9D3}" type="datetime3">
              <a:rPr lang="en-US"/>
              <a:pPr>
                <a:defRPr/>
              </a:pPr>
              <a:t>16 March 2024</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7" name="Slide Number Placeholder 22"/>
          <p:cNvSpPr>
            <a:spLocks noGrp="1"/>
          </p:cNvSpPr>
          <p:nvPr>
            <p:ph type="sldNum" sz="quarter" idx="12"/>
          </p:nvPr>
        </p:nvSpPr>
        <p:spPr/>
        <p:txBody>
          <a:bodyPr/>
          <a:lstStyle>
            <a:lvl1pPr>
              <a:defRPr/>
            </a:lvl1pPr>
          </a:lstStyle>
          <a:p>
            <a:pPr>
              <a:defRPr/>
            </a:pPr>
            <a:fld id="{E8318D65-C65E-40E6-A48D-F62AE72C787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648200" y="2133600"/>
            <a:ext cx="4038600" cy="4038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0C458BC7-0745-4864-BCB7-128305991F75}" type="datetime3">
              <a:rPr lang="en-US"/>
              <a:pPr>
                <a:defRPr/>
              </a:pPr>
              <a:t>16 March 2024</a:t>
            </a:fld>
            <a:endParaRPr lang="en-US"/>
          </a:p>
        </p:txBody>
      </p:sp>
      <p:sp>
        <p:nvSpPr>
          <p:cNvPr id="8"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9" name="Slide Number Placeholder 22"/>
          <p:cNvSpPr>
            <a:spLocks noGrp="1"/>
          </p:cNvSpPr>
          <p:nvPr>
            <p:ph type="sldNum" sz="quarter" idx="12"/>
          </p:nvPr>
        </p:nvSpPr>
        <p:spPr/>
        <p:txBody>
          <a:bodyPr/>
          <a:lstStyle>
            <a:lvl1pPr>
              <a:defRPr/>
            </a:lvl1pPr>
          </a:lstStyle>
          <a:p>
            <a:pPr>
              <a:defRPr/>
            </a:pPr>
            <a:fld id="{08A7E229-C5AA-4E3F-880E-B3F5DABA90C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457200" y="228600"/>
            <a:ext cx="8229600" cy="914400"/>
          </a:xfrm>
        </p:spPr>
        <p:txBody>
          <a:bodyPr/>
          <a:lstStyle/>
          <a:p>
            <a:r>
              <a:rPr lang="en-US"/>
              <a:t>Click to edit Master title style</a:t>
            </a:r>
          </a:p>
        </p:txBody>
      </p:sp>
      <p:sp>
        <p:nvSpPr>
          <p:cNvPr id="4" name="Date Placeholder 2"/>
          <p:cNvSpPr>
            <a:spLocks noGrp="1"/>
          </p:cNvSpPr>
          <p:nvPr>
            <p:ph type="dt" sz="half" idx="10"/>
          </p:nvPr>
        </p:nvSpPr>
        <p:spPr/>
        <p:txBody>
          <a:bodyPr/>
          <a:lstStyle>
            <a:lvl1pPr>
              <a:defRPr/>
            </a:lvl1pPr>
          </a:lstStyle>
          <a:p>
            <a:pPr>
              <a:defRPr/>
            </a:pPr>
            <a:fld id="{F468E973-E12F-41C7-B333-016E6E739C1B}" type="datetime3">
              <a:rPr lang="en-US"/>
              <a:pPr>
                <a:defRPr/>
              </a:pPr>
              <a:t>16 March 2024</a:t>
            </a:fld>
            <a:endParaRPr lang="en-US"/>
          </a:p>
        </p:txBody>
      </p:sp>
      <p:sp>
        <p:nvSpPr>
          <p:cNvPr id="5" name="Footer Placeholder 3"/>
          <p:cNvSpPr>
            <a:spLocks noGrp="1"/>
          </p:cNvSpPr>
          <p:nvPr>
            <p:ph type="ftr" sz="quarter" idx="11"/>
          </p:nvPr>
        </p:nvSpPr>
        <p:spPr/>
        <p:txBody>
          <a:bodyPr/>
          <a:lstStyle>
            <a:lvl1pPr>
              <a:defRPr/>
            </a:lvl1pPr>
          </a:lstStyle>
          <a:p>
            <a:pPr>
              <a:defRPr/>
            </a:pPr>
            <a:r>
              <a:rPr lang="en-US"/>
              <a:t>English 1102 – Composition 2</a:t>
            </a:r>
          </a:p>
        </p:txBody>
      </p:sp>
      <p:sp>
        <p:nvSpPr>
          <p:cNvPr id="6" name="Slide Number Placeholder 4"/>
          <p:cNvSpPr>
            <a:spLocks noGrp="1"/>
          </p:cNvSpPr>
          <p:nvPr>
            <p:ph type="sldNum" sz="quarter" idx="12"/>
          </p:nvPr>
        </p:nvSpPr>
        <p:spPr/>
        <p:txBody>
          <a:bodyPr/>
          <a:lstStyle>
            <a:lvl1pPr>
              <a:defRPr/>
            </a:lvl1pPr>
          </a:lstStyle>
          <a:p>
            <a:pPr>
              <a:defRPr/>
            </a:pPr>
            <a:fld id="{2096D010-03D2-4868-A024-B41EDAE3477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4" name="Date Placeholder 1"/>
          <p:cNvSpPr>
            <a:spLocks noGrp="1"/>
          </p:cNvSpPr>
          <p:nvPr>
            <p:ph type="dt" sz="half" idx="10"/>
          </p:nvPr>
        </p:nvSpPr>
        <p:spPr/>
        <p:txBody>
          <a:bodyPr/>
          <a:lstStyle>
            <a:lvl1pPr>
              <a:defRPr/>
            </a:lvl1pPr>
          </a:lstStyle>
          <a:p>
            <a:pPr>
              <a:defRPr/>
            </a:pPr>
            <a:fld id="{9DEED028-7AF0-4735-AB81-2C264F512579}" type="datetime3">
              <a:rPr lang="en-US"/>
              <a:pPr>
                <a:defRPr/>
              </a:pPr>
              <a:t>16 March 2024</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English 1102 – Composition 2</a:t>
            </a:r>
          </a:p>
        </p:txBody>
      </p:sp>
      <p:sp>
        <p:nvSpPr>
          <p:cNvPr id="6" name="Slide Number Placeholder 3"/>
          <p:cNvSpPr>
            <a:spLocks noGrp="1"/>
          </p:cNvSpPr>
          <p:nvPr>
            <p:ph type="sldNum" sz="quarter" idx="12"/>
          </p:nvPr>
        </p:nvSpPr>
        <p:spPr/>
        <p:txBody>
          <a:bodyPr/>
          <a:lstStyle>
            <a:lvl1pPr>
              <a:defRPr/>
            </a:lvl1pPr>
          </a:lstStyle>
          <a:p>
            <a:pPr>
              <a:defRPr/>
            </a:pPr>
            <a:fld id="{84679D9D-17B7-4FF4-A74A-2995CDA448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sz="1800" dirty="0">
              <a:latin typeface="+mn-lt"/>
              <a:cs typeface="+mn-cs"/>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4"/>
          <p:cNvSpPr>
            <a:spLocks noGrp="1"/>
          </p:cNvSpPr>
          <p:nvPr>
            <p:ph type="dt" sz="half" idx="10"/>
          </p:nvPr>
        </p:nvSpPr>
        <p:spPr/>
        <p:txBody>
          <a:bodyPr/>
          <a:lstStyle>
            <a:lvl1pPr>
              <a:defRPr/>
            </a:lvl1pPr>
          </a:lstStyle>
          <a:p>
            <a:pPr>
              <a:defRPr/>
            </a:pPr>
            <a:fld id="{D7EBE9B2-F9E8-450E-80E4-3CEE5389BB2C}" type="datetime3">
              <a:rPr lang="en-US"/>
              <a:pPr>
                <a:defRPr/>
              </a:pPr>
              <a:t>16 March 2024</a:t>
            </a:fld>
            <a:endParaRPr lang="en-US"/>
          </a:p>
        </p:txBody>
      </p:sp>
      <p:sp>
        <p:nvSpPr>
          <p:cNvPr id="9" name="Footer Placeholder 5"/>
          <p:cNvSpPr>
            <a:spLocks noGrp="1"/>
          </p:cNvSpPr>
          <p:nvPr>
            <p:ph type="ftr" sz="quarter" idx="11"/>
          </p:nvPr>
        </p:nvSpPr>
        <p:spPr/>
        <p:txBody>
          <a:bodyPr/>
          <a:lstStyle>
            <a:lvl1pPr>
              <a:defRPr/>
            </a:lvl1pPr>
          </a:lstStyle>
          <a:p>
            <a:pPr>
              <a:defRPr/>
            </a:pPr>
            <a:r>
              <a:rPr lang="en-US"/>
              <a:t>English 1102 – Composition 2</a:t>
            </a:r>
          </a:p>
        </p:txBody>
      </p:sp>
      <p:sp>
        <p:nvSpPr>
          <p:cNvPr id="10" name="Slide Number Placeholder 6"/>
          <p:cNvSpPr>
            <a:spLocks noGrp="1"/>
          </p:cNvSpPr>
          <p:nvPr>
            <p:ph type="sldNum" sz="quarter" idx="12"/>
          </p:nvPr>
        </p:nvSpPr>
        <p:spPr/>
        <p:txBody>
          <a:bodyPr/>
          <a:lstStyle>
            <a:lvl1pPr>
              <a:defRPr/>
            </a:lvl1pPr>
          </a:lstStyle>
          <a:p>
            <a:pPr>
              <a:defRPr/>
            </a:pPr>
            <a:fld id="{FF4B6E29-5BE2-46EF-8A7C-06D7ECA5D0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a:t>Click to edit Master text styles</a:t>
            </a:r>
          </a:p>
        </p:txBody>
      </p:sp>
      <p:sp>
        <p:nvSpPr>
          <p:cNvPr id="8" name="Date Placeholder 4"/>
          <p:cNvSpPr>
            <a:spLocks noGrp="1"/>
          </p:cNvSpPr>
          <p:nvPr>
            <p:ph type="dt" sz="half" idx="10"/>
          </p:nvPr>
        </p:nvSpPr>
        <p:spPr/>
        <p:txBody>
          <a:bodyPr/>
          <a:lstStyle>
            <a:lvl1pPr>
              <a:defRPr/>
            </a:lvl1pPr>
          </a:lstStyle>
          <a:p>
            <a:pPr>
              <a:defRPr/>
            </a:pPr>
            <a:fld id="{60684641-7A9E-4137-B6CD-F36E7A98B0A3}" type="datetime3">
              <a:rPr lang="en-US"/>
              <a:pPr>
                <a:defRPr/>
              </a:pPr>
              <a:t>16 March 2024</a:t>
            </a:fld>
            <a:endParaRPr lang="en-US"/>
          </a:p>
        </p:txBody>
      </p:sp>
      <p:sp>
        <p:nvSpPr>
          <p:cNvPr id="9" name="Footer Placeholder 5"/>
          <p:cNvSpPr>
            <a:spLocks noGrp="1"/>
          </p:cNvSpPr>
          <p:nvPr>
            <p:ph type="ftr" sz="quarter" idx="11"/>
          </p:nvPr>
        </p:nvSpPr>
        <p:spPr/>
        <p:txBody>
          <a:bodyPr/>
          <a:lstStyle>
            <a:lvl1pPr>
              <a:defRPr/>
            </a:lvl1pPr>
          </a:lstStyle>
          <a:p>
            <a:pPr>
              <a:defRPr/>
            </a:pPr>
            <a:r>
              <a:rPr lang="en-US"/>
              <a:t>English 1102 – Composition 2</a:t>
            </a:r>
          </a:p>
        </p:txBody>
      </p:sp>
      <p:sp>
        <p:nvSpPr>
          <p:cNvPr id="10" name="Slide Number Placeholder 6"/>
          <p:cNvSpPr>
            <a:spLocks noGrp="1"/>
          </p:cNvSpPr>
          <p:nvPr>
            <p:ph type="sldNum" sz="quarter" idx="12"/>
          </p:nvPr>
        </p:nvSpPr>
        <p:spPr/>
        <p:txBody>
          <a:bodyPr/>
          <a:lstStyle>
            <a:lvl1pPr>
              <a:defRPr/>
            </a:lvl1pPr>
          </a:lstStyle>
          <a:p>
            <a:pPr>
              <a:defRPr/>
            </a:pPr>
            <a:fld id="{BBB75A0D-33D6-4A6F-A3DD-1A563A38682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A5E9A3F3-D0F7-4081-9D04-C69A3A198200}" type="datetime3">
              <a:rPr lang="en-US"/>
              <a:pPr>
                <a:defRPr/>
              </a:pPr>
              <a:t>16 March 2024</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chemeClr val="tx2"/>
                </a:solidFill>
                <a:latin typeface="Gill Sans MT" pitchFamily="34" charset="0"/>
              </a:defRPr>
            </a:lvl1pPr>
          </a:lstStyle>
          <a:p>
            <a:pPr>
              <a:defRPr/>
            </a:pPr>
            <a:r>
              <a:rPr lang="en-US"/>
              <a:t>English 1102 – Composition 2</a:t>
            </a:r>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76E1FF4-3AF6-4B77-8F05-A65EDBAA40E0}"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spTree>
  </p:cSld>
  <p:clrMap bg1="lt1" tx1="dk1" bg2="lt2" tx2="dk2" accent1="accent1" accent2="accent2" accent3="accent3" accent4="accent4" accent5="accent5" accent6="accent6" hlink="hlink" folHlink="folHlink"/>
  <p:sldLayoutIdLst>
    <p:sldLayoutId id="2147483773" r:id="rId1"/>
    <p:sldLayoutId id="2147483772" r:id="rId2"/>
    <p:sldLayoutId id="2147483774" r:id="rId3"/>
    <p:sldLayoutId id="2147483771" r:id="rId4"/>
    <p:sldLayoutId id="2147483770" r:id="rId5"/>
    <p:sldLayoutId id="2147483775" r:id="rId6"/>
    <p:sldLayoutId id="2147483776" r:id="rId7"/>
    <p:sldLayoutId id="2147483777" r:id="rId8"/>
    <p:sldLayoutId id="2147483778" r:id="rId9"/>
    <p:sldLayoutId id="2147483769" r:id="rId10"/>
    <p:sldLayoutId id="2147483779" r:id="rId11"/>
    <p:sldLayoutId id="2147483768" r:id="rId12"/>
    <p:sldLayoutId id="2147483767" r:id="rId13"/>
    <p:sldLayoutId id="2147483766" r:id="rId14"/>
    <p:sldLayoutId id="2147483765" r:id="rId15"/>
    <p:sldLayoutId id="2147483764" r:id="rId16"/>
  </p:sldLayoutIdLst>
  <p:hf hdr="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oleObject" Target="../embeddings/oleObject1.bin"/><Relationship Id="rId1" Type="http://schemas.openxmlformats.org/officeDocument/2006/relationships/slideLayout" Target="../slideLayouts/slideLayout16.xml"/><Relationship Id="rId6" Type="http://schemas.openxmlformats.org/officeDocument/2006/relationships/oleObject" Target="../embeddings/oleObject3.bin"/><Relationship Id="rId5" Type="http://schemas.openxmlformats.org/officeDocument/2006/relationships/image" Target="../media/image3.png"/><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micusp.elicorpora.inf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381000" y="838200"/>
            <a:ext cx="7696200" cy="2362200"/>
          </a:xfrm>
        </p:spPr>
        <p:txBody>
          <a:bodyPr/>
          <a:lstStyle/>
          <a:p>
            <a:pPr eaLnBrk="1" hangingPunct="1"/>
            <a:r>
              <a:rPr lang="en-US" altLang="ja-JP">
                <a:solidFill>
                  <a:schemeClr val="tx2"/>
                </a:solidFill>
                <a:ea typeface="ＭＳ Ｐゴシック" pitchFamily="34" charset="-128"/>
              </a:rPr>
              <a:t>Acquiring a Scholar's Voice: Findings from two Student Corpora</a:t>
            </a:r>
            <a:br>
              <a:rPr lang="en-US">
                <a:solidFill>
                  <a:schemeClr val="tx2"/>
                </a:solidFill>
              </a:rPr>
            </a:br>
            <a:br>
              <a:rPr lang="en-US">
                <a:solidFill>
                  <a:schemeClr val="tx2"/>
                </a:solidFill>
              </a:rPr>
            </a:br>
            <a:r>
              <a:rPr lang="en-US" sz="2400">
                <a:solidFill>
                  <a:schemeClr val="tx2"/>
                </a:solidFill>
              </a:rPr>
              <a:t>The Acquisition of Hypotaxis in First-Year Composition</a:t>
            </a:r>
            <a:br>
              <a:rPr lang="en-US" sz="2800"/>
            </a:br>
            <a:endParaRPr lang="en-US" sz="2800"/>
          </a:p>
        </p:txBody>
      </p:sp>
      <p:sp>
        <p:nvSpPr>
          <p:cNvPr id="3" name="Subtitle 2"/>
          <p:cNvSpPr>
            <a:spLocks noGrp="1"/>
          </p:cNvSpPr>
          <p:nvPr>
            <p:ph type="subTitle" idx="1"/>
          </p:nvPr>
        </p:nvSpPr>
        <p:spPr>
          <a:xfrm>
            <a:off x="1333500" y="5105400"/>
            <a:ext cx="6858000" cy="457200"/>
          </a:xfrm>
        </p:spPr>
        <p:txBody>
          <a:bodyPr>
            <a:normAutofit/>
          </a:bodyPr>
          <a:lstStyle/>
          <a:p>
            <a:pPr eaLnBrk="1" hangingPunct="1">
              <a:lnSpc>
                <a:spcPct val="80000"/>
              </a:lnSpc>
              <a:defRPr/>
            </a:pPr>
            <a:endParaRPr lang="en-US" sz="800"/>
          </a:p>
          <a:p>
            <a:pPr eaLnBrk="1" hangingPunct="1">
              <a:lnSpc>
                <a:spcPct val="80000"/>
              </a:lnSpc>
              <a:defRPr/>
            </a:pPr>
            <a:r>
              <a:rPr lang="en-US" sz="1800" b="1"/>
              <a:t>CCCC 2015	</a:t>
            </a:r>
            <a:r>
              <a:rPr lang="en-US" sz="1800"/>
              <a:t>    Tampa   21 March 2015</a:t>
            </a:r>
          </a:p>
        </p:txBody>
      </p:sp>
      <p:sp>
        <p:nvSpPr>
          <p:cNvPr id="19459" name="Text Box 4"/>
          <p:cNvSpPr txBox="1">
            <a:spLocks noChangeArrowheads="1"/>
          </p:cNvSpPr>
          <p:nvPr/>
        </p:nvSpPr>
        <p:spPr bwMode="auto">
          <a:xfrm>
            <a:off x="1219200" y="3810000"/>
            <a:ext cx="6934200" cy="1098550"/>
          </a:xfrm>
          <a:prstGeom prst="rect">
            <a:avLst/>
          </a:prstGeom>
          <a:noFill/>
          <a:ln w="9525">
            <a:noFill/>
            <a:miter lim="800000"/>
            <a:headEnd/>
            <a:tailEnd/>
          </a:ln>
        </p:spPr>
        <p:txBody>
          <a:bodyPr>
            <a:spAutoFit/>
          </a:bodyPr>
          <a:lstStyle/>
          <a:p>
            <a:pPr algn="r"/>
            <a:r>
              <a:rPr lang="en-US" sz="2600">
                <a:solidFill>
                  <a:schemeClr val="tx2"/>
                </a:solidFill>
                <a:latin typeface="Bookman Old Style" pitchFamily="18" charset="0"/>
              </a:rPr>
              <a:t>Daniel Kies</a:t>
            </a:r>
          </a:p>
          <a:p>
            <a:pPr algn="r"/>
            <a:r>
              <a:rPr lang="en-US" sz="2000">
                <a:solidFill>
                  <a:schemeClr val="tx2"/>
                </a:solidFill>
                <a:latin typeface="Bookman Old Style" pitchFamily="18" charset="0"/>
              </a:rPr>
              <a:t>Department of English</a:t>
            </a:r>
          </a:p>
          <a:p>
            <a:pPr algn="r"/>
            <a:r>
              <a:rPr lang="en-US" sz="2000">
                <a:solidFill>
                  <a:schemeClr val="tx2"/>
                </a:solidFill>
                <a:latin typeface="Bookman Old Style" pitchFamily="18" charset="0"/>
              </a:rPr>
              <a:t>College of DuPage</a:t>
            </a:r>
            <a:endParaRPr lang="en-US" sz="2000">
              <a:latin typeface="Bookman Old Style"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0C9FACB1-E440-4A01-A9CF-9CBE75A3B42E}" type="slidenum">
              <a:rPr lang="en-US"/>
              <a:pPr>
                <a:defRPr/>
              </a:pPr>
              <a:t>10</a:t>
            </a:fld>
            <a:endParaRPr lang="en-US"/>
          </a:p>
        </p:txBody>
      </p:sp>
      <p:sp>
        <p:nvSpPr>
          <p:cNvPr id="23557"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BF46F099-DDFD-44CB-90A8-6EA55E9E34DE}" type="slidenum">
              <a:rPr lang="en-US" sz="1400">
                <a:solidFill>
                  <a:schemeClr val="tx2"/>
                </a:solidFill>
                <a:latin typeface="+mn-lt"/>
              </a:rPr>
              <a:pPr>
                <a:defRPr/>
              </a:pPr>
              <a:t>10</a:t>
            </a:fld>
            <a:endParaRPr lang="en-US" sz="1400">
              <a:solidFill>
                <a:schemeClr val="tx2"/>
              </a:solidFill>
              <a:latin typeface="+mn-lt"/>
            </a:endParaRPr>
          </a:p>
        </p:txBody>
      </p:sp>
      <p:sp>
        <p:nvSpPr>
          <p:cNvPr id="31747" name="Rectangle 15"/>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Claims about Writing (1/2)</a:t>
            </a:r>
          </a:p>
        </p:txBody>
      </p:sp>
      <p:sp>
        <p:nvSpPr>
          <p:cNvPr id="31748" name="Rectangle 16"/>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273050" indent="-273050">
              <a:lnSpc>
                <a:spcPct val="90000"/>
              </a:lnSpc>
              <a:spcBef>
                <a:spcPts val="600"/>
              </a:spcBef>
              <a:buClr>
                <a:schemeClr val="accent1"/>
              </a:buClr>
              <a:buSzPct val="76000"/>
              <a:buFont typeface="Wingdings 3" pitchFamily="18" charset="2"/>
              <a:buNone/>
            </a:pPr>
            <a:r>
              <a:rPr lang="en-US" sz="2600">
                <a:latin typeface="Gill Sans MT" pitchFamily="34" charset="0"/>
              </a:rPr>
              <a:t>Writing has been claimed to be:</a:t>
            </a:r>
          </a:p>
          <a:p>
            <a:pPr marL="547688" lvl="1" indent="-273050">
              <a:lnSpc>
                <a:spcPct val="90000"/>
              </a:lnSpc>
              <a:spcBef>
                <a:spcPts val="500"/>
              </a:spcBef>
              <a:buClr>
                <a:schemeClr val="accent2"/>
              </a:buClr>
              <a:buSzPct val="76000"/>
              <a:buFont typeface="Wingdings 3" pitchFamily="18" charset="2"/>
              <a:buChar char=""/>
            </a:pPr>
            <a:r>
              <a:rPr lang="en-US" sz="2400">
                <a:solidFill>
                  <a:schemeClr val="tx2"/>
                </a:solidFill>
                <a:latin typeface="Gill Sans MT" pitchFamily="34" charset="0"/>
              </a:rPr>
              <a:t>More structurally complex and elaborate</a:t>
            </a:r>
          </a:p>
          <a:p>
            <a:pPr marL="547688" lvl="1" indent="-273050">
              <a:lnSpc>
                <a:spcPct val="90000"/>
              </a:lnSpc>
              <a:spcBef>
                <a:spcPts val="500"/>
              </a:spcBef>
              <a:buClr>
                <a:schemeClr val="accent2"/>
              </a:buClr>
              <a:buSzPct val="76000"/>
              <a:buFont typeface="Wingdings 3" pitchFamily="18" charset="2"/>
              <a:buChar char=""/>
            </a:pPr>
            <a:r>
              <a:rPr lang="en-US" sz="2400">
                <a:solidFill>
                  <a:schemeClr val="tx2"/>
                </a:solidFill>
                <a:latin typeface="Gill Sans MT" pitchFamily="34" charset="0"/>
              </a:rPr>
              <a:t>More explicit</a:t>
            </a:r>
          </a:p>
          <a:p>
            <a:pPr marL="547688" lvl="1" indent="-273050">
              <a:lnSpc>
                <a:spcPct val="90000"/>
              </a:lnSpc>
              <a:spcBef>
                <a:spcPts val="500"/>
              </a:spcBef>
              <a:buClr>
                <a:schemeClr val="accent2"/>
              </a:buClr>
              <a:buSzPct val="76000"/>
              <a:buFont typeface="Wingdings 3" pitchFamily="18" charset="2"/>
              <a:buChar char=""/>
            </a:pPr>
            <a:r>
              <a:rPr lang="en-US" sz="2400">
                <a:solidFill>
                  <a:schemeClr val="tx2"/>
                </a:solidFill>
                <a:latin typeface="Gill Sans MT" pitchFamily="34" charset="0"/>
              </a:rPr>
              <a:t>More decontextualized/autonomous</a:t>
            </a:r>
          </a:p>
          <a:p>
            <a:pPr marL="547688" lvl="1" indent="-273050">
              <a:lnSpc>
                <a:spcPct val="90000"/>
              </a:lnSpc>
              <a:spcBef>
                <a:spcPts val="500"/>
              </a:spcBef>
              <a:buClr>
                <a:schemeClr val="accent2"/>
              </a:buClr>
              <a:buSzPct val="76000"/>
              <a:buFont typeface="Wingdings 3" pitchFamily="18" charset="2"/>
              <a:buChar char=""/>
            </a:pPr>
            <a:r>
              <a:rPr lang="en-US" sz="2400">
                <a:solidFill>
                  <a:schemeClr val="tx2"/>
                </a:solidFill>
                <a:latin typeface="Gill Sans MT" pitchFamily="34" charset="0"/>
              </a:rPr>
              <a:t>Less personally involved/ more detached or abstract</a:t>
            </a:r>
          </a:p>
          <a:p>
            <a:pPr marL="547688" lvl="1" indent="-273050">
              <a:lnSpc>
                <a:spcPct val="90000"/>
              </a:lnSpc>
              <a:spcBef>
                <a:spcPts val="500"/>
              </a:spcBef>
              <a:buClr>
                <a:schemeClr val="accent2"/>
              </a:buClr>
              <a:buSzPct val="76000"/>
              <a:buFont typeface="Wingdings 3" pitchFamily="18" charset="2"/>
              <a:buChar char=""/>
            </a:pPr>
            <a:r>
              <a:rPr lang="en-US" sz="2400">
                <a:solidFill>
                  <a:schemeClr val="tx2"/>
                </a:solidFill>
                <a:latin typeface="Gill Sans MT" pitchFamily="34" charset="0"/>
              </a:rPr>
              <a:t>Higher concentration of new information</a:t>
            </a:r>
          </a:p>
          <a:p>
            <a:pPr marL="547688" lvl="1" indent="-273050">
              <a:lnSpc>
                <a:spcPct val="90000"/>
              </a:lnSpc>
              <a:spcBef>
                <a:spcPts val="500"/>
              </a:spcBef>
              <a:buClr>
                <a:schemeClr val="accent2"/>
              </a:buClr>
              <a:buSzPct val="76000"/>
              <a:buFont typeface="Wingdings 3" pitchFamily="18" charset="2"/>
              <a:buChar char=""/>
            </a:pPr>
            <a:r>
              <a:rPr lang="en-US" sz="2400">
                <a:solidFill>
                  <a:schemeClr val="tx2"/>
                </a:solidFill>
                <a:latin typeface="Gill Sans MT" pitchFamily="34" charset="0"/>
              </a:rPr>
              <a:t>More deliberately organized</a:t>
            </a:r>
          </a:p>
          <a:p>
            <a:pPr marL="273050" indent="-273050">
              <a:lnSpc>
                <a:spcPct val="90000"/>
              </a:lnSpc>
              <a:spcBef>
                <a:spcPts val="600"/>
              </a:spcBef>
              <a:buClr>
                <a:schemeClr val="accent1"/>
              </a:buClr>
              <a:buSzPct val="76000"/>
              <a:buFont typeface="Wingdings 3" pitchFamily="18" charset="2"/>
              <a:buNone/>
            </a:pPr>
            <a:r>
              <a:rPr lang="en-US" sz="2600">
                <a:latin typeface="Gill Sans MT" pitchFamily="34" charset="0"/>
              </a:rPr>
              <a:t>							</a:t>
            </a:r>
            <a:r>
              <a:rPr lang="en-US" sz="2000">
                <a:latin typeface="Gill Sans MT" pitchFamily="34" charset="0"/>
              </a:rPr>
              <a:t>(Biber, 1988, p. 47).</a:t>
            </a:r>
          </a:p>
        </p:txBody>
      </p:sp>
      <p:sp>
        <p:nvSpPr>
          <p:cNvPr id="31749"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91253D3A-AE0B-49C3-A019-98CE8FA497A7}" type="slidenum">
              <a:rPr lang="en-US"/>
              <a:pPr>
                <a:defRPr/>
              </a:pPr>
              <a:t>11</a:t>
            </a:fld>
            <a:endParaRPr lang="en-US"/>
          </a:p>
        </p:txBody>
      </p:sp>
      <p:sp>
        <p:nvSpPr>
          <p:cNvPr id="25605"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F8314D82-ECB4-4873-822A-4A1FDE328A15}" type="slidenum">
              <a:rPr lang="en-US" sz="1400">
                <a:solidFill>
                  <a:schemeClr val="tx2"/>
                </a:solidFill>
                <a:latin typeface="+mn-lt"/>
              </a:rPr>
              <a:pPr>
                <a:defRPr/>
              </a:pPr>
              <a:t>11</a:t>
            </a:fld>
            <a:endParaRPr lang="en-US" sz="1400">
              <a:solidFill>
                <a:schemeClr val="tx2"/>
              </a:solidFill>
              <a:latin typeface="+mn-lt"/>
            </a:endParaRPr>
          </a:p>
        </p:txBody>
      </p:sp>
      <p:sp>
        <p:nvSpPr>
          <p:cNvPr id="33795" name="Rectangle 11"/>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273050" indent="-273050">
              <a:lnSpc>
                <a:spcPct val="80000"/>
              </a:lnSpc>
              <a:spcBef>
                <a:spcPts val="600"/>
              </a:spcBef>
              <a:buClr>
                <a:schemeClr val="accent1"/>
              </a:buClr>
              <a:buSzPct val="76000"/>
              <a:buFont typeface="Wingdings 3" pitchFamily="18" charset="2"/>
              <a:buNone/>
            </a:pPr>
            <a:r>
              <a:rPr lang="en-US" sz="2800">
                <a:latin typeface="Gill Sans MT" pitchFamily="34" charset="0"/>
              </a:rPr>
              <a:t>Halliday and Mattheissen describe the register variation as a constellation of features that distinguish orality, i.e., “</a:t>
            </a:r>
            <a:r>
              <a:rPr lang="en-US" sz="2800" b="1" i="1">
                <a:latin typeface="Gill Sans MT" pitchFamily="34" charset="0"/>
              </a:rPr>
              <a:t>very spoken</a:t>
            </a:r>
            <a:r>
              <a:rPr lang="en-US" sz="2800">
                <a:latin typeface="Gill Sans MT" pitchFamily="34" charset="0"/>
              </a:rPr>
              <a:t>” genres, from “</a:t>
            </a:r>
            <a:r>
              <a:rPr lang="en-US" sz="2800" b="1" i="1">
                <a:latin typeface="Gill Sans MT" pitchFamily="34" charset="0"/>
              </a:rPr>
              <a:t>very written</a:t>
            </a:r>
            <a:r>
              <a:rPr lang="en-US" sz="2800">
                <a:latin typeface="Gill Sans MT" pitchFamily="34" charset="0"/>
              </a:rPr>
              <a:t>” genres, such as academic texts this way:</a:t>
            </a:r>
            <a:br>
              <a:rPr lang="en-US" sz="2800">
                <a:latin typeface="Gill Sans MT" pitchFamily="34" charset="0"/>
              </a:rPr>
            </a:br>
            <a:endParaRPr lang="en-US" sz="2800">
              <a:latin typeface="Gill Sans MT" pitchFamily="34" charset="0"/>
            </a:endParaRPr>
          </a:p>
          <a:p>
            <a:pPr marL="742950" lvl="1" indent="-285750">
              <a:lnSpc>
                <a:spcPct val="80000"/>
              </a:lnSpc>
              <a:spcBef>
                <a:spcPts val="600"/>
              </a:spcBef>
              <a:buClr>
                <a:schemeClr val="accent1"/>
              </a:buClr>
              <a:buSzPct val="76000"/>
              <a:buFont typeface="Wingdings 3" pitchFamily="18" charset="2"/>
              <a:buNone/>
            </a:pPr>
            <a:r>
              <a:rPr lang="en-US" sz="2800">
                <a:latin typeface="Gill Sans MT" pitchFamily="34" charset="0"/>
              </a:rPr>
              <a:t>   “…  something that would in spoken English be typically expressed as a clause is expressed instead [in writing] as a group of words centering on a noun.” </a:t>
            </a:r>
          </a:p>
          <a:p>
            <a:pPr marL="273050" indent="-273050" algn="r"/>
            <a:br>
              <a:rPr lang="en-US" sz="1800"/>
            </a:br>
            <a:r>
              <a:rPr lang="en-US" sz="2400"/>
              <a:t>(Halliday &amp; Matthiessen, 2004, p. 171)</a:t>
            </a:r>
          </a:p>
          <a:p>
            <a:pPr marL="742950" lvl="1" indent="-285750"/>
            <a:endParaRPr lang="en-US" sz="2400">
              <a:latin typeface="Gill Sans MT" pitchFamily="34" charset="0"/>
            </a:endParaRPr>
          </a:p>
        </p:txBody>
      </p:sp>
      <p:sp>
        <p:nvSpPr>
          <p:cNvPr id="33796" name="Rectangle 1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Claims about Writing (2/2)</a:t>
            </a:r>
          </a:p>
        </p:txBody>
      </p:sp>
      <p:sp>
        <p:nvSpPr>
          <p:cNvPr id="33797"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52C814FA-00B2-4A88-86C7-D6B37DAD286B}" type="slidenum">
              <a:rPr lang="en-US"/>
              <a:pPr>
                <a:defRPr/>
              </a:pPr>
              <a:t>12</a:t>
            </a:fld>
            <a:endParaRPr lang="en-US"/>
          </a:p>
        </p:txBody>
      </p:sp>
      <p:sp>
        <p:nvSpPr>
          <p:cNvPr id="35842" name="Rectangle 2"/>
          <p:cNvSpPr>
            <a:spLocks noGrp="1"/>
          </p:cNvSpPr>
          <p:nvPr>
            <p:ph type="title"/>
          </p:nvPr>
        </p:nvSpPr>
        <p:spPr/>
        <p:txBody>
          <a:bodyPr/>
          <a:lstStyle/>
          <a:p>
            <a:r>
              <a:rPr lang="en-US"/>
              <a:t>Results (1/5)</a:t>
            </a:r>
          </a:p>
        </p:txBody>
      </p:sp>
      <p:sp>
        <p:nvSpPr>
          <p:cNvPr id="35843" name="Rectangle 3"/>
          <p:cNvSpPr>
            <a:spLocks noGrp="1"/>
          </p:cNvSpPr>
          <p:nvPr>
            <p:ph type="body" idx="1"/>
          </p:nvPr>
        </p:nvSpPr>
        <p:spPr>
          <a:xfrm>
            <a:off x="457200" y="1219200"/>
            <a:ext cx="8229600" cy="4910138"/>
          </a:xfrm>
        </p:spPr>
        <p:txBody>
          <a:bodyPr/>
          <a:lstStyle/>
          <a:p>
            <a:pPr>
              <a:buFont typeface="Wingdings 3" pitchFamily="18" charset="2"/>
              <a:buNone/>
            </a:pPr>
            <a:r>
              <a:rPr lang="en-US"/>
              <a:t>Biber, 1988, pp. 104-108, 1992, 2006, Biber, Conrad, Reppen, Byrd, and Helt (2002), and (Biber, Johansson, Leech, Conrad, and Finegan,1999) found that finite dependent clauses including </a:t>
            </a:r>
            <a:r>
              <a:rPr lang="en-US" i="1"/>
              <a:t>that</a:t>
            </a:r>
            <a:r>
              <a:rPr lang="en-US"/>
              <a:t> clauses, WH clauses, causative adverbial clauses, and conditional adverbial clauses are characteristic of interpersonal spoken registers. </a:t>
            </a:r>
          </a:p>
          <a:p>
            <a:pPr>
              <a:buFont typeface="Wingdings 3" pitchFamily="18" charset="2"/>
              <a:buNone/>
            </a:pPr>
            <a:r>
              <a:rPr lang="en-US"/>
              <a:t>For example there was </a:t>
            </a:r>
            <a:r>
              <a:rPr lang="en-US">
                <a:solidFill>
                  <a:srgbClr val="FF0000"/>
                </a:solidFill>
              </a:rPr>
              <a:t>little difference</a:t>
            </a:r>
            <a:r>
              <a:rPr lang="en-US"/>
              <a:t> between FYC and MICUSP on the frequency of finite clauses or the numbers of coordinators per 1000 words or the use of punctuation as indicators of parataxis.  </a:t>
            </a:r>
          </a:p>
        </p:txBody>
      </p:sp>
      <p:sp>
        <p:nvSpPr>
          <p:cNvPr id="35844"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2"/>
          <p:cNvSpPr>
            <a:spLocks noGrp="1"/>
          </p:cNvSpPr>
          <p:nvPr>
            <p:ph type="sldNum" sz="quarter" idx="12"/>
          </p:nvPr>
        </p:nvSpPr>
        <p:spPr/>
        <p:txBody>
          <a:bodyPr/>
          <a:lstStyle/>
          <a:p>
            <a:pPr>
              <a:defRPr/>
            </a:pPr>
            <a:fld id="{E7F64EDA-55D1-4805-A3AD-491E4B6B6CA4}" type="slidenum">
              <a:rPr lang="en-US"/>
              <a:pPr>
                <a:defRPr/>
              </a:pPr>
              <a:t>13</a:t>
            </a:fld>
            <a:endParaRPr lang="en-US"/>
          </a:p>
        </p:txBody>
      </p:sp>
      <p:sp>
        <p:nvSpPr>
          <p:cNvPr id="36866" name="Rectangle 2"/>
          <p:cNvSpPr>
            <a:spLocks noGrp="1"/>
          </p:cNvSpPr>
          <p:nvPr>
            <p:ph type="title"/>
          </p:nvPr>
        </p:nvSpPr>
        <p:spPr/>
        <p:txBody>
          <a:bodyPr/>
          <a:lstStyle/>
          <a:p>
            <a:r>
              <a:rPr lang="en-US"/>
              <a:t>Results (2/5)</a:t>
            </a:r>
          </a:p>
        </p:txBody>
      </p:sp>
      <p:sp>
        <p:nvSpPr>
          <p:cNvPr id="36867" name="Rectangle 3"/>
          <p:cNvSpPr>
            <a:spLocks noGrp="1"/>
          </p:cNvSpPr>
          <p:nvPr>
            <p:ph type="body" sz="half" idx="1"/>
          </p:nvPr>
        </p:nvSpPr>
        <p:spPr/>
        <p:txBody>
          <a:bodyPr/>
          <a:lstStyle/>
          <a:p>
            <a:pPr>
              <a:lnSpc>
                <a:spcPct val="90000"/>
              </a:lnSpc>
              <a:buFont typeface="Wingdings 3" pitchFamily="18" charset="2"/>
              <a:buNone/>
            </a:pPr>
            <a:r>
              <a:rPr lang="en-US" sz="2200"/>
              <a:t>However, significant differences were found in the frequency of relative clauses and adverbial clauses among the FYC and MICUSP.</a:t>
            </a:r>
          </a:p>
          <a:p>
            <a:pPr>
              <a:lnSpc>
                <a:spcPct val="90000"/>
              </a:lnSpc>
              <a:buFont typeface="Wingdings 3" pitchFamily="18" charset="2"/>
              <a:buNone/>
            </a:pPr>
            <a:endParaRPr lang="en-US" sz="2200"/>
          </a:p>
          <a:p>
            <a:pPr>
              <a:lnSpc>
                <a:spcPct val="90000"/>
              </a:lnSpc>
              <a:buFont typeface="Wingdings 3" pitchFamily="18" charset="2"/>
              <a:buNone/>
            </a:pPr>
            <a:endParaRPr lang="en-US" sz="2200"/>
          </a:p>
          <a:p>
            <a:pPr>
              <a:lnSpc>
                <a:spcPct val="90000"/>
              </a:lnSpc>
              <a:buFont typeface="Wingdings 3" pitchFamily="18" charset="2"/>
              <a:buNone/>
            </a:pPr>
            <a:r>
              <a:rPr lang="en-US" sz="2200"/>
              <a:t>The results seem to indicate that although subordination of this type is typical of informal spoken registers, the data evidences some development as students progress, given the general distinction that novice writers elaborate at the clause </a:t>
            </a:r>
          </a:p>
          <a:p>
            <a:pPr>
              <a:lnSpc>
                <a:spcPct val="90000"/>
              </a:lnSpc>
              <a:buFont typeface="Wingdings 3" pitchFamily="18" charset="2"/>
              <a:buNone/>
            </a:pPr>
            <a:endParaRPr lang="en-US" sz="2200"/>
          </a:p>
          <a:p>
            <a:pPr>
              <a:lnSpc>
                <a:spcPct val="90000"/>
              </a:lnSpc>
              <a:buFont typeface="Wingdings 3" pitchFamily="18" charset="2"/>
              <a:buNone/>
            </a:pPr>
            <a:endParaRPr lang="en-US" sz="2200"/>
          </a:p>
        </p:txBody>
      </p:sp>
      <p:graphicFrame>
        <p:nvGraphicFramePr>
          <p:cNvPr id="56351" name="Group 31"/>
          <p:cNvGraphicFramePr>
            <a:graphicFrameLocks noGrp="1"/>
          </p:cNvGraphicFramePr>
          <p:nvPr>
            <p:ph sz="half" idx="2"/>
          </p:nvPr>
        </p:nvGraphicFramePr>
        <p:xfrm>
          <a:off x="4572000" y="1219200"/>
          <a:ext cx="4038600" cy="3379788"/>
        </p:xfrm>
        <a:graphic>
          <a:graphicData uri="http://schemas.openxmlformats.org/drawingml/2006/table">
            <a:tbl>
              <a:tblPr/>
              <a:tblGrid>
                <a:gridCol w="20193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tblGrid>
              <a:tr h="530225">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1" i="0" u="none" strike="noStrike" cap="none" normalizeH="0" baseline="0">
                          <a:ln>
                            <a:noFill/>
                          </a:ln>
                          <a:solidFill>
                            <a:schemeClr val="tx1"/>
                          </a:solidFill>
                          <a:effectLst/>
                          <a:latin typeface="Gill Sans MT" pitchFamily="34" charset="0"/>
                          <a:cs typeface="Arial" charset="0"/>
                        </a:rPr>
                        <a:t>FYC Corpus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1" i="0" u="none" strike="noStrike" cap="none" normalizeH="0" baseline="0">
                          <a:ln>
                            <a:noFill/>
                          </a:ln>
                          <a:solidFill>
                            <a:schemeClr val="tx1"/>
                          </a:solidFill>
                          <a:effectLst/>
                          <a:latin typeface="Gill Sans MT" pitchFamily="34" charset="0"/>
                          <a:cs typeface="Arial" charset="0"/>
                        </a:rPr>
                        <a:t>MICUSP undergrads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36613">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0" i="0" u="none" strike="noStrike" cap="none" normalizeH="0" baseline="0">
                          <a:ln>
                            <a:noFill/>
                          </a:ln>
                          <a:solidFill>
                            <a:schemeClr val="tx1"/>
                          </a:solidFill>
                          <a:effectLst/>
                          <a:latin typeface="Gill Sans MT" pitchFamily="34" charset="0"/>
                          <a:cs typeface="Arial" charset="0"/>
                        </a:rPr>
                        <a:t>Relative pronouns</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1" i="0" u="none" strike="noStrike" cap="none" normalizeH="0" baseline="0">
                          <a:ln>
                            <a:noFill/>
                          </a:ln>
                          <a:solidFill>
                            <a:srgbClr val="FF0000"/>
                          </a:solidFill>
                          <a:effectLst/>
                          <a:latin typeface="Gill Sans MT" pitchFamily="34" charset="0"/>
                          <a:cs typeface="Arial" charset="0"/>
                        </a:rPr>
                        <a:t>17</a:t>
                      </a:r>
                      <a:r>
                        <a:rPr kumimoji="0" lang="en-US" sz="1800" b="0" i="0" u="none" strike="noStrike" cap="none" normalizeH="0" baseline="0">
                          <a:ln>
                            <a:noFill/>
                          </a:ln>
                          <a:solidFill>
                            <a:schemeClr val="tx1"/>
                          </a:solidFill>
                          <a:effectLst/>
                          <a:latin typeface="Gill Sans MT" pitchFamily="34" charset="0"/>
                          <a:cs typeface="Arial" charset="0"/>
                        </a:rPr>
                        <a:t> /1000 words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0" i="0" u="none" strike="noStrike" cap="none" normalizeH="0" baseline="0">
                          <a:ln>
                            <a:noFill/>
                          </a:ln>
                          <a:solidFill>
                            <a:schemeClr val="tx1"/>
                          </a:solidFill>
                          <a:effectLst/>
                          <a:latin typeface="Gill Sans MT" pitchFamily="34" charset="0"/>
                          <a:cs typeface="Arial" charset="0"/>
                        </a:rPr>
                        <a:t>Relative pronouns</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1" i="0" u="none" strike="noStrike" cap="none" normalizeH="0" baseline="0">
                          <a:ln>
                            <a:noFill/>
                          </a:ln>
                          <a:solidFill>
                            <a:srgbClr val="FF0000"/>
                          </a:solidFill>
                          <a:effectLst/>
                          <a:latin typeface="Gill Sans MT" pitchFamily="34" charset="0"/>
                          <a:cs typeface="Arial" charset="0"/>
                        </a:rPr>
                        <a:t>14</a:t>
                      </a:r>
                      <a:r>
                        <a:rPr kumimoji="0" lang="en-US" sz="1800" b="0" i="0" u="none" strike="noStrike" cap="none" normalizeH="0" baseline="0">
                          <a:ln>
                            <a:noFill/>
                          </a:ln>
                          <a:solidFill>
                            <a:schemeClr val="tx1"/>
                          </a:solidFill>
                          <a:effectLst/>
                          <a:latin typeface="Gill Sans MT" pitchFamily="34" charset="0"/>
                          <a:cs typeface="Arial" charset="0"/>
                        </a:rPr>
                        <a:t> /1000 words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36613">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0" i="0" u="none" strike="noStrike" cap="none" normalizeH="0" baseline="0">
                          <a:ln>
                            <a:noFill/>
                          </a:ln>
                          <a:solidFill>
                            <a:schemeClr val="tx1"/>
                          </a:solidFill>
                          <a:effectLst/>
                          <a:latin typeface="Gill Sans MT" pitchFamily="34" charset="0"/>
                          <a:cs typeface="Arial" charset="0"/>
                        </a:rPr>
                        <a:t>Relative clauses</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1" i="0" u="none" strike="noStrike" cap="none" normalizeH="0" baseline="0">
                          <a:ln>
                            <a:noFill/>
                          </a:ln>
                          <a:solidFill>
                            <a:srgbClr val="FF0000"/>
                          </a:solidFill>
                          <a:effectLst/>
                          <a:latin typeface="Gill Sans MT" pitchFamily="34" charset="0"/>
                          <a:cs typeface="Arial" charset="0"/>
                        </a:rPr>
                        <a:t>10</a:t>
                      </a:r>
                      <a:r>
                        <a:rPr kumimoji="0" lang="en-US" sz="1800" b="0" i="0" u="none" strike="noStrike" cap="none" normalizeH="0" baseline="0">
                          <a:ln>
                            <a:noFill/>
                          </a:ln>
                          <a:solidFill>
                            <a:schemeClr val="tx1"/>
                          </a:solidFill>
                          <a:effectLst/>
                          <a:latin typeface="Gill Sans MT" pitchFamily="34" charset="0"/>
                          <a:cs typeface="Arial" charset="0"/>
                        </a:rPr>
                        <a:t> /1000 words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0" i="0" u="none" strike="noStrike" cap="none" normalizeH="0" baseline="0">
                          <a:ln>
                            <a:noFill/>
                          </a:ln>
                          <a:solidFill>
                            <a:schemeClr val="tx1"/>
                          </a:solidFill>
                          <a:effectLst/>
                          <a:latin typeface="Gill Sans MT" pitchFamily="34" charset="0"/>
                          <a:cs typeface="Arial" charset="0"/>
                        </a:rPr>
                        <a:t>Relative clauses</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1" i="0" u="none" strike="noStrike" cap="none" normalizeH="0" baseline="0">
                          <a:ln>
                            <a:noFill/>
                          </a:ln>
                          <a:solidFill>
                            <a:srgbClr val="FF0000"/>
                          </a:solidFill>
                          <a:effectLst/>
                          <a:latin typeface="Gill Sans MT" pitchFamily="34" charset="0"/>
                          <a:cs typeface="Arial" charset="0"/>
                        </a:rPr>
                        <a:t>8</a:t>
                      </a:r>
                      <a:r>
                        <a:rPr kumimoji="0" lang="en-US" sz="1800" b="0" i="0" u="none" strike="noStrike" cap="none" normalizeH="0" baseline="0">
                          <a:ln>
                            <a:noFill/>
                          </a:ln>
                          <a:solidFill>
                            <a:schemeClr val="tx1"/>
                          </a:solidFill>
                          <a:effectLst/>
                          <a:latin typeface="Gill Sans MT" pitchFamily="34" charset="0"/>
                          <a:cs typeface="Arial" charset="0"/>
                        </a:rPr>
                        <a:t> /1000 words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57263">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0" i="0" u="none" strike="noStrike" cap="none" normalizeH="0" baseline="0">
                          <a:ln>
                            <a:noFill/>
                          </a:ln>
                          <a:solidFill>
                            <a:schemeClr val="tx1"/>
                          </a:solidFill>
                          <a:effectLst/>
                          <a:latin typeface="Gill Sans MT" pitchFamily="34" charset="0"/>
                          <a:cs typeface="Arial" charset="0"/>
                        </a:rPr>
                        <a:t>Nonfinite clauses</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1" i="0" u="none" strike="noStrike" cap="none" normalizeH="0" baseline="0">
                          <a:ln>
                            <a:noFill/>
                          </a:ln>
                          <a:solidFill>
                            <a:srgbClr val="FF0000"/>
                          </a:solidFill>
                          <a:effectLst/>
                          <a:latin typeface="Gill Sans MT" pitchFamily="34" charset="0"/>
                          <a:cs typeface="Arial" charset="0"/>
                        </a:rPr>
                        <a:t>35</a:t>
                      </a:r>
                      <a:r>
                        <a:rPr kumimoji="0" lang="en-US" sz="1800" b="0" i="0" u="none" strike="noStrike" cap="none" normalizeH="0" baseline="0">
                          <a:ln>
                            <a:noFill/>
                          </a:ln>
                          <a:solidFill>
                            <a:schemeClr val="tx1"/>
                          </a:solidFill>
                          <a:effectLst/>
                          <a:latin typeface="Gill Sans MT" pitchFamily="34" charset="0"/>
                          <a:cs typeface="Arial" charset="0"/>
                        </a:rPr>
                        <a:t> /1000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0" i="0" u="none" strike="noStrike" cap="none" normalizeH="0" baseline="0">
                          <a:ln>
                            <a:noFill/>
                          </a:ln>
                          <a:solidFill>
                            <a:schemeClr val="tx1"/>
                          </a:solidFill>
                          <a:effectLst/>
                          <a:latin typeface="Gill Sans MT" pitchFamily="34" charset="0"/>
                          <a:cs typeface="Arial" charset="0"/>
                        </a:rPr>
                        <a:t>Nonfinite clauses</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0" lang="en-US" sz="1800" b="1" i="0" u="none" strike="noStrike" cap="none" normalizeH="0" baseline="0">
                          <a:ln>
                            <a:noFill/>
                          </a:ln>
                          <a:solidFill>
                            <a:srgbClr val="FF0000"/>
                          </a:solidFill>
                          <a:effectLst/>
                          <a:latin typeface="Gill Sans MT" pitchFamily="34" charset="0"/>
                          <a:cs typeface="Arial" charset="0"/>
                        </a:rPr>
                        <a:t>31</a:t>
                      </a:r>
                      <a:r>
                        <a:rPr kumimoji="0" lang="en-US" sz="1800" b="0" i="0" u="none" strike="noStrike" cap="none" normalizeH="0" baseline="0">
                          <a:ln>
                            <a:noFill/>
                          </a:ln>
                          <a:solidFill>
                            <a:schemeClr val="tx1"/>
                          </a:solidFill>
                          <a:effectLst/>
                          <a:latin typeface="Gill Sans MT" pitchFamily="34" charset="0"/>
                          <a:cs typeface="Arial" charset="0"/>
                        </a:rPr>
                        <a:t> /1000</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endParaRPr kumimoji="0" lang="en-US" sz="1800" b="0" i="0" u="none" strike="noStrike" cap="none" normalizeH="0" baseline="0">
                        <a:ln>
                          <a:noFill/>
                        </a:ln>
                        <a:solidFill>
                          <a:schemeClr val="tx1"/>
                        </a:solidFill>
                        <a:effectLst/>
                        <a:latin typeface="Gill Sans MT"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6885" name="Text Box 37"/>
          <p:cNvSpPr txBox="1">
            <a:spLocks noChangeArrowheads="1"/>
          </p:cNvSpPr>
          <p:nvPr/>
        </p:nvSpPr>
        <p:spPr bwMode="auto">
          <a:xfrm>
            <a:off x="4495800" y="4967288"/>
            <a:ext cx="4267200" cy="1096962"/>
          </a:xfrm>
          <a:prstGeom prst="rect">
            <a:avLst/>
          </a:prstGeom>
          <a:noFill/>
          <a:ln w="9525">
            <a:noFill/>
            <a:miter lim="800000"/>
            <a:headEnd/>
            <a:tailEnd/>
          </a:ln>
        </p:spPr>
        <p:txBody>
          <a:bodyPr>
            <a:spAutoFit/>
          </a:bodyPr>
          <a:lstStyle/>
          <a:p>
            <a:pPr>
              <a:spcBef>
                <a:spcPct val="50000"/>
              </a:spcBef>
            </a:pPr>
            <a:r>
              <a:rPr lang="en-US">
                <a:latin typeface="Gill Sans MT" pitchFamily="34" charset="0"/>
              </a:rPr>
              <a:t>level while experienced academic writers elaborate the phrase, particularly the noun phrase.</a:t>
            </a:r>
          </a:p>
        </p:txBody>
      </p:sp>
      <p:sp>
        <p:nvSpPr>
          <p:cNvPr id="36886"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2"/>
          <p:cNvSpPr>
            <a:spLocks noGrp="1"/>
          </p:cNvSpPr>
          <p:nvPr>
            <p:ph type="sldNum" sz="quarter" idx="12"/>
          </p:nvPr>
        </p:nvSpPr>
        <p:spPr/>
        <p:txBody>
          <a:bodyPr/>
          <a:lstStyle/>
          <a:p>
            <a:pPr>
              <a:defRPr/>
            </a:pPr>
            <a:fld id="{DDD17760-E2C9-4281-BBDF-028BA957B93A}" type="slidenum">
              <a:rPr lang="en-US"/>
              <a:pPr>
                <a:defRPr/>
              </a:pPr>
              <a:t>14</a:t>
            </a:fld>
            <a:endParaRPr lang="en-US"/>
          </a:p>
        </p:txBody>
      </p:sp>
      <p:sp>
        <p:nvSpPr>
          <p:cNvPr id="95243" name="Rectangle 2"/>
          <p:cNvSpPr>
            <a:spLocks noGrp="1"/>
          </p:cNvSpPr>
          <p:nvPr>
            <p:ph type="title"/>
          </p:nvPr>
        </p:nvSpPr>
        <p:spPr/>
        <p:txBody>
          <a:bodyPr/>
          <a:lstStyle/>
          <a:p>
            <a:r>
              <a:rPr lang="en-US"/>
              <a:t>Results (3/5)</a:t>
            </a:r>
          </a:p>
        </p:txBody>
      </p:sp>
      <p:sp>
        <p:nvSpPr>
          <p:cNvPr id="95244" name="Rectangle 3"/>
          <p:cNvSpPr>
            <a:spLocks noGrp="1"/>
          </p:cNvSpPr>
          <p:nvPr>
            <p:ph type="body" sz="half" idx="1"/>
          </p:nvPr>
        </p:nvSpPr>
        <p:spPr/>
        <p:txBody>
          <a:bodyPr/>
          <a:lstStyle/>
          <a:p>
            <a:pPr>
              <a:buFont typeface="Wingdings 3" pitchFamily="18" charset="2"/>
              <a:buNone/>
            </a:pPr>
            <a:r>
              <a:rPr lang="en-US" sz="2200"/>
              <a:t>However, CorpusTool’s indicator of “Connectedness” was also significantly different for all finite clauses, including relative clauses.</a:t>
            </a:r>
          </a:p>
          <a:p>
            <a:pPr>
              <a:buFont typeface="Wingdings 3" pitchFamily="18" charset="2"/>
              <a:buNone/>
            </a:pPr>
            <a:endParaRPr lang="en-US" sz="2200"/>
          </a:p>
          <a:p>
            <a:pPr>
              <a:buFont typeface="Wingdings 3" pitchFamily="18" charset="2"/>
              <a:buNone/>
            </a:pPr>
            <a:r>
              <a:rPr lang="en-US" sz="2200"/>
              <a:t>This result is counter-intuitive, considering that FYC contains more relative pronouns and clauses, </a:t>
            </a:r>
            <a:r>
              <a:rPr lang="en-US" sz="2200" i="1"/>
              <a:t>to</a:t>
            </a:r>
            <a:r>
              <a:rPr lang="en-US" sz="2200"/>
              <a:t> infinitives, -</a:t>
            </a:r>
            <a:r>
              <a:rPr lang="en-US" sz="2200" i="1"/>
              <a:t>ed</a:t>
            </a:r>
            <a:r>
              <a:rPr lang="en-US" sz="2200"/>
              <a:t> clauses, and adverbial clauses overall.</a:t>
            </a:r>
          </a:p>
        </p:txBody>
      </p:sp>
      <p:graphicFrame>
        <p:nvGraphicFramePr>
          <p:cNvPr id="95236" name="Object 4"/>
          <p:cNvGraphicFramePr>
            <a:graphicFrameLocks noGrp="1" noChangeAspect="1"/>
          </p:cNvGraphicFramePr>
          <p:nvPr>
            <p:ph sz="quarter" idx="2"/>
          </p:nvPr>
        </p:nvGraphicFramePr>
        <p:xfrm>
          <a:off x="4648200" y="1990725"/>
          <a:ext cx="4037013" cy="835025"/>
        </p:xfrm>
        <a:graphic>
          <a:graphicData uri="http://schemas.openxmlformats.org/presentationml/2006/ole">
            <mc:AlternateContent xmlns:mc="http://schemas.openxmlformats.org/markup-compatibility/2006">
              <mc:Choice xmlns:v="urn:schemas-microsoft-com:vml" Requires="v">
                <p:oleObj spid="_x0000_s95236" name="Image" r:id="rId2" imgW="4850794" imgH="1002821" progId="Photoshop.Image.7">
                  <p:embed/>
                </p:oleObj>
              </mc:Choice>
              <mc:Fallback>
                <p:oleObj name="Image" r:id="rId2" imgW="4850794" imgH="1002821" progId="Photoshop.Image.7">
                  <p:embed/>
                  <p:pic>
                    <p:nvPicPr>
                      <p:cNvPr id="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990725"/>
                        <a:ext cx="4037013"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5238" name="Object 6"/>
          <p:cNvGraphicFramePr>
            <a:graphicFrameLocks noGrp="1" noChangeAspect="1"/>
          </p:cNvGraphicFramePr>
          <p:nvPr>
            <p:ph sz="quarter" idx="3"/>
          </p:nvPr>
        </p:nvGraphicFramePr>
        <p:xfrm>
          <a:off x="4648200" y="1905000"/>
          <a:ext cx="4267200" cy="882650"/>
        </p:xfrm>
        <a:graphic>
          <a:graphicData uri="http://schemas.openxmlformats.org/presentationml/2006/ole">
            <mc:AlternateContent xmlns:mc="http://schemas.openxmlformats.org/markup-compatibility/2006">
              <mc:Choice xmlns:v="urn:schemas-microsoft-com:vml" Requires="v">
                <p:oleObj spid="_x0000_s95238" name="Image" r:id="rId4" imgW="4850794" imgH="1002821" progId="Photoshop.Image.7">
                  <p:embed/>
                </p:oleObj>
              </mc:Choice>
              <mc:Fallback>
                <p:oleObj name="Image" r:id="rId4" imgW="4850794" imgH="1002821" progId="Photoshop.Image.7">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1905000"/>
                        <a:ext cx="4267200"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5241" name="Object 9"/>
          <p:cNvGraphicFramePr>
            <a:graphicFrameLocks noChangeAspect="1"/>
          </p:cNvGraphicFramePr>
          <p:nvPr/>
        </p:nvGraphicFramePr>
        <p:xfrm>
          <a:off x="4724400" y="3657600"/>
          <a:ext cx="4210050" cy="898525"/>
        </p:xfrm>
        <a:graphic>
          <a:graphicData uri="http://schemas.openxmlformats.org/presentationml/2006/ole">
            <mc:AlternateContent xmlns:mc="http://schemas.openxmlformats.org/markup-compatibility/2006">
              <mc:Choice xmlns:v="urn:schemas-microsoft-com:vml" Requires="v">
                <p:oleObj spid="_x0000_s95241" name="Image" r:id="rId6" imgW="4761905" imgH="1015515" progId="Photoshop.Image.7">
                  <p:embed/>
                </p:oleObj>
              </mc:Choice>
              <mc:Fallback>
                <p:oleObj name="Image" r:id="rId6" imgW="4761905" imgH="1015515" progId="Photoshop.Image.7">
                  <p:embed/>
                  <p:pic>
                    <p:nvPicPr>
                      <p:cNvPr id="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24400" y="3657600"/>
                        <a:ext cx="4210050" cy="89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5245" name="Text Box 10"/>
          <p:cNvSpPr txBox="1">
            <a:spLocks noChangeArrowheads="1"/>
          </p:cNvSpPr>
          <p:nvPr/>
        </p:nvSpPr>
        <p:spPr bwMode="auto">
          <a:xfrm>
            <a:off x="4572000" y="1447800"/>
            <a:ext cx="1676400" cy="366713"/>
          </a:xfrm>
          <a:prstGeom prst="rect">
            <a:avLst/>
          </a:prstGeom>
          <a:noFill/>
          <a:ln w="9525">
            <a:noFill/>
            <a:miter lim="800000"/>
            <a:headEnd/>
            <a:tailEnd/>
          </a:ln>
        </p:spPr>
        <p:txBody>
          <a:bodyPr>
            <a:spAutoFit/>
          </a:bodyPr>
          <a:lstStyle/>
          <a:p>
            <a:pPr>
              <a:spcBef>
                <a:spcPct val="50000"/>
              </a:spcBef>
            </a:pPr>
            <a:r>
              <a:rPr lang="en-US" sz="1800"/>
              <a:t>FYC Corpus</a:t>
            </a:r>
          </a:p>
        </p:txBody>
      </p:sp>
      <p:sp>
        <p:nvSpPr>
          <p:cNvPr id="95246" name="Text Box 11"/>
          <p:cNvSpPr txBox="1">
            <a:spLocks noChangeArrowheads="1"/>
          </p:cNvSpPr>
          <p:nvPr/>
        </p:nvSpPr>
        <p:spPr bwMode="auto">
          <a:xfrm>
            <a:off x="4648200" y="3200400"/>
            <a:ext cx="1447800" cy="366713"/>
          </a:xfrm>
          <a:prstGeom prst="rect">
            <a:avLst/>
          </a:prstGeom>
          <a:noFill/>
          <a:ln w="9525">
            <a:noFill/>
            <a:miter lim="800000"/>
            <a:headEnd/>
            <a:tailEnd/>
          </a:ln>
        </p:spPr>
        <p:txBody>
          <a:bodyPr>
            <a:spAutoFit/>
          </a:bodyPr>
          <a:lstStyle/>
          <a:p>
            <a:pPr eaLnBrk="0" hangingPunct="0">
              <a:spcBef>
                <a:spcPts val="600"/>
              </a:spcBef>
              <a:buClr>
                <a:schemeClr val="accent1"/>
              </a:buClr>
              <a:buSzPct val="76000"/>
              <a:buFont typeface="Wingdings 3" pitchFamily="18" charset="2"/>
              <a:buNone/>
            </a:pPr>
            <a:r>
              <a:rPr lang="en-US" sz="1800"/>
              <a:t>MICUSP</a:t>
            </a:r>
          </a:p>
        </p:txBody>
      </p:sp>
      <p:sp>
        <p:nvSpPr>
          <p:cNvPr id="95247"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E56676AC-F7CC-4978-8660-7D769A6356EC}" type="slidenum">
              <a:rPr lang="en-US"/>
              <a:pPr>
                <a:defRPr/>
              </a:pPr>
              <a:t>15</a:t>
            </a:fld>
            <a:endParaRPr lang="en-US"/>
          </a:p>
        </p:txBody>
      </p:sp>
      <p:sp>
        <p:nvSpPr>
          <p:cNvPr id="62469"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2FE5A23F-4C9D-44BF-892B-D7D31E6DE1A7}" type="slidenum">
              <a:rPr lang="en-US" sz="1400">
                <a:solidFill>
                  <a:schemeClr val="tx2"/>
                </a:solidFill>
                <a:latin typeface="+mn-lt"/>
              </a:rPr>
              <a:pPr>
                <a:defRPr/>
              </a:pPr>
              <a:t>15</a:t>
            </a:fld>
            <a:endParaRPr lang="en-US" sz="1400">
              <a:solidFill>
                <a:schemeClr val="tx2"/>
              </a:solidFill>
              <a:latin typeface="+mn-lt"/>
            </a:endParaRPr>
          </a:p>
        </p:txBody>
      </p:sp>
      <p:sp>
        <p:nvSpPr>
          <p:cNvPr id="96259" name="Rectangle 9"/>
          <p:cNvSpPr>
            <a:spLocks noChangeArrowheads="1"/>
          </p:cNvSpPr>
          <p:nvPr/>
        </p:nvSpPr>
        <p:spPr bwMode="auto">
          <a:xfrm>
            <a:off x="457200" y="88900"/>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Results (4/5): Nonrestrictive Relatives: Hypotaxis Grades into Parataxis?</a:t>
            </a:r>
          </a:p>
        </p:txBody>
      </p:sp>
      <p:sp>
        <p:nvSpPr>
          <p:cNvPr id="96260" name="Rectangle 10"/>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273050" indent="-273050">
              <a:spcBef>
                <a:spcPts val="600"/>
              </a:spcBef>
              <a:buClr>
                <a:schemeClr val="accent1"/>
              </a:buClr>
              <a:buSzPct val="76000"/>
              <a:buFont typeface="Wingdings 3" pitchFamily="18" charset="2"/>
              <a:buChar char=""/>
            </a:pPr>
            <a:r>
              <a:rPr lang="en-US" sz="2600">
                <a:latin typeface="Gill Sans MT" pitchFamily="34" charset="0"/>
              </a:rPr>
              <a:t>Consider this example from the corpus:</a:t>
            </a:r>
            <a:endParaRPr lang="en-US" sz="2600">
              <a:solidFill>
                <a:srgbClr val="0033CC"/>
              </a:solidFill>
              <a:latin typeface="Gill Sans MT" pitchFamily="34" charset="0"/>
            </a:endParaRPr>
          </a:p>
          <a:p>
            <a:pPr marL="273050" indent="-273050">
              <a:spcBef>
                <a:spcPts val="600"/>
              </a:spcBef>
              <a:buClr>
                <a:schemeClr val="accent1"/>
              </a:buClr>
              <a:buSzPct val="76000"/>
              <a:buFont typeface="Wingdings 3" pitchFamily="18" charset="2"/>
              <a:buNone/>
            </a:pPr>
            <a:r>
              <a:rPr lang="en-US" sz="2600">
                <a:latin typeface="Gill Sans MT" pitchFamily="34" charset="0"/>
              </a:rPr>
              <a:t>____________________________________________</a:t>
            </a:r>
            <a:br>
              <a:rPr lang="en-US" sz="2600">
                <a:latin typeface="Gill Sans MT" pitchFamily="34" charset="0"/>
              </a:rPr>
            </a:br>
            <a:br>
              <a:rPr lang="en-US" sz="2600">
                <a:latin typeface="Gill Sans MT" pitchFamily="34" charset="0"/>
              </a:rPr>
            </a:br>
            <a:r>
              <a:rPr lang="en-US" sz="1800"/>
              <a:t>In my opinion, many of the parents living with these children need councelling or family councelling between the children and the foster parents in order to alleviate many of the lack of communications </a:t>
            </a:r>
            <a:r>
              <a:rPr lang="en-US" sz="1800" i="1">
                <a:solidFill>
                  <a:srgbClr val="FF0000"/>
                </a:solidFill>
              </a:rPr>
              <a:t>which</a:t>
            </a:r>
            <a:r>
              <a:rPr lang="en-US" sz="1800"/>
              <a:t> where revealed </a:t>
            </a:r>
            <a:r>
              <a:rPr lang="en-US" sz="1800" i="1">
                <a:solidFill>
                  <a:srgbClr val="FF0000"/>
                </a:solidFill>
              </a:rPr>
              <a:t>which</a:t>
            </a:r>
            <a:r>
              <a:rPr lang="en-US" sz="1800"/>
              <a:t> councelling some of these children such as lack of empathies listening from the parent's lack of support, in many of these children's problems </a:t>
            </a:r>
            <a:r>
              <a:rPr lang="en-US" sz="1800" i="1">
                <a:solidFill>
                  <a:srgbClr val="FF0000"/>
                </a:solidFill>
              </a:rPr>
              <a:t>which</a:t>
            </a:r>
            <a:r>
              <a:rPr lang="en-US" sz="1800"/>
              <a:t> often would cause the child to give other forms of substitution, </a:t>
            </a:r>
            <a:r>
              <a:rPr lang="en-US" sz="1800" i="1"/>
              <a:t>many of </a:t>
            </a:r>
            <a:r>
              <a:rPr lang="en-US" sz="1800" i="1">
                <a:solidFill>
                  <a:srgbClr val="FF0000"/>
                </a:solidFill>
              </a:rPr>
              <a:t>which</a:t>
            </a:r>
            <a:r>
              <a:rPr lang="en-US" sz="1800"/>
              <a:t> were relating to some criminal tendancies such as petty theft, lack of interest in school studies, lack of modivation in general, a general feeling of not being loved and understood, </a:t>
            </a:r>
            <a:r>
              <a:rPr lang="en-US" sz="1800" i="1">
                <a:solidFill>
                  <a:srgbClr val="FF0000"/>
                </a:solidFill>
              </a:rPr>
              <a:t>which</a:t>
            </a:r>
            <a:r>
              <a:rPr lang="en-US" sz="1800"/>
              <a:t> often was revealed to the counselor [only italics added]. </a:t>
            </a:r>
          </a:p>
        </p:txBody>
      </p:sp>
      <p:sp>
        <p:nvSpPr>
          <p:cNvPr id="96261"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30D9AF1E-A956-4F02-B71D-92654009D87B}" type="slidenum">
              <a:rPr lang="en-US"/>
              <a:pPr>
                <a:defRPr/>
              </a:pPr>
              <a:t>16</a:t>
            </a:fld>
            <a:endParaRPr lang="en-US"/>
          </a:p>
        </p:txBody>
      </p:sp>
      <p:sp>
        <p:nvSpPr>
          <p:cNvPr id="62469"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9B7C248C-FAA7-4930-8091-8B587F00D9D9}" type="slidenum">
              <a:rPr lang="en-US" sz="1400">
                <a:solidFill>
                  <a:schemeClr val="tx2"/>
                </a:solidFill>
                <a:latin typeface="+mn-lt"/>
              </a:rPr>
              <a:pPr>
                <a:defRPr/>
              </a:pPr>
              <a:t>16</a:t>
            </a:fld>
            <a:endParaRPr lang="en-US" sz="1400">
              <a:solidFill>
                <a:schemeClr val="tx2"/>
              </a:solidFill>
              <a:latin typeface="+mn-lt"/>
            </a:endParaRPr>
          </a:p>
        </p:txBody>
      </p:sp>
      <p:sp>
        <p:nvSpPr>
          <p:cNvPr id="98307" name="Rectangle 9"/>
          <p:cNvSpPr>
            <a:spLocks noChangeArrowheads="1"/>
          </p:cNvSpPr>
          <p:nvPr/>
        </p:nvSpPr>
        <p:spPr bwMode="auto">
          <a:xfrm>
            <a:off x="457200" y="88900"/>
            <a:ext cx="8229600" cy="1143000"/>
          </a:xfrm>
          <a:prstGeom prst="rect">
            <a:avLst/>
          </a:prstGeom>
          <a:noFill/>
          <a:ln w="9525">
            <a:noFill/>
            <a:miter lim="800000"/>
            <a:headEnd/>
            <a:tailEnd/>
          </a:ln>
        </p:spPr>
        <p:txBody>
          <a:bodyPr anchor="ctr"/>
          <a:lstStyle/>
          <a:p>
            <a:r>
              <a:rPr lang="en-US" sz="2600">
                <a:solidFill>
                  <a:schemeClr val="tx2"/>
                </a:solidFill>
                <a:latin typeface="Bookman Old Style" pitchFamily="18" charset="0"/>
              </a:rPr>
              <a:t>Schematic Presentation of the Previous Example</a:t>
            </a:r>
          </a:p>
        </p:txBody>
      </p:sp>
      <p:sp>
        <p:nvSpPr>
          <p:cNvPr id="98308" name="Rectangle 10"/>
          <p:cNvSpPr>
            <a:spLocks noChangeArrowheads="1"/>
          </p:cNvSpPr>
          <p:nvPr/>
        </p:nvSpPr>
        <p:spPr bwMode="auto">
          <a:xfrm>
            <a:off x="381000" y="1295400"/>
            <a:ext cx="8229600" cy="4953000"/>
          </a:xfrm>
          <a:prstGeom prst="rect">
            <a:avLst/>
          </a:prstGeom>
          <a:noFill/>
          <a:ln w="9525">
            <a:noFill/>
            <a:miter lim="800000"/>
            <a:headEnd/>
            <a:tailEnd/>
          </a:ln>
        </p:spPr>
        <p:txBody>
          <a:bodyPr/>
          <a:lstStyle/>
          <a:p>
            <a:pPr marL="273050" indent="-273050">
              <a:spcBef>
                <a:spcPts val="600"/>
              </a:spcBef>
              <a:buClr>
                <a:schemeClr val="accent1"/>
              </a:buClr>
              <a:buSzPct val="76000"/>
              <a:buFont typeface="Wingdings 3" pitchFamily="18" charset="2"/>
              <a:buNone/>
            </a:pPr>
            <a:r>
              <a:rPr lang="en-US" sz="2000" b="1">
                <a:solidFill>
                  <a:srgbClr val="FF0000"/>
                </a:solidFill>
              </a:rPr>
              <a:t>MAIN CLAUSE</a:t>
            </a:r>
            <a:br>
              <a:rPr lang="en-US" sz="2000"/>
            </a:br>
            <a:r>
              <a:rPr lang="en-US" sz="2000" b="1">
                <a:solidFill>
                  <a:srgbClr val="FF0000"/>
                </a:solidFill>
              </a:rPr>
              <a:t>Adverbial</a:t>
            </a:r>
            <a:r>
              <a:rPr lang="en-US" sz="2000" b="1"/>
              <a:t>  </a:t>
            </a:r>
            <a:r>
              <a:rPr lang="en-US" sz="2000"/>
              <a:t>In my opinion </a:t>
            </a:r>
            <a:endParaRPr lang="en-US" sz="2000" b="1"/>
          </a:p>
          <a:p>
            <a:pPr marL="273050" indent="-273050"/>
            <a:r>
              <a:rPr lang="en-US" sz="2000" b="1"/>
              <a:t>    </a:t>
            </a:r>
            <a:r>
              <a:rPr lang="en-US" sz="2000" b="1">
                <a:solidFill>
                  <a:srgbClr val="FF0000"/>
                </a:solidFill>
              </a:rPr>
              <a:t>Subject</a:t>
            </a:r>
            <a:r>
              <a:rPr lang="en-US" sz="2000" b="1"/>
              <a:t>     </a:t>
            </a:r>
            <a:r>
              <a:rPr lang="en-US" sz="2000"/>
              <a:t>many of the parents living with these children</a:t>
            </a:r>
            <a:endParaRPr lang="en-US" sz="2000" b="1"/>
          </a:p>
          <a:p>
            <a:pPr marL="273050" indent="-273050"/>
            <a:r>
              <a:rPr lang="en-US" sz="2000" b="1"/>
              <a:t>    </a:t>
            </a:r>
            <a:r>
              <a:rPr lang="en-US" sz="2000" b="1">
                <a:solidFill>
                  <a:srgbClr val="FF0000"/>
                </a:solidFill>
              </a:rPr>
              <a:t>Verb</a:t>
            </a:r>
            <a:r>
              <a:rPr lang="en-US" sz="2000" b="1"/>
              <a:t>          </a:t>
            </a:r>
            <a:r>
              <a:rPr lang="en-US" sz="2000"/>
              <a:t>need</a:t>
            </a:r>
            <a:endParaRPr lang="en-US" sz="2000" b="1"/>
          </a:p>
          <a:p>
            <a:pPr marL="273050" indent="-273050"/>
            <a:r>
              <a:rPr lang="en-US" sz="2000" b="1"/>
              <a:t>    </a:t>
            </a:r>
            <a:r>
              <a:rPr lang="en-US" sz="2000" b="1">
                <a:solidFill>
                  <a:srgbClr val="FF0000"/>
                </a:solidFill>
              </a:rPr>
              <a:t>Object</a:t>
            </a:r>
            <a:r>
              <a:rPr lang="en-US" sz="2000" b="1"/>
              <a:t>       … </a:t>
            </a:r>
            <a:r>
              <a:rPr lang="en-US" sz="2000"/>
              <a:t>family councelling … </a:t>
            </a:r>
          </a:p>
          <a:p>
            <a:pPr marL="273050" indent="-273050"/>
            <a:r>
              <a:rPr lang="en-US" sz="2000"/>
              <a:t>                      </a:t>
            </a:r>
            <a:r>
              <a:rPr lang="en-US" sz="2000">
                <a:solidFill>
                  <a:srgbClr val="0033CC"/>
                </a:solidFill>
              </a:rPr>
              <a:t>[</a:t>
            </a:r>
            <a:r>
              <a:rPr lang="en-US" sz="2000" b="1">
                <a:solidFill>
                  <a:srgbClr val="FF0000"/>
                </a:solidFill>
              </a:rPr>
              <a:t>The Obj</a:t>
            </a:r>
            <a:r>
              <a:rPr lang="en-US" sz="2000">
                <a:solidFill>
                  <a:srgbClr val="0033CC"/>
                </a:solidFill>
              </a:rPr>
              <a:t> is post modified by an</a:t>
            </a:r>
            <a:r>
              <a:rPr lang="en-US" sz="2000"/>
              <a:t> </a:t>
            </a:r>
            <a:r>
              <a:rPr lang="en-US" sz="2000" b="1">
                <a:solidFill>
                  <a:srgbClr val="0033CC"/>
                </a:solidFill>
              </a:rPr>
              <a:t>INF SUB CL]</a:t>
            </a:r>
          </a:p>
          <a:p>
            <a:pPr marL="273050" indent="-273050"/>
            <a:r>
              <a:rPr lang="en-US" sz="2000" b="1">
                <a:solidFill>
                  <a:srgbClr val="0033CC"/>
                </a:solidFill>
              </a:rPr>
              <a:t>       Subordinator</a:t>
            </a:r>
            <a:r>
              <a:rPr lang="en-US" sz="2000" b="1"/>
              <a:t>   </a:t>
            </a:r>
            <a:r>
              <a:rPr lang="en-US" sz="2000"/>
              <a:t>in order</a:t>
            </a:r>
          </a:p>
          <a:p>
            <a:pPr marL="273050" indent="-273050"/>
            <a:r>
              <a:rPr lang="en-US" sz="2000" b="1"/>
              <a:t>       </a:t>
            </a:r>
            <a:r>
              <a:rPr lang="en-US" sz="2000" b="1">
                <a:solidFill>
                  <a:srgbClr val="0033CC"/>
                </a:solidFill>
              </a:rPr>
              <a:t>Verb</a:t>
            </a:r>
            <a:r>
              <a:rPr lang="en-US" sz="2000" b="1"/>
              <a:t>                  </a:t>
            </a:r>
            <a:r>
              <a:rPr lang="en-US" sz="2000"/>
              <a:t>to alleviate</a:t>
            </a:r>
          </a:p>
          <a:p>
            <a:pPr marL="273050" indent="-273050"/>
            <a:r>
              <a:rPr lang="en-US" sz="2000" b="1"/>
              <a:t>       </a:t>
            </a:r>
            <a:r>
              <a:rPr lang="en-US" sz="2000" b="1">
                <a:solidFill>
                  <a:srgbClr val="0033CC"/>
                </a:solidFill>
              </a:rPr>
              <a:t>Object</a:t>
            </a:r>
            <a:r>
              <a:rPr lang="en-US" sz="2000"/>
              <a:t>              many of the lack of communications</a:t>
            </a:r>
            <a:r>
              <a:rPr lang="en-US" sz="2000" b="1"/>
              <a:t> </a:t>
            </a:r>
          </a:p>
          <a:p>
            <a:pPr marL="273050" indent="-273050"/>
            <a:r>
              <a:rPr lang="en-US" sz="2000" b="1"/>
              <a:t>       </a:t>
            </a:r>
            <a:r>
              <a:rPr lang="en-US" sz="2000" b="1">
                <a:solidFill>
                  <a:srgbClr val="00CC00"/>
                </a:solidFill>
              </a:rPr>
              <a:t>[</a:t>
            </a:r>
            <a:r>
              <a:rPr lang="en-US" sz="2000" b="1">
                <a:solidFill>
                  <a:srgbClr val="0033CC"/>
                </a:solidFill>
              </a:rPr>
              <a:t>This</a:t>
            </a:r>
            <a:r>
              <a:rPr lang="en-US" sz="2000" b="1">
                <a:solidFill>
                  <a:srgbClr val="00CC00"/>
                </a:solidFill>
              </a:rPr>
              <a:t> </a:t>
            </a:r>
            <a:r>
              <a:rPr lang="en-US" sz="2000" b="1">
                <a:solidFill>
                  <a:srgbClr val="0033CC"/>
                </a:solidFill>
              </a:rPr>
              <a:t>Obj</a:t>
            </a:r>
            <a:r>
              <a:rPr lang="en-US" sz="2000">
                <a:solidFill>
                  <a:srgbClr val="00CC00"/>
                </a:solidFill>
              </a:rPr>
              <a:t> is post modified by sequence of </a:t>
            </a:r>
            <a:r>
              <a:rPr lang="en-US" sz="2000" b="1">
                <a:solidFill>
                  <a:srgbClr val="00CC00"/>
                </a:solidFill>
              </a:rPr>
              <a:t>Rel Clauses]</a:t>
            </a:r>
            <a:endParaRPr lang="en-US" sz="2000">
              <a:solidFill>
                <a:srgbClr val="00CC00"/>
              </a:solidFill>
            </a:endParaRPr>
          </a:p>
          <a:p>
            <a:pPr marL="273050" indent="-273050"/>
            <a:r>
              <a:rPr lang="en-US" sz="2000" b="1">
                <a:solidFill>
                  <a:srgbClr val="00CC00"/>
                </a:solidFill>
              </a:rPr>
              <a:t>REL CL </a:t>
            </a:r>
            <a:r>
              <a:rPr lang="en-US" sz="2000" b="1" i="1">
                <a:solidFill>
                  <a:srgbClr val="00CC00"/>
                </a:solidFill>
              </a:rPr>
              <a:t>A</a:t>
            </a:r>
            <a:r>
              <a:rPr lang="en-US" sz="2000"/>
              <a:t>   </a:t>
            </a:r>
            <a:r>
              <a:rPr lang="en-US" sz="2000" i="1"/>
              <a:t>which</a:t>
            </a:r>
            <a:r>
              <a:rPr lang="en-US" sz="2000"/>
              <a:t> were revealed</a:t>
            </a:r>
          </a:p>
          <a:p>
            <a:pPr marL="273050" indent="-273050"/>
            <a:r>
              <a:rPr lang="en-US" sz="2000" b="1">
                <a:solidFill>
                  <a:srgbClr val="00CC00"/>
                </a:solidFill>
              </a:rPr>
              <a:t>REL CL </a:t>
            </a:r>
            <a:r>
              <a:rPr lang="en-US" sz="2000" b="1" i="1">
                <a:solidFill>
                  <a:srgbClr val="00CC00"/>
                </a:solidFill>
              </a:rPr>
              <a:t>B</a:t>
            </a:r>
            <a:r>
              <a:rPr lang="en-US" sz="2000" b="1" i="1"/>
              <a:t>   </a:t>
            </a:r>
            <a:r>
              <a:rPr lang="en-US" sz="2000" i="1"/>
              <a:t>which</a:t>
            </a:r>
            <a:r>
              <a:rPr lang="en-US" sz="2000"/>
              <a:t> councelling...in many of the children's problems</a:t>
            </a:r>
          </a:p>
          <a:p>
            <a:pPr marL="273050" indent="-273050"/>
            <a:r>
              <a:rPr lang="en-US" sz="2000" b="1">
                <a:solidFill>
                  <a:srgbClr val="00CC00"/>
                </a:solidFill>
              </a:rPr>
              <a:t>REL CL </a:t>
            </a:r>
            <a:r>
              <a:rPr lang="en-US" sz="2000" b="1" i="1">
                <a:solidFill>
                  <a:srgbClr val="00CC00"/>
                </a:solidFill>
              </a:rPr>
              <a:t>C</a:t>
            </a:r>
            <a:r>
              <a:rPr lang="en-US" sz="2000" b="1" i="1"/>
              <a:t>  </a:t>
            </a:r>
            <a:r>
              <a:rPr lang="en-US" sz="2000" i="1"/>
              <a:t>which</a:t>
            </a:r>
            <a:r>
              <a:rPr lang="en-US" sz="2000"/>
              <a:t> often would cause a child to give forms of substitution</a:t>
            </a:r>
          </a:p>
          <a:p>
            <a:pPr marL="273050" indent="-273050"/>
            <a:r>
              <a:rPr lang="en-US" sz="2000" b="1">
                <a:solidFill>
                  <a:srgbClr val="00CC00"/>
                </a:solidFill>
              </a:rPr>
              <a:t>REL CL </a:t>
            </a:r>
            <a:r>
              <a:rPr lang="en-US" sz="2000" b="1" i="1">
                <a:solidFill>
                  <a:srgbClr val="00CC00"/>
                </a:solidFill>
              </a:rPr>
              <a:t>D</a:t>
            </a:r>
            <a:r>
              <a:rPr lang="en-US" sz="2000" b="1" i="1"/>
              <a:t>  </a:t>
            </a:r>
            <a:r>
              <a:rPr lang="en-US" sz="2000" i="1"/>
              <a:t>many of which</a:t>
            </a:r>
            <a:r>
              <a:rPr lang="en-US" sz="2000"/>
              <a:t> were relating to some criminal tendancies</a:t>
            </a:r>
            <a:r>
              <a:rPr lang="en-US" sz="2000" i="1"/>
              <a:t>...</a:t>
            </a:r>
          </a:p>
          <a:p>
            <a:pPr marL="273050" indent="-273050"/>
            <a:r>
              <a:rPr lang="en-US" sz="2000" b="1">
                <a:solidFill>
                  <a:srgbClr val="00CC00"/>
                </a:solidFill>
              </a:rPr>
              <a:t>REL CL </a:t>
            </a:r>
            <a:r>
              <a:rPr lang="en-US" sz="2000" b="1" i="1">
                <a:solidFill>
                  <a:srgbClr val="00CC00"/>
                </a:solidFill>
              </a:rPr>
              <a:t>E</a:t>
            </a:r>
            <a:r>
              <a:rPr lang="en-US" sz="2000" b="1" i="1"/>
              <a:t>  </a:t>
            </a:r>
            <a:r>
              <a:rPr lang="en-US" sz="2000" i="1"/>
              <a:t>which</a:t>
            </a:r>
            <a:r>
              <a:rPr lang="en-US" sz="2000"/>
              <a:t> often was revealed to the counselor</a:t>
            </a:r>
            <a:r>
              <a:rPr lang="en-US" sz="2000" i="1"/>
              <a:t>.</a:t>
            </a:r>
          </a:p>
        </p:txBody>
      </p:sp>
      <p:sp>
        <p:nvSpPr>
          <p:cNvPr id="98309"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6B8161A8-D022-4B60-A6F8-0CC52741C52B}" type="slidenum">
              <a:rPr lang="en-US"/>
              <a:pPr>
                <a:defRPr/>
              </a:pPr>
              <a:t>17</a:t>
            </a:fld>
            <a:endParaRPr lang="en-US"/>
          </a:p>
        </p:txBody>
      </p:sp>
      <p:sp>
        <p:nvSpPr>
          <p:cNvPr id="100354" name="Rectangle 2"/>
          <p:cNvSpPr>
            <a:spLocks noGrp="1"/>
          </p:cNvSpPr>
          <p:nvPr>
            <p:ph type="title" idx="4294967295"/>
          </p:nvPr>
        </p:nvSpPr>
        <p:spPr/>
        <p:txBody>
          <a:bodyPr/>
          <a:lstStyle/>
          <a:p>
            <a:r>
              <a:rPr lang="en-US"/>
              <a:t>Paratactic Relative clauses</a:t>
            </a:r>
          </a:p>
        </p:txBody>
      </p:sp>
      <p:sp>
        <p:nvSpPr>
          <p:cNvPr id="100355" name="Rectangle 3"/>
          <p:cNvSpPr>
            <a:spLocks noGrp="1"/>
          </p:cNvSpPr>
          <p:nvPr>
            <p:ph type="body" idx="4294967295"/>
          </p:nvPr>
        </p:nvSpPr>
        <p:spPr/>
        <p:txBody>
          <a:bodyPr/>
          <a:lstStyle/>
          <a:p>
            <a:pPr marL="495300" indent="-495300">
              <a:lnSpc>
                <a:spcPct val="90000"/>
              </a:lnSpc>
              <a:buFont typeface="Wingdings 3" pitchFamily="18" charset="2"/>
              <a:buNone/>
            </a:pPr>
            <a:r>
              <a:rPr lang="en-US" sz="2200" dirty="0"/>
              <a:t>Other student texts reveal the same sorts of patterns:</a:t>
            </a:r>
          </a:p>
          <a:p>
            <a:pPr marL="495300" indent="-495300">
              <a:lnSpc>
                <a:spcPct val="90000"/>
              </a:lnSpc>
              <a:buFont typeface="Wingdings 3" pitchFamily="18" charset="2"/>
              <a:buNone/>
            </a:pPr>
            <a:endParaRPr lang="en-US" sz="2200" dirty="0"/>
          </a:p>
          <a:p>
            <a:pPr marL="495300" indent="-495300">
              <a:lnSpc>
                <a:spcPct val="90000"/>
              </a:lnSpc>
            </a:pPr>
            <a:r>
              <a:rPr lang="en-US" sz="2200" dirty="0"/>
              <a:t>Writing is one of my hobbies, </a:t>
            </a:r>
            <a:r>
              <a:rPr lang="en-US" sz="2200" i="1" dirty="0"/>
              <a:t>which</a:t>
            </a:r>
            <a:r>
              <a:rPr lang="en-US" sz="2200" dirty="0"/>
              <a:t> helps me to relax.</a:t>
            </a:r>
            <a:br>
              <a:rPr lang="en-US" sz="2200" dirty="0"/>
            </a:br>
            <a:endParaRPr lang="en-US" sz="2200" dirty="0"/>
          </a:p>
          <a:p>
            <a:pPr marL="495300" indent="-495300">
              <a:lnSpc>
                <a:spcPct val="90000"/>
              </a:lnSpc>
            </a:pPr>
            <a:r>
              <a:rPr lang="en-US" sz="2200" dirty="0"/>
              <a:t>A mask may be front of some sort, to </a:t>
            </a:r>
            <a:r>
              <a:rPr lang="en-US" sz="2200" i="1" dirty="0"/>
              <a:t>which</a:t>
            </a:r>
            <a:r>
              <a:rPr lang="en-US" sz="2200" dirty="0"/>
              <a:t> true identity is hidden.</a:t>
            </a:r>
            <a:br>
              <a:rPr lang="en-US" sz="2200" dirty="0"/>
            </a:br>
            <a:endParaRPr lang="en-US" sz="2200" dirty="0"/>
          </a:p>
          <a:p>
            <a:pPr marL="495300" indent="-495300">
              <a:lnSpc>
                <a:spcPct val="90000"/>
              </a:lnSpc>
            </a:pPr>
            <a:r>
              <a:rPr lang="en-US" sz="2200" dirty="0"/>
              <a:t>In high school my writing was worse because I could not write a well constructed sentence or a well constructed paragraph. </a:t>
            </a:r>
            <a:r>
              <a:rPr lang="en-US" sz="2200" i="1" dirty="0"/>
              <a:t>Which made my essay</a:t>
            </a:r>
            <a:r>
              <a:rPr lang="en-US" sz="2200" dirty="0"/>
              <a:t> </a:t>
            </a:r>
            <a:r>
              <a:rPr lang="en-US" sz="2200" i="1" dirty="0"/>
              <a:t>unacceptable.</a:t>
            </a:r>
            <a:r>
              <a:rPr lang="en-US" sz="2200" dirty="0"/>
              <a:t> In my free time, after I got out of high school, I would write a lot of sentences and paragraphs. This helped me to strengthen my writing. </a:t>
            </a:r>
            <a:r>
              <a:rPr lang="en-US" sz="2200" i="1" dirty="0"/>
              <a:t>Which I had thought I had improved in a lot.</a:t>
            </a:r>
            <a:r>
              <a:rPr lang="en-US" sz="2200" dirty="0"/>
              <a:t> Now I think I can write an acceptable essay on almost any subject [italics added]. </a:t>
            </a:r>
          </a:p>
          <a:p>
            <a:pPr marL="495300" indent="-495300">
              <a:lnSpc>
                <a:spcPct val="90000"/>
              </a:lnSpc>
              <a:buFont typeface="Wingdings 3" pitchFamily="18" charset="2"/>
              <a:buAutoNum type="arabicPeriod" startAt="8"/>
            </a:pPr>
            <a:endParaRPr lang="en-US" sz="2200" dirty="0"/>
          </a:p>
        </p:txBody>
      </p:sp>
      <p:sp>
        <p:nvSpPr>
          <p:cNvPr id="100356"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2"/>
          <p:cNvSpPr>
            <a:spLocks noGrp="1"/>
          </p:cNvSpPr>
          <p:nvPr>
            <p:ph type="sldNum" sz="quarter" idx="12"/>
          </p:nvPr>
        </p:nvSpPr>
        <p:spPr/>
        <p:txBody>
          <a:bodyPr/>
          <a:lstStyle/>
          <a:p>
            <a:pPr>
              <a:defRPr/>
            </a:pPr>
            <a:fld id="{A7023A76-2C19-4A41-A208-8FE44EC578E4}" type="slidenum">
              <a:rPr lang="en-US"/>
              <a:pPr>
                <a:defRPr/>
              </a:pPr>
              <a:t>18</a:t>
            </a:fld>
            <a:endParaRPr lang="en-US"/>
          </a:p>
        </p:txBody>
      </p:sp>
      <p:sp>
        <p:nvSpPr>
          <p:cNvPr id="101378" name="Rectangle 3"/>
          <p:cNvSpPr>
            <a:spLocks noGrp="1"/>
          </p:cNvSpPr>
          <p:nvPr>
            <p:ph type="body" idx="4294967295"/>
          </p:nvPr>
        </p:nvSpPr>
        <p:spPr/>
        <p:txBody>
          <a:bodyPr/>
          <a:lstStyle/>
          <a:p>
            <a:pPr marL="495300" indent="-495300"/>
            <a:r>
              <a:rPr lang="en-US"/>
              <a:t>He met the chairperson </a:t>
            </a:r>
          </a:p>
          <a:p>
            <a:pPr marL="495300" indent="-495300">
              <a:buFont typeface="Wingdings 3" pitchFamily="18" charset="2"/>
              <a:buNone/>
            </a:pPr>
            <a:r>
              <a:rPr lang="en-US"/>
              <a:t>		  , who invited him to the meeting. </a:t>
            </a:r>
          </a:p>
          <a:p>
            <a:pPr marL="495300" indent="-495300">
              <a:buFont typeface="Wingdings 3" pitchFamily="18" charset="2"/>
              <a:buNone/>
            </a:pPr>
            <a:r>
              <a:rPr lang="en-US"/>
              <a:t> 		  , and she invited him to the meeting. </a:t>
            </a:r>
          </a:p>
          <a:p>
            <a:pPr marL="495300" indent="-495300"/>
            <a:r>
              <a:rPr lang="en-US"/>
              <a:t>Here come the Gladstone boys</a:t>
            </a:r>
            <a:br>
              <a:rPr lang="en-US"/>
            </a:br>
            <a:r>
              <a:rPr lang="en-US"/>
              <a:t>       , whom I mentioned to you yesterday. </a:t>
            </a:r>
          </a:p>
          <a:p>
            <a:pPr marL="495300" indent="-495300">
              <a:buFont typeface="Wingdings 3" pitchFamily="18" charset="2"/>
              <a:buNone/>
            </a:pPr>
            <a:r>
              <a:rPr lang="en-US"/>
              <a:t>            ; I mentioned them to you yesterday.</a:t>
            </a:r>
          </a:p>
          <a:p>
            <a:pPr marL="495300" indent="-495300">
              <a:buFont typeface="Wingdings 3" pitchFamily="18" charset="2"/>
              <a:buAutoNum type="arabicPeriod" startAt="8"/>
            </a:pPr>
            <a:endParaRPr lang="en-US"/>
          </a:p>
        </p:txBody>
      </p:sp>
      <p:sp>
        <p:nvSpPr>
          <p:cNvPr id="101379" name="Rectangle 2"/>
          <p:cNvSpPr>
            <a:spLocks noGrp="1"/>
          </p:cNvSpPr>
          <p:nvPr>
            <p:ph type="title" idx="4294967295"/>
          </p:nvPr>
        </p:nvSpPr>
        <p:spPr>
          <a:xfrm>
            <a:off x="457200" y="0"/>
            <a:ext cx="8229600" cy="990600"/>
          </a:xfrm>
        </p:spPr>
        <p:txBody>
          <a:bodyPr/>
          <a:lstStyle/>
          <a:p>
            <a:r>
              <a:rPr lang="en-US"/>
              <a:t>Paratactic Relative Clauses</a:t>
            </a:r>
          </a:p>
        </p:txBody>
      </p:sp>
      <p:sp>
        <p:nvSpPr>
          <p:cNvPr id="101380"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
        <p:nvSpPr>
          <p:cNvPr id="101381" name="Rectangle 10"/>
          <p:cNvSpPr>
            <a:spLocks noChangeArrowheads="1"/>
          </p:cNvSpPr>
          <p:nvPr/>
        </p:nvSpPr>
        <p:spPr bwMode="auto">
          <a:xfrm>
            <a:off x="914400" y="1752600"/>
            <a:ext cx="685800" cy="914400"/>
          </a:xfrm>
          <a:prstGeom prst="rect">
            <a:avLst/>
          </a:prstGeom>
          <a:noFill/>
          <a:ln w="9525">
            <a:noFill/>
            <a:miter lim="800000"/>
            <a:headEnd/>
            <a:tailEnd/>
          </a:ln>
        </p:spPr>
        <p:txBody>
          <a:bodyPr wrap="none" anchor="ctr"/>
          <a:lstStyle/>
          <a:p>
            <a:pPr algn="ctr"/>
            <a:r>
              <a:rPr lang="en-US" sz="5400">
                <a:latin typeface="Bookman Old Style" pitchFamily="18" charset="0"/>
              </a:rPr>
              <a:t>{</a:t>
            </a:r>
          </a:p>
        </p:txBody>
      </p:sp>
      <p:sp>
        <p:nvSpPr>
          <p:cNvPr id="101382" name="Rectangle 8"/>
          <p:cNvSpPr>
            <a:spLocks noChangeArrowheads="1"/>
          </p:cNvSpPr>
          <p:nvPr/>
        </p:nvSpPr>
        <p:spPr bwMode="auto">
          <a:xfrm>
            <a:off x="914400" y="3048000"/>
            <a:ext cx="685800" cy="914400"/>
          </a:xfrm>
          <a:prstGeom prst="rect">
            <a:avLst/>
          </a:prstGeom>
          <a:noFill/>
          <a:ln w="9525">
            <a:noFill/>
            <a:miter lim="800000"/>
            <a:headEnd/>
            <a:tailEnd/>
          </a:ln>
        </p:spPr>
        <p:txBody>
          <a:bodyPr wrap="none" anchor="ctr"/>
          <a:lstStyle/>
          <a:p>
            <a:pPr algn="ctr"/>
            <a:r>
              <a:rPr lang="en-US" sz="5400">
                <a:latin typeface="Bookman Old Style" pitchFamily="18"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DEEEFA7F-E0B7-4377-B1FE-1DAB0D93A92A}" type="slidenum">
              <a:rPr lang="en-US"/>
              <a:pPr>
                <a:defRPr/>
              </a:pPr>
              <a:t>19</a:t>
            </a:fld>
            <a:endParaRPr lang="en-US"/>
          </a:p>
        </p:txBody>
      </p:sp>
      <p:sp>
        <p:nvSpPr>
          <p:cNvPr id="62469"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7C8B6DCD-403B-4639-A8A8-64CBBCD6711D}" type="slidenum">
              <a:rPr lang="en-US" sz="1400">
                <a:solidFill>
                  <a:schemeClr val="tx2"/>
                </a:solidFill>
                <a:latin typeface="+mn-lt"/>
              </a:rPr>
              <a:pPr>
                <a:defRPr/>
              </a:pPr>
              <a:t>19</a:t>
            </a:fld>
            <a:endParaRPr lang="en-US" sz="1400">
              <a:solidFill>
                <a:schemeClr val="tx2"/>
              </a:solidFill>
              <a:latin typeface="+mn-lt"/>
            </a:endParaRPr>
          </a:p>
        </p:txBody>
      </p:sp>
      <p:sp>
        <p:nvSpPr>
          <p:cNvPr id="102403" name="Rectangle 9"/>
          <p:cNvSpPr>
            <a:spLocks noChangeArrowheads="1"/>
          </p:cNvSpPr>
          <p:nvPr/>
        </p:nvSpPr>
        <p:spPr bwMode="auto">
          <a:xfrm>
            <a:off x="457200" y="76200"/>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Results (5/5): Indeterminacy in Adverbial Clauses</a:t>
            </a:r>
          </a:p>
        </p:txBody>
      </p:sp>
      <p:sp>
        <p:nvSpPr>
          <p:cNvPr id="102404"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
        <p:nvSpPr>
          <p:cNvPr id="102405" name="Rectangle 3"/>
          <p:cNvSpPr>
            <a:spLocks/>
          </p:cNvSpPr>
          <p:nvPr/>
        </p:nvSpPr>
        <p:spPr bwMode="auto">
          <a:xfrm>
            <a:off x="457200" y="1219200"/>
            <a:ext cx="8229600" cy="4910138"/>
          </a:xfrm>
          <a:prstGeom prst="rect">
            <a:avLst/>
          </a:prstGeom>
          <a:noFill/>
          <a:ln w="9525">
            <a:noFill/>
            <a:miter lim="800000"/>
            <a:headEnd/>
            <a:tailEnd/>
          </a:ln>
        </p:spPr>
        <p:txBody>
          <a:bodyPr/>
          <a:lstStyle/>
          <a:p>
            <a:pPr marL="495300" indent="-495300" eaLnBrk="0" hangingPunct="0">
              <a:lnSpc>
                <a:spcPct val="90000"/>
              </a:lnSpc>
              <a:spcBef>
                <a:spcPts val="600"/>
              </a:spcBef>
              <a:buClr>
                <a:schemeClr val="accent1"/>
              </a:buClr>
              <a:buSzPct val="76000"/>
              <a:buFont typeface="Wingdings 3" pitchFamily="18" charset="2"/>
              <a:buChar char=""/>
            </a:pPr>
            <a:r>
              <a:rPr lang="en-US" sz="2600">
                <a:latin typeface="Gill Sans MT" pitchFamily="34" charset="0"/>
              </a:rPr>
              <a:t>Adverbial clauses (like many other subordinate clauses) present backgrounded (i.e., presupposed, given, or old) information, cf., Quirk, Greenbaum, Leech, and Svartvik (1985); Dillon (1981); and van Dijk (1977). </a:t>
            </a:r>
          </a:p>
          <a:p>
            <a:pPr marL="495300" indent="-495300" eaLnBrk="0" hangingPunct="0">
              <a:lnSpc>
                <a:spcPct val="90000"/>
              </a:lnSpc>
              <a:spcBef>
                <a:spcPts val="600"/>
              </a:spcBef>
              <a:buClr>
                <a:schemeClr val="accent1"/>
              </a:buClr>
              <a:buSzPct val="76000"/>
              <a:buFont typeface="Wingdings 3" pitchFamily="18" charset="2"/>
              <a:buChar char=""/>
            </a:pPr>
            <a:r>
              <a:rPr lang="en-US" sz="2600">
                <a:latin typeface="Gill Sans MT" pitchFamily="34" charset="0"/>
              </a:rPr>
              <a:t>Given that college composition students often poorly understand or control this function of hypotaxis, the result is an awkward sentence style or the misuse of subordinating conjunctions, as discussed above. Consider the next examples, where the italicized portions of the students' sentences demonstrate hypotactic syntax between clauses, conflicting with a semantic relationship that seems paratactic (illustrated in the paraphrase after each example).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D88E579F-E2A9-40D8-AE62-CD23421632F9}" type="slidenum">
              <a:rPr lang="en-US"/>
              <a:pPr>
                <a:defRPr/>
              </a:pPr>
              <a:t>2</a:t>
            </a:fld>
            <a:endParaRPr lang="en-US"/>
          </a:p>
        </p:txBody>
      </p:sp>
      <p:sp>
        <p:nvSpPr>
          <p:cNvPr id="20482" name="Title 1"/>
          <p:cNvSpPr>
            <a:spLocks noGrp="1"/>
          </p:cNvSpPr>
          <p:nvPr>
            <p:ph type="title" idx="4294967295"/>
          </p:nvPr>
        </p:nvSpPr>
        <p:spPr/>
        <p:txBody>
          <a:bodyPr/>
          <a:lstStyle/>
          <a:p>
            <a:pPr eaLnBrk="1" hangingPunct="1"/>
            <a:r>
              <a:rPr lang="en-US"/>
              <a:t>The Genesis of the Project (1/3)</a:t>
            </a:r>
          </a:p>
        </p:txBody>
      </p:sp>
      <p:sp>
        <p:nvSpPr>
          <p:cNvPr id="17413"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B766FA48-F799-44E1-837E-36259BE3741E}" type="slidenum">
              <a:rPr lang="en-US" sz="1400">
                <a:solidFill>
                  <a:schemeClr val="tx2"/>
                </a:solidFill>
                <a:latin typeface="+mn-lt"/>
              </a:rPr>
              <a:pPr>
                <a:defRPr/>
              </a:pPr>
              <a:t>2</a:t>
            </a:fld>
            <a:endParaRPr lang="en-US" sz="1400">
              <a:solidFill>
                <a:schemeClr val="tx2"/>
              </a:solidFill>
              <a:latin typeface="+mn-lt"/>
            </a:endParaRPr>
          </a:p>
        </p:txBody>
      </p:sp>
      <p:sp>
        <p:nvSpPr>
          <p:cNvPr id="20484" name="Footer Placeholder 3"/>
          <p:cNvSpPr txBox="1">
            <a:spLocks noGrp="1"/>
          </p:cNvSpPr>
          <p:nvPr/>
        </p:nvSpPr>
        <p:spPr bwMode="auto">
          <a:xfrm>
            <a:off x="3733800" y="6340475"/>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
        <p:nvSpPr>
          <p:cNvPr id="20485" name="Content Placeholder 4"/>
          <p:cNvSpPr>
            <a:spLocks noGrp="1"/>
          </p:cNvSpPr>
          <p:nvPr>
            <p:ph sz="quarter" idx="4294967295"/>
          </p:nvPr>
        </p:nvSpPr>
        <p:spPr>
          <a:xfrm>
            <a:off x="457200" y="1295400"/>
            <a:ext cx="8229600" cy="5029200"/>
          </a:xfrm>
        </p:spPr>
        <p:txBody>
          <a:bodyPr/>
          <a:lstStyle/>
          <a:p>
            <a:pPr>
              <a:buFont typeface="Wingdings 3" pitchFamily="18" charset="2"/>
              <a:buNone/>
            </a:pPr>
            <a:r>
              <a:rPr lang="en-US"/>
              <a:t>We noted several items related to the question of orality:</a:t>
            </a:r>
            <a:br>
              <a:rPr lang="en-US"/>
            </a:br>
            <a:endParaRPr lang="en-US"/>
          </a:p>
          <a:p>
            <a:pPr eaLnBrk="1" hangingPunct="1"/>
            <a:r>
              <a:rPr lang="en-US" sz="2400"/>
              <a:t>Growing concern for a “shift to orality” and consequently a degeneration, degradation, and overall diminishment of the English language</a:t>
            </a:r>
            <a:br>
              <a:rPr lang="en-US" sz="2400"/>
            </a:br>
            <a:br>
              <a:rPr lang="en-US" sz="2400"/>
            </a:br>
            <a:r>
              <a:rPr lang="en-US" sz="2400"/>
              <a:t> </a:t>
            </a:r>
            <a:r>
              <a:rPr lang="en-US"/>
              <a:t>We noted a second trend in this line of thought:</a:t>
            </a:r>
            <a:br>
              <a:rPr lang="en-US"/>
            </a:br>
            <a:endParaRPr lang="en-US" sz="2400"/>
          </a:p>
          <a:p>
            <a:pPr eaLnBrk="1" hangingPunct="1"/>
            <a:r>
              <a:rPr lang="en-US" sz="2400"/>
              <a:t>The blame is usually attributed to the wide-spread adoption of communications technology by the millennial generation</a:t>
            </a:r>
            <a:br>
              <a:rPr lang="en-US" sz="2400"/>
            </a:br>
            <a:br>
              <a:rPr lang="en-US" sz="2400"/>
            </a:br>
            <a:r>
              <a:rPr lang="en-US" sz="2400" b="1">
                <a:solidFill>
                  <a:srgbClr val="FF0000"/>
                </a:solidFill>
              </a:rPr>
              <a:t>In short, there was no evidence in the corpus for evidence of orality, much less increasing orality.</a:t>
            </a:r>
          </a:p>
          <a:p>
            <a:pPr eaLnBrk="1" hangingPunct="1"/>
            <a:endParaRPr lang="en-US" sz="240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0DF6AA86-3E3B-4B67-90D8-4296BD0F038F}" type="slidenum">
              <a:rPr lang="en-US"/>
              <a:pPr>
                <a:defRPr/>
              </a:pPr>
              <a:t>20</a:t>
            </a:fld>
            <a:endParaRPr lang="en-US"/>
          </a:p>
        </p:txBody>
      </p:sp>
      <p:sp>
        <p:nvSpPr>
          <p:cNvPr id="62469"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8BFFA5C8-E949-421A-8E59-A874C26F67C0}" type="slidenum">
              <a:rPr lang="en-US" sz="1400">
                <a:solidFill>
                  <a:schemeClr val="tx2"/>
                </a:solidFill>
                <a:latin typeface="+mn-lt"/>
              </a:rPr>
              <a:pPr>
                <a:defRPr/>
              </a:pPr>
              <a:t>20</a:t>
            </a:fld>
            <a:endParaRPr lang="en-US" sz="1400">
              <a:solidFill>
                <a:schemeClr val="tx2"/>
              </a:solidFill>
              <a:latin typeface="+mn-lt"/>
            </a:endParaRPr>
          </a:p>
        </p:txBody>
      </p:sp>
      <p:sp>
        <p:nvSpPr>
          <p:cNvPr id="104451" name="Rectangle 9"/>
          <p:cNvSpPr>
            <a:spLocks noChangeArrowheads="1"/>
          </p:cNvSpPr>
          <p:nvPr/>
        </p:nvSpPr>
        <p:spPr bwMode="auto">
          <a:xfrm>
            <a:off x="457200" y="76200"/>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Indeterminacy in Adverbial Clauses</a:t>
            </a:r>
          </a:p>
        </p:txBody>
      </p:sp>
      <p:sp>
        <p:nvSpPr>
          <p:cNvPr id="104452"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
        <p:nvSpPr>
          <p:cNvPr id="104453" name="Rectangle 3"/>
          <p:cNvSpPr>
            <a:spLocks/>
          </p:cNvSpPr>
          <p:nvPr/>
        </p:nvSpPr>
        <p:spPr bwMode="auto">
          <a:xfrm>
            <a:off x="457200" y="1066800"/>
            <a:ext cx="8229600" cy="4910138"/>
          </a:xfrm>
          <a:prstGeom prst="rect">
            <a:avLst/>
          </a:prstGeom>
          <a:noFill/>
          <a:ln w="9525">
            <a:noFill/>
            <a:miter lim="800000"/>
            <a:headEnd/>
            <a:tailEnd/>
          </a:ln>
        </p:spPr>
        <p:txBody>
          <a:bodyPr/>
          <a:lstStyle/>
          <a:p>
            <a:pPr marL="495300" indent="-495300" eaLnBrk="0" hangingPunct="0">
              <a:spcBef>
                <a:spcPts val="600"/>
              </a:spcBef>
              <a:buClr>
                <a:schemeClr val="accent1"/>
              </a:buClr>
              <a:buSzPct val="76000"/>
              <a:buFont typeface="Wingdings 3" pitchFamily="18" charset="2"/>
              <a:buChar char=""/>
            </a:pPr>
            <a:r>
              <a:rPr lang="en-US" sz="2600">
                <a:latin typeface="Gill Sans MT" pitchFamily="34" charset="0"/>
              </a:rPr>
              <a:t>... </a:t>
            </a:r>
            <a:r>
              <a:rPr lang="en-US" sz="2600" i="1">
                <a:latin typeface="Gill Sans MT" pitchFamily="34" charset="0"/>
              </a:rPr>
              <a:t>once I thought what I was writing then look on my</a:t>
            </a:r>
            <a:r>
              <a:rPr lang="en-US" sz="2600">
                <a:latin typeface="Gill Sans MT" pitchFamily="34" charset="0"/>
              </a:rPr>
              <a:t> </a:t>
            </a:r>
            <a:r>
              <a:rPr lang="en-US" sz="2600" i="1">
                <a:latin typeface="Gill Sans MT" pitchFamily="34" charset="0"/>
              </a:rPr>
              <a:t>paper to see if my thoughts come on paper</a:t>
            </a:r>
            <a:r>
              <a:rPr lang="en-US" sz="2600">
                <a:latin typeface="Gill Sans MT" pitchFamily="34" charset="0"/>
              </a:rPr>
              <a:t>, they haven't.</a:t>
            </a:r>
            <a:br>
              <a:rPr lang="en-US" sz="2600">
                <a:latin typeface="Gill Sans MT" pitchFamily="34" charset="0"/>
              </a:rPr>
            </a:br>
            <a:r>
              <a:rPr lang="en-US" sz="2600">
                <a:solidFill>
                  <a:srgbClr val="0033CC"/>
                </a:solidFill>
                <a:latin typeface="Gill Sans MT" pitchFamily="34" charset="0"/>
              </a:rPr>
              <a:t>[cf., I think about what I am writing </a:t>
            </a:r>
            <a:r>
              <a:rPr lang="en-US" sz="2600" i="1">
                <a:solidFill>
                  <a:srgbClr val="0033CC"/>
                </a:solidFill>
                <a:latin typeface="Gill Sans MT" pitchFamily="34" charset="0"/>
              </a:rPr>
              <a:t>and</a:t>
            </a:r>
            <a:r>
              <a:rPr lang="en-US" sz="2600">
                <a:solidFill>
                  <a:srgbClr val="0033CC"/>
                </a:solidFill>
                <a:latin typeface="Gill Sans MT" pitchFamily="34" charset="0"/>
              </a:rPr>
              <a:t> then look on my paper to see if my thoughts came on paper, </a:t>
            </a:r>
            <a:r>
              <a:rPr lang="en-US" sz="2600" i="1">
                <a:solidFill>
                  <a:srgbClr val="0033CC"/>
                </a:solidFill>
                <a:latin typeface="Gill Sans MT" pitchFamily="34" charset="0"/>
              </a:rPr>
              <a:t>and</a:t>
            </a:r>
            <a:r>
              <a:rPr lang="en-US" sz="2600">
                <a:solidFill>
                  <a:srgbClr val="0033CC"/>
                </a:solidFill>
                <a:latin typeface="Gill Sans MT" pitchFamily="34" charset="0"/>
              </a:rPr>
              <a:t> they haven't.]</a:t>
            </a:r>
            <a:br>
              <a:rPr lang="en-US" sz="2600">
                <a:solidFill>
                  <a:srgbClr val="0033CC"/>
                </a:solidFill>
                <a:latin typeface="Gill Sans MT" pitchFamily="34" charset="0"/>
              </a:rPr>
            </a:br>
            <a:endParaRPr lang="en-US" sz="2600">
              <a:solidFill>
                <a:srgbClr val="0033CC"/>
              </a:solidFill>
              <a:latin typeface="Gill Sans MT" pitchFamily="34" charset="0"/>
            </a:endParaRPr>
          </a:p>
          <a:p>
            <a:pPr marL="495300" indent="-495300" eaLnBrk="0" hangingPunct="0">
              <a:spcBef>
                <a:spcPts val="600"/>
              </a:spcBef>
              <a:buClr>
                <a:schemeClr val="accent1"/>
              </a:buClr>
              <a:buSzPct val="76000"/>
              <a:buFont typeface="Wingdings 3" pitchFamily="18" charset="2"/>
              <a:buChar char=""/>
            </a:pPr>
            <a:r>
              <a:rPr lang="en-US" sz="2600">
                <a:latin typeface="Gill Sans MT" pitchFamily="34" charset="0"/>
              </a:rPr>
              <a:t>I finally thought about this [a teacher's actions and suggestions] that night and other nights. I finally started taking into account his complex nature, </a:t>
            </a:r>
            <a:r>
              <a:rPr lang="en-US" sz="2600" i="1">
                <a:latin typeface="Gill Sans MT" pitchFamily="34" charset="0"/>
              </a:rPr>
              <a:t>that I should only expect him to be ribbing everybody just like me</a:t>
            </a:r>
            <a:r>
              <a:rPr lang="en-US" sz="2600">
                <a:latin typeface="Gill Sans MT" pitchFamily="34" charset="0"/>
              </a:rPr>
              <a:t>. </a:t>
            </a:r>
            <a:br>
              <a:rPr lang="en-US" sz="2600">
                <a:latin typeface="Gill Sans MT" pitchFamily="34" charset="0"/>
              </a:rPr>
            </a:br>
            <a:r>
              <a:rPr lang="en-US" sz="2600">
                <a:solidFill>
                  <a:srgbClr val="0033CC"/>
                </a:solidFill>
                <a:latin typeface="Gill Sans MT" pitchFamily="34" charset="0"/>
              </a:rPr>
              <a:t>[cf., ... </a:t>
            </a:r>
            <a:r>
              <a:rPr lang="en-US" sz="2600" i="1">
                <a:solidFill>
                  <a:srgbClr val="0033CC"/>
                </a:solidFill>
                <a:latin typeface="Gill Sans MT" pitchFamily="34" charset="0"/>
              </a:rPr>
              <a:t>and</a:t>
            </a:r>
            <a:r>
              <a:rPr lang="en-US" sz="2600">
                <a:solidFill>
                  <a:srgbClr val="0033CC"/>
                </a:solidFill>
                <a:latin typeface="Gill Sans MT" pitchFamily="34" charset="0"/>
              </a:rPr>
              <a:t> I should only expect him to be ribbing everybody [who was shy] just like me.]</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AFA142C0-92A5-48BB-8EA4-52D26A851235}" type="slidenum">
              <a:rPr lang="en-US"/>
              <a:pPr>
                <a:defRPr/>
              </a:pPr>
              <a:t>21</a:t>
            </a:fld>
            <a:endParaRPr lang="en-US"/>
          </a:p>
        </p:txBody>
      </p:sp>
      <p:sp>
        <p:nvSpPr>
          <p:cNvPr id="62469"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CBAA9891-5EC4-4DDD-98B0-3DF63DBC1D09}" type="slidenum">
              <a:rPr lang="en-US" sz="1400">
                <a:solidFill>
                  <a:schemeClr val="tx2"/>
                </a:solidFill>
                <a:latin typeface="+mn-lt"/>
              </a:rPr>
              <a:pPr>
                <a:defRPr/>
              </a:pPr>
              <a:t>21</a:t>
            </a:fld>
            <a:endParaRPr lang="en-US" sz="1400">
              <a:solidFill>
                <a:schemeClr val="tx2"/>
              </a:solidFill>
              <a:latin typeface="+mn-lt"/>
            </a:endParaRPr>
          </a:p>
        </p:txBody>
      </p:sp>
      <p:sp>
        <p:nvSpPr>
          <p:cNvPr id="106499" name="Rectangle 9"/>
          <p:cNvSpPr>
            <a:spLocks noChangeArrowheads="1"/>
          </p:cNvSpPr>
          <p:nvPr/>
        </p:nvSpPr>
        <p:spPr bwMode="auto">
          <a:xfrm>
            <a:off x="457200" y="76200"/>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Indeterminacy in Adverbial Clauses</a:t>
            </a:r>
          </a:p>
        </p:txBody>
      </p:sp>
      <p:sp>
        <p:nvSpPr>
          <p:cNvPr id="106500"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
        <p:nvSpPr>
          <p:cNvPr id="106501" name="Rectangle 3"/>
          <p:cNvSpPr>
            <a:spLocks/>
          </p:cNvSpPr>
          <p:nvPr/>
        </p:nvSpPr>
        <p:spPr bwMode="auto">
          <a:xfrm>
            <a:off x="457200" y="1219200"/>
            <a:ext cx="8229600" cy="4910138"/>
          </a:xfrm>
          <a:prstGeom prst="rect">
            <a:avLst/>
          </a:prstGeom>
          <a:noFill/>
          <a:ln w="9525">
            <a:noFill/>
            <a:miter lim="800000"/>
            <a:headEnd/>
            <a:tailEnd/>
          </a:ln>
        </p:spPr>
        <p:txBody>
          <a:bodyPr/>
          <a:lstStyle/>
          <a:p>
            <a:pPr marL="495300" indent="-495300" eaLnBrk="0" hangingPunct="0">
              <a:spcBef>
                <a:spcPts val="600"/>
              </a:spcBef>
              <a:buClr>
                <a:schemeClr val="accent1"/>
              </a:buClr>
              <a:buSzPct val="76000"/>
              <a:buFont typeface="Wingdings 3" pitchFamily="18" charset="2"/>
              <a:buChar char=""/>
            </a:pPr>
            <a:r>
              <a:rPr lang="en-US" sz="2600">
                <a:latin typeface="Gill Sans MT" pitchFamily="34" charset="0"/>
              </a:rPr>
              <a:t>There were others [writing problems] but basically I am able to write, </a:t>
            </a:r>
            <a:r>
              <a:rPr lang="en-US" sz="2600" i="1">
                <a:latin typeface="Gill Sans MT" pitchFamily="34" charset="0"/>
              </a:rPr>
              <a:t>whereas the reader is able to comprehend</a:t>
            </a:r>
            <a:r>
              <a:rPr lang="en-US" sz="2600">
                <a:latin typeface="Gill Sans MT" pitchFamily="34" charset="0"/>
              </a:rPr>
              <a:t>.</a:t>
            </a:r>
            <a:br>
              <a:rPr lang="en-US" sz="2600">
                <a:latin typeface="Gill Sans MT" pitchFamily="34" charset="0"/>
              </a:rPr>
            </a:br>
            <a:br>
              <a:rPr lang="en-US" sz="2600">
                <a:latin typeface="Gill Sans MT" pitchFamily="34" charset="0"/>
              </a:rPr>
            </a:br>
            <a:r>
              <a:rPr lang="en-US" sz="2600">
                <a:solidFill>
                  <a:srgbClr val="0033CC"/>
                </a:solidFill>
                <a:latin typeface="Gill Sans MT" pitchFamily="34" charset="0"/>
              </a:rPr>
              <a:t>[cf., ... </a:t>
            </a:r>
            <a:r>
              <a:rPr lang="en-US" sz="2600" i="1">
                <a:solidFill>
                  <a:srgbClr val="0033CC"/>
                </a:solidFill>
                <a:latin typeface="Gill Sans MT" pitchFamily="34" charset="0"/>
              </a:rPr>
              <a:t>and</a:t>
            </a:r>
            <a:r>
              <a:rPr lang="en-US" sz="2600">
                <a:solidFill>
                  <a:srgbClr val="0033CC"/>
                </a:solidFill>
                <a:latin typeface="Gill Sans MT" pitchFamily="34" charset="0"/>
              </a:rPr>
              <a:t> the reader is able to comprehend.]</a:t>
            </a:r>
            <a:br>
              <a:rPr lang="en-US" sz="2600">
                <a:solidFill>
                  <a:srgbClr val="0033CC"/>
                </a:solidFill>
                <a:latin typeface="Gill Sans MT" pitchFamily="34" charset="0"/>
              </a:rPr>
            </a:br>
            <a:br>
              <a:rPr lang="en-US" sz="2600">
                <a:latin typeface="Gill Sans MT" pitchFamily="34" charset="0"/>
              </a:rPr>
            </a:br>
            <a:endParaRPr lang="en-US" sz="2600">
              <a:latin typeface="Gill Sans MT" pitchFamily="34" charset="0"/>
            </a:endParaRPr>
          </a:p>
          <a:p>
            <a:pPr marL="495300" indent="-495300" eaLnBrk="0" hangingPunct="0">
              <a:spcBef>
                <a:spcPts val="600"/>
              </a:spcBef>
              <a:buClr>
                <a:schemeClr val="accent1"/>
              </a:buClr>
              <a:buSzPct val="76000"/>
              <a:buFont typeface="Wingdings 3" pitchFamily="18" charset="2"/>
              <a:buChar char=""/>
            </a:pPr>
            <a:r>
              <a:rPr lang="en-US" sz="2600">
                <a:latin typeface="Gill Sans MT" pitchFamily="34" charset="0"/>
              </a:rPr>
              <a:t>I find myself using a word once, twice, or maybe three times within a paragraph or sentence, </a:t>
            </a:r>
            <a:r>
              <a:rPr lang="en-US" sz="2600" i="1">
                <a:latin typeface="Gill Sans MT" pitchFamily="34" charset="0"/>
              </a:rPr>
              <a:t>even though I should be able to use another related word</a:t>
            </a:r>
            <a:r>
              <a:rPr lang="en-US" sz="2600">
                <a:latin typeface="Gill Sans MT" pitchFamily="34" charset="0"/>
              </a:rPr>
              <a:t>.</a:t>
            </a:r>
            <a:br>
              <a:rPr lang="en-US" sz="2600">
                <a:latin typeface="Gill Sans MT" pitchFamily="34" charset="0"/>
              </a:rPr>
            </a:br>
            <a:br>
              <a:rPr lang="en-US" sz="2600">
                <a:latin typeface="Gill Sans MT" pitchFamily="34" charset="0"/>
              </a:rPr>
            </a:br>
            <a:r>
              <a:rPr lang="en-US" sz="2600">
                <a:solidFill>
                  <a:srgbClr val="0033CC"/>
                </a:solidFill>
                <a:latin typeface="Gill Sans MT" pitchFamily="34" charset="0"/>
              </a:rPr>
              <a:t>[cf., ... </a:t>
            </a:r>
            <a:r>
              <a:rPr lang="en-US" sz="2600" i="1">
                <a:solidFill>
                  <a:srgbClr val="0033CC"/>
                </a:solidFill>
                <a:latin typeface="Gill Sans MT" pitchFamily="34" charset="0"/>
              </a:rPr>
              <a:t>and</a:t>
            </a:r>
            <a:r>
              <a:rPr lang="en-US" sz="2600">
                <a:solidFill>
                  <a:srgbClr val="0033CC"/>
                </a:solidFill>
                <a:latin typeface="Gill Sans MT" pitchFamily="34" charset="0"/>
              </a:rPr>
              <a:t> I should be able to use another related word.]</a:t>
            </a:r>
            <a:r>
              <a:rPr lang="en-US" sz="2600">
                <a:latin typeface="Gill Sans MT" pitchFamily="34" charset="0"/>
              </a:rPr>
              <a:t> </a:t>
            </a:r>
          </a:p>
          <a:p>
            <a:pPr marL="495300" indent="-495300" eaLnBrk="0" hangingPunct="0">
              <a:lnSpc>
                <a:spcPct val="90000"/>
              </a:lnSpc>
              <a:spcBef>
                <a:spcPts val="600"/>
              </a:spcBef>
              <a:buClr>
                <a:schemeClr val="accent1"/>
              </a:buClr>
              <a:buSzPct val="76000"/>
              <a:buFont typeface="Wingdings 3" pitchFamily="18" charset="2"/>
              <a:buChar char=""/>
            </a:pPr>
            <a:endParaRPr lang="en-US" sz="2600">
              <a:latin typeface="Gill Sans MT"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6235B78F-33A4-41B6-BB07-249506BD8708}" type="slidenum">
              <a:rPr lang="en-US"/>
              <a:pPr>
                <a:defRPr/>
              </a:pPr>
              <a:t>22</a:t>
            </a:fld>
            <a:endParaRPr lang="en-US"/>
          </a:p>
        </p:txBody>
      </p:sp>
      <p:sp>
        <p:nvSpPr>
          <p:cNvPr id="62469"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F9355605-0DA8-4354-A328-C184A1274FFE}" type="slidenum">
              <a:rPr lang="en-US" sz="1400">
                <a:solidFill>
                  <a:schemeClr val="tx2"/>
                </a:solidFill>
                <a:latin typeface="+mn-lt"/>
              </a:rPr>
              <a:pPr>
                <a:defRPr/>
              </a:pPr>
              <a:t>22</a:t>
            </a:fld>
            <a:endParaRPr lang="en-US" sz="1400">
              <a:solidFill>
                <a:schemeClr val="tx2"/>
              </a:solidFill>
              <a:latin typeface="+mn-lt"/>
            </a:endParaRPr>
          </a:p>
        </p:txBody>
      </p:sp>
      <p:sp>
        <p:nvSpPr>
          <p:cNvPr id="108547" name="Rectangle 9"/>
          <p:cNvSpPr>
            <a:spLocks noChangeArrowheads="1"/>
          </p:cNvSpPr>
          <p:nvPr/>
        </p:nvSpPr>
        <p:spPr bwMode="auto">
          <a:xfrm>
            <a:off x="457200" y="76200"/>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Indeterminacy in Adverbial Clauses</a:t>
            </a:r>
          </a:p>
        </p:txBody>
      </p:sp>
      <p:sp>
        <p:nvSpPr>
          <p:cNvPr id="108548"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
        <p:nvSpPr>
          <p:cNvPr id="108549" name="Rectangle 3"/>
          <p:cNvSpPr>
            <a:spLocks/>
          </p:cNvSpPr>
          <p:nvPr/>
        </p:nvSpPr>
        <p:spPr bwMode="auto">
          <a:xfrm>
            <a:off x="457200" y="1219200"/>
            <a:ext cx="8229600" cy="4910138"/>
          </a:xfrm>
          <a:prstGeom prst="rect">
            <a:avLst/>
          </a:prstGeom>
          <a:noFill/>
          <a:ln w="9525">
            <a:noFill/>
            <a:miter lim="800000"/>
            <a:headEnd/>
            <a:tailEnd/>
          </a:ln>
        </p:spPr>
        <p:txBody>
          <a:bodyPr/>
          <a:lstStyle/>
          <a:p>
            <a:pPr marL="495300" indent="-495300" eaLnBrk="0" hangingPunct="0">
              <a:spcBef>
                <a:spcPts val="600"/>
              </a:spcBef>
              <a:buClr>
                <a:schemeClr val="accent1"/>
              </a:buClr>
              <a:buSzPct val="76000"/>
              <a:buFont typeface="Wingdings 3" pitchFamily="18" charset="2"/>
              <a:buChar char=""/>
            </a:pPr>
            <a:r>
              <a:rPr lang="en-US" sz="2600">
                <a:latin typeface="Gill Sans MT" pitchFamily="34" charset="0"/>
              </a:rPr>
              <a:t>Adverbial clauses in the FYC corpus occur almost exclusively as marked themes in sentence-initial position serving a scene-setting function (see also Bever and Townsend (1979); Bolinger (1978); Dillon (1981); Greenbaum (1969); Quirk, Greenbaum, Leech, and Svartvik (1985); and van Dijk (1977)</a:t>
            </a:r>
          </a:p>
          <a:p>
            <a:pPr marL="495300" indent="-495300" eaLnBrk="0" hangingPunct="0">
              <a:lnSpc>
                <a:spcPct val="90000"/>
              </a:lnSpc>
              <a:spcBef>
                <a:spcPts val="600"/>
              </a:spcBef>
              <a:buClr>
                <a:schemeClr val="accent1"/>
              </a:buClr>
              <a:buSzPct val="76000"/>
              <a:buFont typeface="Wingdings 3" pitchFamily="18" charset="2"/>
              <a:buChar char=""/>
            </a:pPr>
            <a:endParaRPr lang="en-US" sz="2600">
              <a:latin typeface="Gill Sans MT" pitchFamily="34"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7DF05B73-B5C4-447E-BC35-6DAD2AD28FE5}" type="slidenum">
              <a:rPr lang="en-US"/>
              <a:pPr>
                <a:defRPr/>
              </a:pPr>
              <a:t>23</a:t>
            </a:fld>
            <a:endParaRPr lang="en-US"/>
          </a:p>
        </p:txBody>
      </p:sp>
      <p:sp>
        <p:nvSpPr>
          <p:cNvPr id="110594" name="Rectangle 2"/>
          <p:cNvSpPr>
            <a:spLocks noGrp="1"/>
          </p:cNvSpPr>
          <p:nvPr>
            <p:ph type="title"/>
          </p:nvPr>
        </p:nvSpPr>
        <p:spPr/>
        <p:txBody>
          <a:bodyPr/>
          <a:lstStyle/>
          <a:p>
            <a:r>
              <a:rPr lang="en-US"/>
              <a:t>Indeterminacy in Adverbial Clauses</a:t>
            </a:r>
          </a:p>
        </p:txBody>
      </p:sp>
      <p:sp>
        <p:nvSpPr>
          <p:cNvPr id="110595" name="Rectangle 3"/>
          <p:cNvSpPr>
            <a:spLocks noGrp="1"/>
          </p:cNvSpPr>
          <p:nvPr>
            <p:ph type="body" idx="1"/>
          </p:nvPr>
        </p:nvSpPr>
        <p:spPr>
          <a:xfrm>
            <a:off x="457200" y="1219200"/>
            <a:ext cx="8229600" cy="4910138"/>
          </a:xfrm>
        </p:spPr>
        <p:txBody>
          <a:bodyPr/>
          <a:lstStyle/>
          <a:p>
            <a:pPr marL="495300" indent="-495300">
              <a:buFont typeface="Wingdings 3" pitchFamily="18" charset="2"/>
              <a:buAutoNum type="arabicPeriod"/>
            </a:pPr>
            <a:r>
              <a:rPr lang="en-US"/>
              <a:t>W</a:t>
            </a:r>
            <a:r>
              <a:rPr lang="en-US" i="1"/>
              <a:t>hen Orwell was a young man</a:t>
            </a:r>
            <a:r>
              <a:rPr lang="en-US"/>
              <a:t>, he joined the army. </a:t>
            </a:r>
            <a:br>
              <a:rPr lang="en-US"/>
            </a:br>
            <a:r>
              <a:rPr lang="en-US">
                <a:solidFill>
                  <a:srgbClr val="0033CC"/>
                </a:solidFill>
              </a:rPr>
              <a:t>[cf., Orwell was a young man, </a:t>
            </a:r>
            <a:r>
              <a:rPr lang="en-US" i="1">
                <a:solidFill>
                  <a:srgbClr val="0033CC"/>
                </a:solidFill>
              </a:rPr>
              <a:t>and</a:t>
            </a:r>
            <a:r>
              <a:rPr lang="en-US">
                <a:solidFill>
                  <a:srgbClr val="0033CC"/>
                </a:solidFill>
              </a:rPr>
              <a:t> he joined the army.] </a:t>
            </a:r>
          </a:p>
          <a:p>
            <a:pPr marL="495300" indent="-495300">
              <a:buFont typeface="Wingdings 3" pitchFamily="18" charset="2"/>
              <a:buAutoNum type="arabicPeriod"/>
            </a:pPr>
            <a:r>
              <a:rPr lang="en-US" i="1"/>
              <a:t>When Winston had trouble thinking</a:t>
            </a:r>
            <a:r>
              <a:rPr lang="en-US"/>
              <a:t> he usually got sidetracked .... </a:t>
            </a:r>
            <a:br>
              <a:rPr lang="en-US"/>
            </a:br>
            <a:r>
              <a:rPr lang="en-US">
                <a:solidFill>
                  <a:srgbClr val="0033CC"/>
                </a:solidFill>
              </a:rPr>
              <a:t>[cf., Winston had trouble thinking, </a:t>
            </a:r>
            <a:r>
              <a:rPr lang="en-US" i="1">
                <a:solidFill>
                  <a:srgbClr val="0033CC"/>
                </a:solidFill>
              </a:rPr>
              <a:t>and</a:t>
            </a:r>
            <a:r>
              <a:rPr lang="en-US">
                <a:solidFill>
                  <a:srgbClr val="0033CC"/>
                </a:solidFill>
              </a:rPr>
              <a:t> he usually got sidetracked ....]</a:t>
            </a:r>
            <a:r>
              <a:rPr lang="en-US"/>
              <a:t> </a:t>
            </a:r>
            <a:br>
              <a:rPr lang="en-US">
                <a:solidFill>
                  <a:srgbClr val="0033CC"/>
                </a:solidFill>
              </a:rPr>
            </a:br>
            <a:endParaRPr lang="en-US">
              <a:solidFill>
                <a:srgbClr val="0033CC"/>
              </a:solidFill>
            </a:endParaRPr>
          </a:p>
          <a:p>
            <a:pPr marL="495300" indent="-495300">
              <a:buFont typeface="Wingdings 3" pitchFamily="18" charset="2"/>
              <a:buAutoNum type="arabicPeriod"/>
            </a:pPr>
            <a:endParaRPr lang="en-US">
              <a:solidFill>
                <a:srgbClr val="0033CC"/>
              </a:solidFill>
            </a:endParaRPr>
          </a:p>
        </p:txBody>
      </p:sp>
      <p:sp>
        <p:nvSpPr>
          <p:cNvPr id="110596"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034B182D-AD5F-4756-AF21-ED9B955E1F1B}" type="slidenum">
              <a:rPr lang="en-US"/>
              <a:pPr>
                <a:defRPr/>
              </a:pPr>
              <a:t>24</a:t>
            </a:fld>
            <a:endParaRPr lang="en-US"/>
          </a:p>
        </p:txBody>
      </p:sp>
      <p:sp>
        <p:nvSpPr>
          <p:cNvPr id="111618" name="Rectangle 2"/>
          <p:cNvSpPr>
            <a:spLocks noGrp="1"/>
          </p:cNvSpPr>
          <p:nvPr>
            <p:ph type="title" idx="4294967295"/>
          </p:nvPr>
        </p:nvSpPr>
        <p:spPr/>
        <p:txBody>
          <a:bodyPr/>
          <a:lstStyle/>
          <a:p>
            <a:r>
              <a:rPr lang="en-US" sz="2800"/>
              <a:t>Illustrating Time and Cause Sense of </a:t>
            </a:r>
            <a:r>
              <a:rPr lang="en-US" sz="2800" i="1"/>
              <a:t>when</a:t>
            </a:r>
            <a:endParaRPr lang="en-US" sz="2800"/>
          </a:p>
        </p:txBody>
      </p:sp>
      <p:sp>
        <p:nvSpPr>
          <p:cNvPr id="111619" name="Rectangle 3"/>
          <p:cNvSpPr>
            <a:spLocks noGrp="1"/>
          </p:cNvSpPr>
          <p:nvPr>
            <p:ph type="body" idx="4294967295"/>
          </p:nvPr>
        </p:nvSpPr>
        <p:spPr/>
        <p:txBody>
          <a:bodyPr/>
          <a:lstStyle/>
          <a:p>
            <a:pPr marL="495300" indent="-495300">
              <a:buFont typeface="Wingdings 3" pitchFamily="18" charset="2"/>
              <a:buAutoNum type="alphaLcPeriod"/>
            </a:pPr>
            <a:r>
              <a:rPr lang="en-US"/>
              <a:t>He was lecturing to his class </a:t>
            </a:r>
            <a:r>
              <a:rPr lang="en-US" i="1">
                <a:solidFill>
                  <a:srgbClr val="FF0000"/>
                </a:solidFill>
              </a:rPr>
              <a:t>when</a:t>
            </a:r>
            <a:r>
              <a:rPr lang="en-US"/>
              <a:t> suddenly a door flew open.</a:t>
            </a:r>
          </a:p>
          <a:p>
            <a:pPr marL="495300" indent="-495300">
              <a:buFont typeface="Wingdings 3" pitchFamily="18" charset="2"/>
              <a:buAutoNum type="alphaLcPeriod"/>
            </a:pPr>
            <a:r>
              <a:rPr lang="en-US"/>
              <a:t>*</a:t>
            </a:r>
            <a:r>
              <a:rPr lang="en-US" i="1">
                <a:solidFill>
                  <a:srgbClr val="FF0000"/>
                </a:solidFill>
              </a:rPr>
              <a:t>When</a:t>
            </a:r>
            <a:r>
              <a:rPr lang="en-US"/>
              <a:t> suddenly a door flew open, he was lecturing to his class.  [not the same as (a)]</a:t>
            </a:r>
          </a:p>
          <a:p>
            <a:pPr marL="495300" indent="-495300">
              <a:buFont typeface="Wingdings 3" pitchFamily="18" charset="2"/>
              <a:buAutoNum type="alphaLcPeriod"/>
            </a:pPr>
            <a:r>
              <a:rPr lang="en-US"/>
              <a:t>He was lecturing to his class </a:t>
            </a:r>
            <a:r>
              <a:rPr lang="en-US" i="1">
                <a:solidFill>
                  <a:srgbClr val="FF0000"/>
                </a:solidFill>
              </a:rPr>
              <a:t>and</a:t>
            </a:r>
            <a:r>
              <a:rPr lang="en-US"/>
              <a:t> suddenly a door flew open.</a:t>
            </a:r>
          </a:p>
          <a:p>
            <a:pPr marL="495300" indent="-495300">
              <a:buFont typeface="Wingdings 3" pitchFamily="18" charset="2"/>
              <a:buAutoNum type="alphaLcPeriod"/>
            </a:pPr>
            <a:r>
              <a:rPr lang="en-US"/>
              <a:t>Suddenly a door flew open </a:t>
            </a:r>
            <a:r>
              <a:rPr lang="en-US" i="1">
                <a:solidFill>
                  <a:srgbClr val="FF0000"/>
                </a:solidFill>
              </a:rPr>
              <a:t>and</a:t>
            </a:r>
            <a:r>
              <a:rPr lang="en-US"/>
              <a:t> he was lecturing to his class.</a:t>
            </a:r>
          </a:p>
          <a:p>
            <a:pPr marL="495300" indent="-495300">
              <a:buFont typeface="Wingdings 3" pitchFamily="18" charset="2"/>
              <a:buAutoNum type="alphaLcPeriod"/>
            </a:pPr>
            <a:r>
              <a:rPr lang="en-US"/>
              <a:t>The car stopped </a:t>
            </a:r>
            <a:r>
              <a:rPr lang="en-US" i="1">
                <a:solidFill>
                  <a:srgbClr val="FF0000"/>
                </a:solidFill>
              </a:rPr>
              <a:t>when</a:t>
            </a:r>
            <a:r>
              <a:rPr lang="en-US"/>
              <a:t> it hit the pole.</a:t>
            </a:r>
          </a:p>
          <a:p>
            <a:pPr marL="495300" indent="-495300">
              <a:buFont typeface="Wingdings 3" pitchFamily="18" charset="2"/>
              <a:buAutoNum type="alphaLcPeriod"/>
            </a:pPr>
            <a:r>
              <a:rPr lang="en-US">
                <a:solidFill>
                  <a:srgbClr val="FF0000"/>
                </a:solidFill>
              </a:rPr>
              <a:t>W</a:t>
            </a:r>
            <a:r>
              <a:rPr lang="en-US" i="1">
                <a:solidFill>
                  <a:srgbClr val="FF0000"/>
                </a:solidFill>
              </a:rPr>
              <a:t>hen</a:t>
            </a:r>
            <a:r>
              <a:rPr lang="en-US"/>
              <a:t> it hit the pole, the car stopped.</a:t>
            </a:r>
          </a:p>
        </p:txBody>
      </p:sp>
      <p:sp>
        <p:nvSpPr>
          <p:cNvPr id="111620"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2"/>
          <p:cNvSpPr>
            <a:spLocks noGrp="1"/>
          </p:cNvSpPr>
          <p:nvPr>
            <p:ph type="sldNum" sz="quarter" idx="12"/>
          </p:nvPr>
        </p:nvSpPr>
        <p:spPr/>
        <p:txBody>
          <a:bodyPr/>
          <a:lstStyle/>
          <a:p>
            <a:pPr>
              <a:defRPr/>
            </a:pPr>
            <a:fld id="{4667BA16-8154-4A4C-8061-DCA1F77FDC2F}" type="slidenum">
              <a:rPr lang="en-US"/>
              <a:pPr>
                <a:defRPr/>
              </a:pPr>
              <a:t>25</a:t>
            </a:fld>
            <a:endParaRPr lang="en-US"/>
          </a:p>
        </p:txBody>
      </p:sp>
      <p:sp>
        <p:nvSpPr>
          <p:cNvPr id="112642" name="Rectangle 2"/>
          <p:cNvSpPr>
            <a:spLocks noGrp="1"/>
          </p:cNvSpPr>
          <p:nvPr>
            <p:ph type="title" idx="4294967295"/>
          </p:nvPr>
        </p:nvSpPr>
        <p:spPr>
          <a:xfrm>
            <a:off x="533400" y="71438"/>
            <a:ext cx="8229600" cy="990600"/>
          </a:xfrm>
        </p:spPr>
        <p:txBody>
          <a:bodyPr/>
          <a:lstStyle/>
          <a:p>
            <a:r>
              <a:rPr lang="en-US" sz="2800"/>
              <a:t>Indeterminacy in FYC clauses: A Parataxis/Hypotaxis Gradient?</a:t>
            </a:r>
          </a:p>
        </p:txBody>
      </p:sp>
      <p:sp>
        <p:nvSpPr>
          <p:cNvPr id="112643" name="Rectangle 3"/>
          <p:cNvSpPr>
            <a:spLocks noGrp="1"/>
          </p:cNvSpPr>
          <p:nvPr>
            <p:ph type="body" idx="4294967295"/>
          </p:nvPr>
        </p:nvSpPr>
        <p:spPr/>
        <p:txBody>
          <a:bodyPr/>
          <a:lstStyle/>
          <a:p>
            <a:pPr>
              <a:buFont typeface="Wingdings 3" pitchFamily="18" charset="2"/>
              <a:buNone/>
            </a:pPr>
            <a:endParaRPr lang="en-US" sz="1800"/>
          </a:p>
          <a:p>
            <a:pPr>
              <a:buFont typeface="Wingdings 3" pitchFamily="18" charset="2"/>
              <a:buNone/>
            </a:pPr>
            <a:r>
              <a:rPr lang="en-US" sz="1800">
                <a:solidFill>
                  <a:srgbClr val="0033CC"/>
                </a:solidFill>
              </a:rPr>
              <a:t>PARATAXIS |–—</a:t>
            </a:r>
            <a:r>
              <a:rPr lang="en-US" sz="1800" i="1">
                <a:solidFill>
                  <a:srgbClr val="0033CC"/>
                </a:solidFill>
              </a:rPr>
              <a:t>and </a:t>
            </a:r>
            <a:r>
              <a:rPr lang="en-US" sz="1800">
                <a:solidFill>
                  <a:srgbClr val="0033CC"/>
                </a:solidFill>
              </a:rPr>
              <a:t>————————</a:t>
            </a:r>
            <a:r>
              <a:rPr lang="en-US" sz="1800" i="1">
                <a:solidFill>
                  <a:srgbClr val="0033CC"/>
                </a:solidFill>
              </a:rPr>
              <a:t>which</a:t>
            </a:r>
            <a:r>
              <a:rPr lang="en-US" sz="1800">
                <a:solidFill>
                  <a:srgbClr val="0033CC"/>
                </a:solidFill>
              </a:rPr>
              <a:t>——</a:t>
            </a:r>
            <a:r>
              <a:rPr lang="en-US" sz="1800" i="1">
                <a:solidFill>
                  <a:srgbClr val="0033CC"/>
                </a:solidFill>
              </a:rPr>
              <a:t>when</a:t>
            </a:r>
            <a:r>
              <a:rPr lang="en-US" sz="1800" i="1" baseline="-25000">
                <a:solidFill>
                  <a:srgbClr val="0033CC"/>
                </a:solidFill>
              </a:rPr>
              <a:t>1</a:t>
            </a:r>
            <a:r>
              <a:rPr lang="en-US" sz="1800">
                <a:solidFill>
                  <a:srgbClr val="0033CC"/>
                </a:solidFill>
              </a:rPr>
              <a:t>——</a:t>
            </a:r>
            <a:r>
              <a:rPr lang="en-US" sz="1800" i="1">
                <a:solidFill>
                  <a:srgbClr val="0033CC"/>
                </a:solidFill>
              </a:rPr>
              <a:t>when</a:t>
            </a:r>
            <a:r>
              <a:rPr lang="en-US" sz="1800" i="1" baseline="-25000">
                <a:solidFill>
                  <a:srgbClr val="0033CC"/>
                </a:solidFill>
              </a:rPr>
              <a:t>2</a:t>
            </a:r>
            <a:r>
              <a:rPr lang="en-US" sz="1800">
                <a:solidFill>
                  <a:srgbClr val="0033CC"/>
                </a:solidFill>
              </a:rPr>
              <a:t>—|  HYPOTAXIS</a:t>
            </a:r>
            <a:r>
              <a:rPr lang="en-US" sz="1800"/>
              <a:t> </a:t>
            </a:r>
          </a:p>
          <a:p>
            <a:pPr>
              <a:buFont typeface="Wingdings 3" pitchFamily="18" charset="2"/>
              <a:buNone/>
            </a:pPr>
            <a:endParaRPr lang="en-US" sz="1800"/>
          </a:p>
          <a:p>
            <a:pPr>
              <a:buFont typeface="Wingdings 3" pitchFamily="18" charset="2"/>
              <a:buNone/>
            </a:pPr>
            <a:r>
              <a:rPr lang="en-US" sz="1800">
                <a:solidFill>
                  <a:srgbClr val="0033CC"/>
                </a:solidFill>
              </a:rPr>
              <a:t>                   </a:t>
            </a:r>
            <a:r>
              <a:rPr lang="en-US" sz="1800"/>
              <a:t> |–—</a:t>
            </a:r>
            <a:r>
              <a:rPr lang="en-US" sz="1800" i="1"/>
              <a:t>coordinators</a:t>
            </a:r>
            <a:r>
              <a:rPr lang="en-US" sz="1800"/>
              <a:t>———</a:t>
            </a:r>
            <a:r>
              <a:rPr lang="en-US" sz="1800" i="1"/>
              <a:t>indeterminate</a:t>
            </a:r>
            <a:r>
              <a:rPr lang="en-US" sz="1800"/>
              <a:t>—</a:t>
            </a:r>
            <a:r>
              <a:rPr lang="en-US" sz="1800" i="1"/>
              <a:t>time </a:t>
            </a:r>
            <a:r>
              <a:rPr lang="en-US" sz="1800"/>
              <a:t>—— </a:t>
            </a:r>
            <a:r>
              <a:rPr lang="en-US" sz="1800" i="1"/>
              <a:t>cause </a:t>
            </a:r>
            <a:r>
              <a:rPr lang="en-US" sz="1800"/>
              <a:t>—|</a:t>
            </a:r>
          </a:p>
          <a:p>
            <a:pPr>
              <a:buFont typeface="Wingdings 3" pitchFamily="18" charset="2"/>
              <a:buNone/>
            </a:pPr>
            <a:r>
              <a:rPr lang="en-US" sz="1800"/>
              <a:t>                                                                        (</a:t>
            </a:r>
            <a:r>
              <a:rPr lang="en-US" sz="1800" i="1"/>
              <a:t>two</a:t>
            </a:r>
            <a:r>
              <a:rPr lang="en-US" sz="1800"/>
              <a:t> </a:t>
            </a:r>
            <a:r>
              <a:rPr lang="en-US" sz="1800" i="1"/>
              <a:t>senses of </a:t>
            </a:r>
            <a:r>
              <a:rPr lang="en-US" sz="1800" b="1" i="1"/>
              <a:t>when</a:t>
            </a:r>
            <a:r>
              <a:rPr lang="en-US" sz="1800" i="1"/>
              <a:t>)   </a:t>
            </a:r>
          </a:p>
        </p:txBody>
      </p:sp>
      <p:sp>
        <p:nvSpPr>
          <p:cNvPr id="112644"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
        <p:nvSpPr>
          <p:cNvPr id="112645" name="Line 5"/>
          <p:cNvSpPr>
            <a:spLocks noChangeShapeType="1"/>
          </p:cNvSpPr>
          <p:nvPr/>
        </p:nvSpPr>
        <p:spPr bwMode="auto">
          <a:xfrm flipV="1">
            <a:off x="2362200" y="1905000"/>
            <a:ext cx="0" cy="381000"/>
          </a:xfrm>
          <a:prstGeom prst="line">
            <a:avLst/>
          </a:prstGeom>
          <a:noFill/>
          <a:ln w="9525">
            <a:solidFill>
              <a:schemeClr val="tx1"/>
            </a:solidFill>
            <a:round/>
            <a:headEnd/>
            <a:tailEnd type="triangle" w="med" len="med"/>
          </a:ln>
        </p:spPr>
        <p:txBody>
          <a:bodyPr/>
          <a:lstStyle/>
          <a:p>
            <a:endParaRPr lang="en-US"/>
          </a:p>
        </p:txBody>
      </p:sp>
      <p:sp>
        <p:nvSpPr>
          <p:cNvPr id="112646" name="Line 6"/>
          <p:cNvSpPr>
            <a:spLocks noChangeShapeType="1"/>
          </p:cNvSpPr>
          <p:nvPr/>
        </p:nvSpPr>
        <p:spPr bwMode="auto">
          <a:xfrm flipV="1">
            <a:off x="4648200" y="1905000"/>
            <a:ext cx="0" cy="381000"/>
          </a:xfrm>
          <a:prstGeom prst="line">
            <a:avLst/>
          </a:prstGeom>
          <a:noFill/>
          <a:ln w="9525">
            <a:solidFill>
              <a:schemeClr val="tx1"/>
            </a:solidFill>
            <a:round/>
            <a:headEnd/>
            <a:tailEnd type="triangle" w="med" len="med"/>
          </a:ln>
        </p:spPr>
        <p:txBody>
          <a:bodyPr/>
          <a:lstStyle/>
          <a:p>
            <a:endParaRPr lang="en-US"/>
          </a:p>
        </p:txBody>
      </p:sp>
      <p:sp>
        <p:nvSpPr>
          <p:cNvPr id="112647" name="Line 7"/>
          <p:cNvSpPr>
            <a:spLocks noChangeShapeType="1"/>
          </p:cNvSpPr>
          <p:nvPr/>
        </p:nvSpPr>
        <p:spPr bwMode="auto">
          <a:xfrm flipV="1">
            <a:off x="5562600" y="1905000"/>
            <a:ext cx="0" cy="381000"/>
          </a:xfrm>
          <a:prstGeom prst="line">
            <a:avLst/>
          </a:prstGeom>
          <a:noFill/>
          <a:ln w="9525">
            <a:solidFill>
              <a:schemeClr val="tx1"/>
            </a:solidFill>
            <a:round/>
            <a:headEnd/>
            <a:tailEnd type="triangle" w="med" len="med"/>
          </a:ln>
        </p:spPr>
        <p:txBody>
          <a:bodyPr/>
          <a:lstStyle/>
          <a:p>
            <a:endParaRPr lang="en-US"/>
          </a:p>
        </p:txBody>
      </p:sp>
      <p:sp>
        <p:nvSpPr>
          <p:cNvPr id="112648" name="Line 8"/>
          <p:cNvSpPr>
            <a:spLocks noChangeShapeType="1"/>
          </p:cNvSpPr>
          <p:nvPr/>
        </p:nvSpPr>
        <p:spPr bwMode="auto">
          <a:xfrm flipV="1">
            <a:off x="6629400" y="1905000"/>
            <a:ext cx="0" cy="381000"/>
          </a:xfrm>
          <a:prstGeom prst="line">
            <a:avLst/>
          </a:prstGeom>
          <a:noFill/>
          <a:ln w="9525">
            <a:solidFill>
              <a:schemeClr val="tx1"/>
            </a:solidFill>
            <a:round/>
            <a:headEnd/>
            <a:tailEnd type="triangle" w="med" len="med"/>
          </a:ln>
        </p:spPr>
        <p:txBody>
          <a:bodyPr/>
          <a:lstStyle/>
          <a:p>
            <a:endParaRPr lang="en-US"/>
          </a:p>
        </p:txBody>
      </p:sp>
      <p:sp>
        <p:nvSpPr>
          <p:cNvPr id="112649" name="Text Box 9"/>
          <p:cNvSpPr txBox="1">
            <a:spLocks noChangeArrowheads="1"/>
          </p:cNvSpPr>
          <p:nvPr/>
        </p:nvSpPr>
        <p:spPr bwMode="auto">
          <a:xfrm>
            <a:off x="609600" y="3581400"/>
            <a:ext cx="7848600" cy="915988"/>
          </a:xfrm>
          <a:prstGeom prst="rect">
            <a:avLst/>
          </a:prstGeom>
          <a:noFill/>
          <a:ln w="9525">
            <a:noFill/>
            <a:miter lim="800000"/>
            <a:headEnd/>
            <a:tailEnd/>
          </a:ln>
        </p:spPr>
        <p:txBody>
          <a:bodyPr>
            <a:spAutoFit/>
          </a:bodyPr>
          <a:lstStyle/>
          <a:p>
            <a:pPr>
              <a:spcBef>
                <a:spcPct val="50000"/>
              </a:spcBef>
            </a:pPr>
            <a:r>
              <a:rPr lang="en-US" sz="1800"/>
              <a:t>Curme’s (1931) notes the historical development of the modern English relative clause as an derivative of coordinated structures, in his history of the English language, by the way.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73E86676-8FF9-411C-A635-8936987485B1}" type="slidenum">
              <a:rPr lang="en-US"/>
              <a:pPr>
                <a:defRPr/>
              </a:pPr>
              <a:t>26</a:t>
            </a:fld>
            <a:endParaRPr lang="en-US"/>
          </a:p>
        </p:txBody>
      </p:sp>
      <p:sp>
        <p:nvSpPr>
          <p:cNvPr id="113666" name="Rectangle 2"/>
          <p:cNvSpPr>
            <a:spLocks noGrp="1"/>
          </p:cNvSpPr>
          <p:nvPr>
            <p:ph type="title"/>
          </p:nvPr>
        </p:nvSpPr>
        <p:spPr/>
        <p:txBody>
          <a:bodyPr/>
          <a:lstStyle/>
          <a:p>
            <a:r>
              <a:rPr lang="en-US"/>
              <a:t>Conclusions (1/3)</a:t>
            </a:r>
          </a:p>
        </p:txBody>
      </p:sp>
      <p:sp>
        <p:nvSpPr>
          <p:cNvPr id="113667"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
        <p:nvSpPr>
          <p:cNvPr id="113668" name="Rectangle 3"/>
          <p:cNvSpPr>
            <a:spLocks noGrp="1"/>
          </p:cNvSpPr>
          <p:nvPr>
            <p:ph type="body" sz="half" idx="4294967295"/>
          </p:nvPr>
        </p:nvSpPr>
        <p:spPr>
          <a:xfrm>
            <a:off x="457200" y="1219200"/>
            <a:ext cx="8229600" cy="4800600"/>
          </a:xfrm>
        </p:spPr>
        <p:txBody>
          <a:bodyPr/>
          <a:lstStyle/>
          <a:p>
            <a:pPr marL="419100" indent="-419100">
              <a:lnSpc>
                <a:spcPct val="90000"/>
              </a:lnSpc>
              <a:buFont typeface="Wingdings 3" pitchFamily="18" charset="2"/>
              <a:buAutoNum type="arabicPeriod"/>
            </a:pPr>
            <a:r>
              <a:rPr lang="en-US" sz="2200"/>
              <a:t>FYC students seem to master forms before they master function, especially the  (the foregrounding/backgrounding functions of hypotaxis)</a:t>
            </a:r>
          </a:p>
          <a:p>
            <a:pPr marL="419100" indent="-419100">
              <a:lnSpc>
                <a:spcPct val="90000"/>
              </a:lnSpc>
              <a:buFont typeface="Wingdings 3" pitchFamily="18" charset="2"/>
              <a:buAutoNum type="arabicPeriod"/>
            </a:pPr>
            <a:r>
              <a:rPr lang="en-US" sz="2200"/>
              <a:t>We can hypothesize that a significant number of structures in the prose of college composition students are semantically indeterminate and that taxis is a gradient phenomenon in FYC.</a:t>
            </a:r>
          </a:p>
          <a:p>
            <a:pPr marL="419100" indent="-419100">
              <a:lnSpc>
                <a:spcPct val="90000"/>
              </a:lnSpc>
              <a:buFont typeface="Wingdings 3" pitchFamily="18" charset="2"/>
              <a:buAutoNum type="arabicPeriod"/>
            </a:pPr>
            <a:r>
              <a:rPr lang="en-US" sz="2200"/>
              <a:t>In the language of FYC students, a mismatch appears between meaning and grammar, between function and form generally, between the semantics of parataxis and the syntax of hypotaxis in the complex-complex specifically. This mismatch seems to be an example of a larger phenomenon in language development — overextension. The gradient nature of subordination discussed above is an overextension of paratactic semantics and function to structures with hypotactic syntax.</a:t>
            </a:r>
          </a:p>
          <a:p>
            <a:pPr marL="419100" indent="-419100">
              <a:lnSpc>
                <a:spcPct val="90000"/>
              </a:lnSpc>
              <a:buFont typeface="Wingdings 3" pitchFamily="18" charset="2"/>
              <a:buNone/>
            </a:pPr>
            <a:endParaRPr lang="en-US" sz="22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15F04586-5879-49B0-A6F3-8EED6A25D077}" type="slidenum">
              <a:rPr lang="en-US"/>
              <a:pPr>
                <a:defRPr/>
              </a:pPr>
              <a:t>27</a:t>
            </a:fld>
            <a:endParaRPr lang="en-US"/>
          </a:p>
        </p:txBody>
      </p:sp>
      <p:sp>
        <p:nvSpPr>
          <p:cNvPr id="114690" name="Rectangle 2"/>
          <p:cNvSpPr>
            <a:spLocks noGrp="1"/>
          </p:cNvSpPr>
          <p:nvPr>
            <p:ph type="title" idx="4294967295"/>
          </p:nvPr>
        </p:nvSpPr>
        <p:spPr/>
        <p:txBody>
          <a:bodyPr/>
          <a:lstStyle/>
          <a:p>
            <a:r>
              <a:rPr lang="en-US"/>
              <a:t>Conclusions (2/3)</a:t>
            </a:r>
          </a:p>
        </p:txBody>
      </p:sp>
      <p:sp>
        <p:nvSpPr>
          <p:cNvPr id="114691"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
        <p:nvSpPr>
          <p:cNvPr id="114692" name="Rectangle 3"/>
          <p:cNvSpPr>
            <a:spLocks noGrp="1"/>
          </p:cNvSpPr>
          <p:nvPr>
            <p:ph type="body" sz="half" idx="4294967295"/>
          </p:nvPr>
        </p:nvSpPr>
        <p:spPr>
          <a:xfrm>
            <a:off x="457200" y="1219200"/>
            <a:ext cx="8229600" cy="4800600"/>
          </a:xfrm>
        </p:spPr>
        <p:txBody>
          <a:bodyPr/>
          <a:lstStyle/>
          <a:p>
            <a:pPr marL="419100" indent="-419100">
              <a:buFont typeface="Wingdings 3" pitchFamily="18" charset="2"/>
              <a:buNone/>
            </a:pPr>
            <a:r>
              <a:rPr lang="en-US" sz="2200"/>
              <a:t>Graphically, conclusion three can be illustrated thus: MICUSP</a:t>
            </a:r>
          </a:p>
          <a:p>
            <a:pPr marL="419100" indent="-419100">
              <a:buFont typeface="Wingdings 3" pitchFamily="18" charset="2"/>
              <a:buNone/>
            </a:pPr>
            <a:endParaRPr lang="en-US" sz="2200"/>
          </a:p>
        </p:txBody>
      </p:sp>
      <p:pic>
        <p:nvPicPr>
          <p:cNvPr id="114693" name="Picture 6" descr="Fluent writers"/>
          <p:cNvPicPr>
            <a:picLocks noChangeAspect="1" noChangeArrowheads="1"/>
          </p:cNvPicPr>
          <p:nvPr/>
        </p:nvPicPr>
        <p:blipFill>
          <a:blip r:embed="rId2"/>
          <a:srcRect/>
          <a:stretch>
            <a:fillRect/>
          </a:stretch>
        </p:blipFill>
        <p:spPr bwMode="auto">
          <a:xfrm>
            <a:off x="1447800" y="1752600"/>
            <a:ext cx="5486400" cy="42926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BF50B524-D94E-4479-A413-0FF6D9D3290E}" type="slidenum">
              <a:rPr lang="en-US"/>
              <a:pPr>
                <a:defRPr/>
              </a:pPr>
              <a:t>28</a:t>
            </a:fld>
            <a:endParaRPr lang="en-US"/>
          </a:p>
        </p:txBody>
      </p:sp>
      <p:sp>
        <p:nvSpPr>
          <p:cNvPr id="115714" name="Rectangle 2"/>
          <p:cNvSpPr>
            <a:spLocks noGrp="1"/>
          </p:cNvSpPr>
          <p:nvPr>
            <p:ph type="title" idx="4294967295"/>
          </p:nvPr>
        </p:nvSpPr>
        <p:spPr/>
        <p:txBody>
          <a:bodyPr/>
          <a:lstStyle/>
          <a:p>
            <a:r>
              <a:rPr lang="en-US"/>
              <a:t>Conclusions (3/3)</a:t>
            </a:r>
          </a:p>
        </p:txBody>
      </p:sp>
      <p:sp>
        <p:nvSpPr>
          <p:cNvPr id="115715"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
        <p:nvSpPr>
          <p:cNvPr id="115716" name="Rectangle 3"/>
          <p:cNvSpPr>
            <a:spLocks noGrp="1"/>
          </p:cNvSpPr>
          <p:nvPr>
            <p:ph type="body" sz="half" idx="4294967295"/>
          </p:nvPr>
        </p:nvSpPr>
        <p:spPr>
          <a:xfrm>
            <a:off x="457200" y="1219200"/>
            <a:ext cx="8229600" cy="4800600"/>
          </a:xfrm>
        </p:spPr>
        <p:txBody>
          <a:bodyPr/>
          <a:lstStyle/>
          <a:p>
            <a:pPr marL="419100" indent="-419100">
              <a:buFont typeface="Wingdings 3" pitchFamily="18" charset="2"/>
              <a:buNone/>
            </a:pPr>
            <a:r>
              <a:rPr lang="en-US" sz="2200"/>
              <a:t>Graphically, conclusion three can be illustrated thus: FYC</a:t>
            </a:r>
          </a:p>
          <a:p>
            <a:pPr marL="419100" indent="-419100">
              <a:buFont typeface="Wingdings 3" pitchFamily="18" charset="2"/>
              <a:buNone/>
            </a:pPr>
            <a:endParaRPr lang="en-US" sz="2200"/>
          </a:p>
        </p:txBody>
      </p:sp>
      <p:pic>
        <p:nvPicPr>
          <p:cNvPr id="115717" name="Picture 7" descr="College Composition Students"/>
          <p:cNvPicPr>
            <a:picLocks noChangeAspect="1" noChangeArrowheads="1"/>
          </p:cNvPicPr>
          <p:nvPr/>
        </p:nvPicPr>
        <p:blipFill>
          <a:blip r:embed="rId2"/>
          <a:srcRect/>
          <a:stretch>
            <a:fillRect/>
          </a:stretch>
        </p:blipFill>
        <p:spPr bwMode="auto">
          <a:xfrm>
            <a:off x="1676400" y="1600200"/>
            <a:ext cx="6172200" cy="4827588"/>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1E56D862-9F29-434B-B156-2426C6880823}" type="slidenum">
              <a:rPr lang="en-US"/>
              <a:pPr>
                <a:defRPr/>
              </a:pPr>
              <a:t>29</a:t>
            </a:fld>
            <a:endParaRPr lang="en-US"/>
          </a:p>
        </p:txBody>
      </p:sp>
      <p:sp>
        <p:nvSpPr>
          <p:cNvPr id="116738" name="Rectangle 2"/>
          <p:cNvSpPr>
            <a:spLocks noGrp="1"/>
          </p:cNvSpPr>
          <p:nvPr>
            <p:ph type="title"/>
          </p:nvPr>
        </p:nvSpPr>
        <p:spPr/>
        <p:txBody>
          <a:bodyPr/>
          <a:lstStyle/>
          <a:p>
            <a:r>
              <a:rPr lang="en-US"/>
              <a:t>Suggestions for Further Research</a:t>
            </a:r>
          </a:p>
        </p:txBody>
      </p:sp>
      <p:sp>
        <p:nvSpPr>
          <p:cNvPr id="116739" name="Rectangle 3"/>
          <p:cNvSpPr>
            <a:spLocks noGrp="1"/>
          </p:cNvSpPr>
          <p:nvPr>
            <p:ph type="body" idx="1"/>
          </p:nvPr>
        </p:nvSpPr>
        <p:spPr>
          <a:xfrm>
            <a:off x="457200" y="1219200"/>
            <a:ext cx="8229600" cy="4910138"/>
          </a:xfrm>
        </p:spPr>
        <p:txBody>
          <a:bodyPr/>
          <a:lstStyle/>
          <a:p>
            <a:pPr>
              <a:lnSpc>
                <a:spcPct val="90000"/>
              </a:lnSpc>
            </a:pPr>
            <a:r>
              <a:rPr lang="en-US"/>
              <a:t>How do the hypotheses about developmental patterns in the acquisition of hypotactic structures compare to the development of other syntactic patterns, e.g.,</a:t>
            </a:r>
          </a:p>
          <a:p>
            <a:pPr lvl="1">
              <a:lnSpc>
                <a:spcPct val="90000"/>
              </a:lnSpc>
            </a:pPr>
            <a:r>
              <a:rPr lang="en-US"/>
              <a:t>The development of full relative clauses precedes reduced</a:t>
            </a:r>
          </a:p>
          <a:p>
            <a:pPr lvl="1">
              <a:lnSpc>
                <a:spcPct val="90000"/>
              </a:lnSpc>
            </a:pPr>
            <a:r>
              <a:rPr lang="en-US"/>
              <a:t>The development of full subordinate cl. before reduced sub. cl.</a:t>
            </a:r>
          </a:p>
          <a:p>
            <a:pPr lvl="1">
              <a:lnSpc>
                <a:spcPct val="90000"/>
              </a:lnSpc>
            </a:pPr>
            <a:r>
              <a:rPr lang="en-US"/>
              <a:t>The development of (non-)finite clauses with more complex use of information focus</a:t>
            </a:r>
          </a:p>
          <a:p>
            <a:pPr lvl="1">
              <a:lnSpc>
                <a:spcPct val="90000"/>
              </a:lnSpc>
            </a:pPr>
            <a:endParaRPr lang="en-US"/>
          </a:p>
          <a:p>
            <a:pPr>
              <a:lnSpc>
                <a:spcPct val="90000"/>
              </a:lnSpc>
            </a:pPr>
            <a:r>
              <a:rPr lang="en-US"/>
              <a:t>How do the hypotheses about developmental patterns in the acquisition of hypotactic structures compare across different writing student populations, e.g.,</a:t>
            </a:r>
          </a:p>
          <a:p>
            <a:pPr lvl="1">
              <a:lnSpc>
                <a:spcPct val="90000"/>
              </a:lnSpc>
            </a:pPr>
            <a:r>
              <a:rPr lang="en-US"/>
              <a:t>Developmental students or </a:t>
            </a:r>
          </a:p>
          <a:p>
            <a:pPr lvl="1">
              <a:lnSpc>
                <a:spcPct val="90000"/>
              </a:lnSpc>
            </a:pPr>
            <a:r>
              <a:rPr lang="en-US"/>
              <a:t>(Academic) ESL students</a:t>
            </a:r>
          </a:p>
          <a:p>
            <a:pPr lvl="1">
              <a:lnSpc>
                <a:spcPct val="90000"/>
              </a:lnSpc>
              <a:buFont typeface="Wingdings 3" pitchFamily="18" charset="2"/>
              <a:buNone/>
            </a:pPr>
            <a:endParaRPr lang="en-US"/>
          </a:p>
        </p:txBody>
      </p:sp>
      <p:sp>
        <p:nvSpPr>
          <p:cNvPr id="116740"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453BAB23-4AAF-40A6-B447-B54DFCBF83DC}" type="slidenum">
              <a:rPr lang="en-US"/>
              <a:pPr>
                <a:defRPr/>
              </a:pPr>
              <a:t>3</a:t>
            </a:fld>
            <a:endParaRPr lang="en-US"/>
          </a:p>
        </p:txBody>
      </p:sp>
      <p:sp>
        <p:nvSpPr>
          <p:cNvPr id="30725"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2BA51B7F-0E18-4F28-848F-4C85727B5A21}" type="slidenum">
              <a:rPr lang="en-US" sz="1400">
                <a:solidFill>
                  <a:schemeClr val="tx2"/>
                </a:solidFill>
                <a:latin typeface="+mn-lt"/>
              </a:rPr>
              <a:pPr>
                <a:defRPr/>
              </a:pPr>
              <a:t>3</a:t>
            </a:fld>
            <a:endParaRPr lang="en-US" sz="1400">
              <a:solidFill>
                <a:schemeClr val="tx2"/>
              </a:solidFill>
              <a:latin typeface="+mn-lt"/>
            </a:endParaRPr>
          </a:p>
        </p:txBody>
      </p:sp>
      <p:sp>
        <p:nvSpPr>
          <p:cNvPr id="21507" name="Rectangle 10"/>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273050" indent="-273050">
              <a:lnSpc>
                <a:spcPct val="80000"/>
              </a:lnSpc>
              <a:spcBef>
                <a:spcPts val="600"/>
              </a:spcBef>
              <a:buClr>
                <a:schemeClr val="accent1"/>
              </a:buClr>
              <a:buSzPct val="76000"/>
              <a:buFont typeface="Wingdings 3" pitchFamily="18" charset="2"/>
              <a:buNone/>
            </a:pPr>
            <a:r>
              <a:rPr lang="en-US" sz="2600"/>
              <a:t>Background of our research corpus:</a:t>
            </a:r>
          </a:p>
          <a:p>
            <a:pPr marL="273050" indent="-273050">
              <a:lnSpc>
                <a:spcPct val="80000"/>
              </a:lnSpc>
              <a:spcBef>
                <a:spcPts val="600"/>
              </a:spcBef>
              <a:buClr>
                <a:schemeClr val="accent1"/>
              </a:buClr>
              <a:buSzPct val="76000"/>
              <a:buFont typeface="Wingdings 3" pitchFamily="18" charset="2"/>
              <a:buChar char=""/>
            </a:pPr>
            <a:endParaRPr lang="en-US" sz="260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r>
              <a:rPr lang="en-US" sz="2000">
                <a:latin typeface="Gill Sans MT" pitchFamily="34" charset="0"/>
              </a:rPr>
              <a:t>The </a:t>
            </a:r>
            <a:r>
              <a:rPr lang="en-US" sz="1800"/>
              <a:t>FYC </a:t>
            </a:r>
            <a:r>
              <a:rPr lang="en-US" sz="2000">
                <a:latin typeface="Gill Sans MT" pitchFamily="34" charset="0"/>
              </a:rPr>
              <a:t>corpus is from the same composition courses taught by the same instructor over the period. This stability produces highly comparable data in terms of writing topics, and reduces variability that might have been due to different instructors’ pedagogical styles or abilities. </a:t>
            </a:r>
            <a:br>
              <a:rPr lang="en-US" sz="2000">
                <a:latin typeface="Gill Sans MT" pitchFamily="34" charset="0"/>
              </a:rPr>
            </a:br>
            <a:endParaRPr lang="en-US" sz="2000">
              <a:latin typeface="Gill Sans MT" pitchFamily="34" charset="0"/>
            </a:endParaRPr>
          </a:p>
          <a:p>
            <a:pPr marL="273050" indent="-273050">
              <a:lnSpc>
                <a:spcPct val="80000"/>
              </a:lnSpc>
              <a:spcBef>
                <a:spcPts val="600"/>
              </a:spcBef>
              <a:buClr>
                <a:schemeClr val="accent1"/>
              </a:buClr>
              <a:buSzPct val="76000"/>
              <a:buFont typeface="Wingdings 3" pitchFamily="18" charset="2"/>
              <a:buChar char=""/>
            </a:pPr>
            <a:r>
              <a:rPr lang="en-US" sz="2000">
                <a:latin typeface="Gill Sans MT" pitchFamily="34" charset="0"/>
              </a:rPr>
              <a:t>The writing prompts were intended to elicit essays in different academic genres such as summary, review of an article, argumentative/persuasive essay, descriptive/comparative response, analysis of persuasive writing, and definition. Students typically wrote academic research essays on topics related to the Orwell’s </a:t>
            </a:r>
            <a:r>
              <a:rPr lang="en-US" sz="2000" i="1">
                <a:latin typeface="Gill Sans MT" pitchFamily="34" charset="0"/>
              </a:rPr>
              <a:t>1984</a:t>
            </a:r>
            <a:r>
              <a:rPr lang="en-US" sz="2000">
                <a:latin typeface="Gill Sans MT" pitchFamily="34" charset="0"/>
              </a:rPr>
              <a:t>.</a:t>
            </a:r>
          </a:p>
        </p:txBody>
      </p:sp>
      <p:sp>
        <p:nvSpPr>
          <p:cNvPr id="21508" name="Title 1"/>
          <p:cNvSpPr>
            <a:spLocks/>
          </p:cNvSpPr>
          <p:nvPr/>
        </p:nvSpPr>
        <p:spPr bwMode="auto">
          <a:xfrm>
            <a:off x="457200" y="152400"/>
            <a:ext cx="8229600" cy="990600"/>
          </a:xfrm>
          <a:prstGeom prst="rect">
            <a:avLst/>
          </a:prstGeom>
          <a:noFill/>
          <a:ln w="9525">
            <a:noFill/>
            <a:miter lim="800000"/>
            <a:headEnd/>
            <a:tailEnd/>
          </a:ln>
        </p:spPr>
        <p:txBody>
          <a:bodyPr anchor="b"/>
          <a:lstStyle/>
          <a:p>
            <a:r>
              <a:rPr lang="en-US" sz="3200">
                <a:solidFill>
                  <a:schemeClr val="tx2"/>
                </a:solidFill>
                <a:latin typeface="Bookman Old Style" pitchFamily="18" charset="0"/>
              </a:rPr>
              <a:t>The Genesis of the Project (2/3)</a:t>
            </a:r>
          </a:p>
        </p:txBody>
      </p:sp>
      <p:sp>
        <p:nvSpPr>
          <p:cNvPr id="21509"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2"/>
          <p:cNvSpPr>
            <a:spLocks noGrp="1"/>
          </p:cNvSpPr>
          <p:nvPr>
            <p:ph type="sldNum" sz="quarter" idx="12"/>
          </p:nvPr>
        </p:nvSpPr>
        <p:spPr/>
        <p:txBody>
          <a:bodyPr/>
          <a:lstStyle/>
          <a:p>
            <a:pPr>
              <a:defRPr/>
            </a:pPr>
            <a:fld id="{4ABCF895-8A6B-4A68-968E-48D7135A1FE0}" type="slidenum">
              <a:rPr lang="en-US"/>
              <a:pPr>
                <a:defRPr/>
              </a:pPr>
              <a:t>30</a:t>
            </a:fld>
            <a:endParaRPr lang="en-US"/>
          </a:p>
        </p:txBody>
      </p:sp>
      <p:sp>
        <p:nvSpPr>
          <p:cNvPr id="117762" name="Rectangle 5"/>
          <p:cNvSpPr>
            <a:spLocks noGrp="1" noChangeArrowheads="1"/>
          </p:cNvSpPr>
          <p:nvPr>
            <p:ph type="title"/>
          </p:nvPr>
        </p:nvSpPr>
        <p:spPr>
          <a:xfrm>
            <a:off x="457200" y="304800"/>
            <a:ext cx="8229600" cy="1143000"/>
          </a:xfrm>
        </p:spPr>
        <p:txBody>
          <a:bodyPr anchor="ctr"/>
          <a:lstStyle/>
          <a:p>
            <a:pPr eaLnBrk="1" hangingPunct="1"/>
            <a:r>
              <a:rPr lang="en-US"/>
              <a:t>References</a:t>
            </a:r>
          </a:p>
        </p:txBody>
      </p:sp>
      <p:sp>
        <p:nvSpPr>
          <p:cNvPr id="117763" name="Rectangle 6"/>
          <p:cNvSpPr>
            <a:spLocks noGrp="1" noChangeArrowheads="1"/>
          </p:cNvSpPr>
          <p:nvPr>
            <p:ph type="body" idx="1"/>
          </p:nvPr>
        </p:nvSpPr>
        <p:spPr>
          <a:xfrm>
            <a:off x="533400" y="1219200"/>
            <a:ext cx="8229600" cy="4525963"/>
          </a:xfrm>
        </p:spPr>
        <p:txBody>
          <a:bodyPr/>
          <a:lstStyle/>
          <a:p>
            <a:pPr eaLnBrk="1" hangingPunct="1">
              <a:lnSpc>
                <a:spcPct val="80000"/>
              </a:lnSpc>
              <a:buFont typeface="Wingdings 3" pitchFamily="18" charset="2"/>
              <a:buNone/>
            </a:pPr>
            <a:r>
              <a:rPr lang="en-US" sz="1700"/>
              <a:t>Biber, D. (1988). </a:t>
            </a:r>
            <a:r>
              <a:rPr lang="en-US" sz="1700" i="1"/>
              <a:t>Variation across speech and writing</a:t>
            </a:r>
            <a:r>
              <a:rPr lang="en-US" sz="1700"/>
              <a:t>. Cambridge NY: Cambridge University Pres.</a:t>
            </a:r>
          </a:p>
          <a:p>
            <a:pPr eaLnBrk="1" hangingPunct="1">
              <a:lnSpc>
                <a:spcPct val="80000"/>
              </a:lnSpc>
              <a:buFont typeface="Wingdings 3" pitchFamily="18" charset="2"/>
              <a:buNone/>
            </a:pPr>
            <a:r>
              <a:rPr lang="en-US" sz="1700"/>
              <a:t>Biber, D., Johannsen, S., Leech, G., Conrad, S., &amp; Finegan, E. (1999). </a:t>
            </a:r>
            <a:r>
              <a:rPr lang="en-US" sz="1700" i="1"/>
              <a:t>Longman Grammar of Spoken and Written English</a:t>
            </a:r>
            <a:r>
              <a:rPr lang="en-US" sz="1700"/>
              <a:t>. Harlow, England: Pearson Education.</a:t>
            </a:r>
          </a:p>
          <a:p>
            <a:pPr eaLnBrk="1" hangingPunct="1">
              <a:lnSpc>
                <a:spcPct val="80000"/>
              </a:lnSpc>
              <a:buFont typeface="Wingdings 3" pitchFamily="18" charset="2"/>
              <a:buNone/>
            </a:pPr>
            <a:r>
              <a:rPr lang="en-US" sz="1700"/>
              <a:t>Biber, D., Conrad, S.M., Reppen, R., Byrd, R.P. , Helt, P., Clark, V., Cortes, V. , Csomay, E., Urzua, A. (2004). </a:t>
            </a:r>
            <a:r>
              <a:rPr lang="en-US" sz="1700" i="1"/>
              <a:t>Representing Language Use in the University: Analysis of the TOEFL 2000 Spoken and Written Academic Language Corpus. </a:t>
            </a:r>
            <a:r>
              <a:rPr lang="en-US" sz="1700"/>
              <a:t>TOEFL Monograph Series. Princeton, NJ: Educational Testing Service. </a:t>
            </a:r>
          </a:p>
          <a:p>
            <a:pPr eaLnBrk="1" hangingPunct="1">
              <a:lnSpc>
                <a:spcPct val="80000"/>
              </a:lnSpc>
              <a:buFont typeface="Wingdings 3" pitchFamily="18" charset="2"/>
              <a:buNone/>
            </a:pPr>
            <a:r>
              <a:rPr lang="en-US" sz="1700"/>
              <a:t>Biber, D. (2006) </a:t>
            </a:r>
            <a:r>
              <a:rPr lang="en-US" sz="1700" i="1"/>
              <a:t>University Language: A corpus-based study of spoken and written registers</a:t>
            </a:r>
            <a:r>
              <a:rPr lang="en-US" sz="1700"/>
              <a:t>. John Benjamins.</a:t>
            </a:r>
          </a:p>
          <a:p>
            <a:pPr eaLnBrk="1" hangingPunct="1">
              <a:lnSpc>
                <a:spcPct val="80000"/>
              </a:lnSpc>
              <a:buFont typeface="Wingdings 3" pitchFamily="18" charset="2"/>
              <a:buNone/>
            </a:pPr>
            <a:r>
              <a:rPr lang="en-US" sz="1700"/>
              <a:t>Curme, G. (1931). </a:t>
            </a:r>
            <a:r>
              <a:rPr lang="en-US" sz="1700" i="1"/>
              <a:t>A grammar of the English language, volume II:</a:t>
            </a:r>
            <a:r>
              <a:rPr lang="en-US" sz="1700"/>
              <a:t> </a:t>
            </a:r>
            <a:r>
              <a:rPr lang="en-US" sz="1700" i="1"/>
              <a:t>Syntax</a:t>
            </a:r>
            <a:r>
              <a:rPr lang="en-US" sz="1700"/>
              <a:t>. Essex, CT: Verbatim. </a:t>
            </a:r>
          </a:p>
          <a:p>
            <a:pPr eaLnBrk="1" hangingPunct="1">
              <a:lnSpc>
                <a:spcPct val="80000"/>
              </a:lnSpc>
              <a:buFont typeface="Wingdings 3" pitchFamily="18" charset="2"/>
              <a:buNone/>
            </a:pPr>
            <a:r>
              <a:rPr lang="en-US" sz="1700"/>
              <a:t>Halliday, M. A. K., &amp; Matthiessen, C. (2004). </a:t>
            </a:r>
            <a:r>
              <a:rPr lang="en-US" sz="1700" i="1"/>
              <a:t>An introduction to functional grammar</a:t>
            </a:r>
            <a:r>
              <a:rPr lang="en-US" sz="1700"/>
              <a:t> (3 ed.). London: Arnold.</a:t>
            </a:r>
          </a:p>
          <a:p>
            <a:pPr eaLnBrk="1" hangingPunct="1">
              <a:lnSpc>
                <a:spcPct val="80000"/>
              </a:lnSpc>
              <a:buFont typeface="Wingdings 3" pitchFamily="18" charset="2"/>
              <a:buNone/>
            </a:pPr>
            <a:r>
              <a:rPr lang="en-US" sz="1700"/>
              <a:t>O’Donnell, M.,  (2015) UAMCorpusTool version 3.1.17, wagsoft.com.</a:t>
            </a:r>
          </a:p>
          <a:p>
            <a:pPr eaLnBrk="1" hangingPunct="1">
              <a:lnSpc>
                <a:spcPct val="80000"/>
              </a:lnSpc>
              <a:buFont typeface="Wingdings 3" pitchFamily="18" charset="2"/>
              <a:buNone/>
            </a:pPr>
            <a:r>
              <a:rPr lang="en-US" sz="1700"/>
              <a:t>Scott, M. (2012). Wordsmith Tools version 6. Liverpool: Lexical Analysis Software.</a:t>
            </a:r>
          </a:p>
          <a:p>
            <a:pPr eaLnBrk="1" hangingPunct="1">
              <a:lnSpc>
                <a:spcPct val="80000"/>
              </a:lnSpc>
              <a:buFont typeface="Wingdings 3" pitchFamily="18" charset="2"/>
              <a:buNone/>
            </a:pPr>
            <a:r>
              <a:rPr lang="en-US" sz="1700"/>
              <a:t>Quirk, R., Greenbaum, S., Leech, G., &amp; Svartvik, J. (1985). </a:t>
            </a:r>
            <a:r>
              <a:rPr lang="en-US" sz="1700" i="1"/>
              <a:t>A</a:t>
            </a:r>
            <a:r>
              <a:rPr lang="en-US" sz="1700"/>
              <a:t> </a:t>
            </a:r>
            <a:r>
              <a:rPr lang="en-US" sz="1700" i="1"/>
              <a:t>comprehensive grammar of the English language</a:t>
            </a:r>
            <a:r>
              <a:rPr lang="en-US" sz="1700"/>
              <a:t>. London: Longman.</a:t>
            </a:r>
            <a:r>
              <a:rPr lang="en-US" sz="900"/>
              <a:t> </a:t>
            </a:r>
          </a:p>
        </p:txBody>
      </p:sp>
      <p:sp>
        <p:nvSpPr>
          <p:cNvPr id="117764"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6A774B6E-56A9-4D45-882C-D90009DD647D}" type="slidenum">
              <a:rPr lang="en-US"/>
              <a:pPr>
                <a:defRPr/>
              </a:pPr>
              <a:t>31</a:t>
            </a:fld>
            <a:endParaRPr lang="en-US"/>
          </a:p>
        </p:txBody>
      </p:sp>
      <p:sp>
        <p:nvSpPr>
          <p:cNvPr id="118786" name="Title 1"/>
          <p:cNvSpPr>
            <a:spLocks noGrp="1"/>
          </p:cNvSpPr>
          <p:nvPr>
            <p:ph type="title" idx="4294967295"/>
          </p:nvPr>
        </p:nvSpPr>
        <p:spPr/>
        <p:txBody>
          <a:bodyPr/>
          <a:lstStyle/>
          <a:p>
            <a:pPr eaLnBrk="1" hangingPunct="1"/>
            <a:r>
              <a:rPr lang="en-US"/>
              <a:t>Contact Information</a:t>
            </a:r>
          </a:p>
        </p:txBody>
      </p:sp>
      <p:sp>
        <p:nvSpPr>
          <p:cNvPr id="118787" name="Content Placeholder 2"/>
          <p:cNvSpPr>
            <a:spLocks noGrp="1"/>
          </p:cNvSpPr>
          <p:nvPr>
            <p:ph sz="quarter" idx="4294967295"/>
          </p:nvPr>
        </p:nvSpPr>
        <p:spPr>
          <a:xfrm>
            <a:off x="457200" y="1219200"/>
            <a:ext cx="8229600" cy="4937125"/>
          </a:xfrm>
        </p:spPr>
        <p:txBody>
          <a:bodyPr/>
          <a:lstStyle/>
          <a:p>
            <a:pPr lvl="1" eaLnBrk="1" hangingPunct="1">
              <a:buFont typeface="Wingdings 3" pitchFamily="18" charset="2"/>
              <a:buNone/>
            </a:pPr>
            <a:r>
              <a:rPr lang="en-US" sz="2600" dirty="0"/>
              <a:t>Daniel Kies</a:t>
            </a:r>
          </a:p>
          <a:p>
            <a:pPr lvl="1" eaLnBrk="1" hangingPunct="1">
              <a:buFont typeface="Wingdings 3" pitchFamily="18" charset="2"/>
              <a:buNone/>
            </a:pPr>
            <a:r>
              <a:rPr lang="en-US" dirty="0"/>
              <a:t>		</a:t>
            </a:r>
            <a:r>
              <a:rPr lang="en-US" sz="2000" dirty="0"/>
              <a:t>Department of English</a:t>
            </a:r>
          </a:p>
          <a:p>
            <a:pPr marL="1143000" lvl="2" eaLnBrk="1" hangingPunct="1">
              <a:buFont typeface="Wingdings 3" pitchFamily="18" charset="2"/>
              <a:buNone/>
            </a:pPr>
            <a:r>
              <a:rPr lang="en-US" sz="1800" dirty="0"/>
              <a:t>College of DuPage</a:t>
            </a:r>
          </a:p>
          <a:p>
            <a:pPr marL="1143000" lvl="2" eaLnBrk="1" hangingPunct="1">
              <a:buFont typeface="Wingdings 3" pitchFamily="18" charset="2"/>
              <a:buNone/>
            </a:pPr>
            <a:r>
              <a:rPr lang="fi-FI" sz="1800" dirty="0"/>
              <a:t>425 Fawell Boulevard</a:t>
            </a:r>
          </a:p>
          <a:p>
            <a:pPr marL="1143000" lvl="2" eaLnBrk="1" hangingPunct="1">
              <a:buFont typeface="Wingdings 3" pitchFamily="18" charset="2"/>
              <a:buNone/>
            </a:pPr>
            <a:r>
              <a:rPr lang="fi-FI" sz="1800" dirty="0"/>
              <a:t>Glen Ellyn, Illinois 60137, USA</a:t>
            </a:r>
          </a:p>
          <a:p>
            <a:pPr marL="1143000" lvl="2" eaLnBrk="1" hangingPunct="1">
              <a:buFont typeface="Wingdings 3" pitchFamily="18" charset="2"/>
              <a:buNone/>
            </a:pPr>
            <a:endParaRPr lang="fi-FI" sz="1800" dirty="0"/>
          </a:p>
          <a:p>
            <a:pPr marL="1143000" lvl="2" eaLnBrk="1" hangingPunct="1">
              <a:buFont typeface="Wingdings 3" pitchFamily="18" charset="2"/>
              <a:buNone/>
            </a:pPr>
            <a:endParaRPr lang="fi-FI" sz="1800" dirty="0"/>
          </a:p>
          <a:p>
            <a:pPr lvl="1" eaLnBrk="1" hangingPunct="1">
              <a:buFont typeface="Wingdings 3" pitchFamily="18" charset="2"/>
              <a:buNone/>
            </a:pPr>
            <a:r>
              <a:rPr lang="fi-FI" sz="3600" dirty="0"/>
              <a:t>kiesdan@dupage.edu</a:t>
            </a:r>
          </a:p>
          <a:p>
            <a:pPr lvl="1" eaLnBrk="1" hangingPunct="1">
              <a:buFont typeface="Wingdings 3" pitchFamily="18" charset="2"/>
              <a:buNone/>
            </a:pPr>
            <a:endParaRPr lang="en-US" sz="3600" dirty="0"/>
          </a:p>
          <a:p>
            <a:pPr lvl="1" eaLnBrk="1" hangingPunct="1">
              <a:buFont typeface="Wingdings 3" pitchFamily="18" charset="2"/>
              <a:buNone/>
            </a:pPr>
            <a:r>
              <a:rPr lang="en-US" dirty="0"/>
              <a:t>Presentation available at </a:t>
            </a:r>
            <a:r>
              <a:rPr lang="en-US" sz="3600" dirty="0"/>
              <a:t>http://rhetory.com</a:t>
            </a:r>
          </a:p>
          <a:p>
            <a:pPr marL="1143000" lvl="2" eaLnBrk="1" hangingPunct="1">
              <a:buFont typeface="Wingdings 3" pitchFamily="18" charset="2"/>
              <a:buNone/>
            </a:pPr>
            <a:endParaRPr lang="fi-FI" sz="1800" dirty="0"/>
          </a:p>
        </p:txBody>
      </p:sp>
      <p:sp>
        <p:nvSpPr>
          <p:cNvPr id="70661"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23AF0F68-4B1B-437B-9268-99644A3E3A9E}" type="slidenum">
              <a:rPr lang="en-US" sz="1400">
                <a:solidFill>
                  <a:schemeClr val="tx2"/>
                </a:solidFill>
                <a:latin typeface="+mn-lt"/>
              </a:rPr>
              <a:pPr>
                <a:defRPr/>
              </a:pPr>
              <a:t>31</a:t>
            </a:fld>
            <a:endParaRPr lang="en-US" sz="1400">
              <a:solidFill>
                <a:schemeClr val="tx2"/>
              </a:solidFill>
              <a:latin typeface="+mn-lt"/>
            </a:endParaRPr>
          </a:p>
        </p:txBody>
      </p:sp>
      <p:sp>
        <p:nvSpPr>
          <p:cNvPr id="118789"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4004FC6A-F8B8-4BE3-9DD1-F968A887288A}" type="slidenum">
              <a:rPr lang="en-US"/>
              <a:pPr>
                <a:defRPr/>
              </a:pPr>
              <a:t>4</a:t>
            </a:fld>
            <a:endParaRPr lang="en-US"/>
          </a:p>
        </p:txBody>
      </p:sp>
      <p:sp>
        <p:nvSpPr>
          <p:cNvPr id="23554" name="Title 1"/>
          <p:cNvSpPr>
            <a:spLocks noGrp="1"/>
          </p:cNvSpPr>
          <p:nvPr>
            <p:ph type="title" idx="4294967295"/>
          </p:nvPr>
        </p:nvSpPr>
        <p:spPr/>
        <p:txBody>
          <a:bodyPr/>
          <a:lstStyle/>
          <a:p>
            <a:pPr eaLnBrk="1" hangingPunct="1"/>
            <a:r>
              <a:rPr lang="en-US"/>
              <a:t>The Genesis of the Project (3/3)</a:t>
            </a:r>
          </a:p>
        </p:txBody>
      </p:sp>
      <p:sp>
        <p:nvSpPr>
          <p:cNvPr id="17413"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15C7ABAF-49D2-49E5-B139-217EBB9A390E}" type="slidenum">
              <a:rPr lang="en-US" sz="1400">
                <a:solidFill>
                  <a:schemeClr val="tx2"/>
                </a:solidFill>
                <a:latin typeface="+mn-lt"/>
              </a:rPr>
              <a:pPr>
                <a:defRPr/>
              </a:pPr>
              <a:t>4</a:t>
            </a:fld>
            <a:endParaRPr lang="en-US" sz="1400">
              <a:solidFill>
                <a:schemeClr val="tx2"/>
              </a:solidFill>
              <a:latin typeface="+mn-lt"/>
            </a:endParaRPr>
          </a:p>
        </p:txBody>
      </p:sp>
      <p:sp>
        <p:nvSpPr>
          <p:cNvPr id="23556" name="Content Placeholder 4"/>
          <p:cNvSpPr>
            <a:spLocks noGrp="1"/>
          </p:cNvSpPr>
          <p:nvPr>
            <p:ph sz="quarter" idx="4294967295"/>
          </p:nvPr>
        </p:nvSpPr>
        <p:spPr>
          <a:xfrm>
            <a:off x="457200" y="1295400"/>
            <a:ext cx="8229600" cy="5029200"/>
          </a:xfrm>
        </p:spPr>
        <p:txBody>
          <a:bodyPr/>
          <a:lstStyle/>
          <a:p>
            <a:pPr>
              <a:buFont typeface="Wingdings 3" pitchFamily="18" charset="2"/>
              <a:buNone/>
            </a:pPr>
            <a:r>
              <a:rPr lang="en-US">
                <a:latin typeface="Arial" charset="0"/>
              </a:rPr>
              <a:t>Background of our student writers:</a:t>
            </a:r>
            <a:r>
              <a:rPr lang="en-US" sz="2000"/>
              <a:t> </a:t>
            </a:r>
            <a:br>
              <a:rPr lang="en-US" sz="2000"/>
            </a:br>
            <a:endParaRPr lang="en-US" sz="2000"/>
          </a:p>
          <a:p>
            <a:r>
              <a:rPr lang="en-US" sz="2400"/>
              <a:t>All students have similar backgrounds</a:t>
            </a:r>
          </a:p>
          <a:p>
            <a:pPr marL="742950" lvl="1" indent="-285750"/>
            <a:r>
              <a:rPr lang="en-US" sz="2000"/>
              <a:t>cultural, </a:t>
            </a:r>
          </a:p>
          <a:p>
            <a:pPr marL="742950" lvl="1" indent="-285750"/>
            <a:r>
              <a:rPr lang="en-US" sz="2000"/>
              <a:t>linguistic, and </a:t>
            </a:r>
          </a:p>
          <a:p>
            <a:pPr marL="742950" lvl="1" indent="-285750"/>
            <a:r>
              <a:rPr lang="en-US" sz="2000"/>
              <a:t>socio-economic </a:t>
            </a:r>
          </a:p>
          <a:p>
            <a:pPr marL="742950" lvl="1" indent="-285750">
              <a:buFont typeface="Wingdings 3" pitchFamily="18" charset="2"/>
              <a:buNone/>
            </a:pPr>
            <a:endParaRPr lang="en-US" sz="2000"/>
          </a:p>
          <a:p>
            <a:r>
              <a:rPr lang="en-US" sz="2400"/>
              <a:t>Most students come from the western suburbs of Chicago that surround the college  </a:t>
            </a:r>
            <a:br>
              <a:rPr lang="en-US" sz="2400"/>
            </a:br>
            <a:endParaRPr lang="en-US" sz="2400"/>
          </a:p>
          <a:p>
            <a:r>
              <a:rPr lang="en-US" sz="2400"/>
              <a:t>All students have similar educational achievements</a:t>
            </a:r>
          </a:p>
        </p:txBody>
      </p:sp>
      <p:sp>
        <p:nvSpPr>
          <p:cNvPr id="23557"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2"/>
          <p:cNvSpPr>
            <a:spLocks noGrp="1"/>
          </p:cNvSpPr>
          <p:nvPr>
            <p:ph type="sldNum" sz="quarter" idx="12"/>
          </p:nvPr>
        </p:nvSpPr>
        <p:spPr/>
        <p:txBody>
          <a:bodyPr/>
          <a:lstStyle/>
          <a:p>
            <a:pPr>
              <a:defRPr/>
            </a:pPr>
            <a:fld id="{A3BCB277-8E15-40F5-A3BB-25B3FE1EAC18}" type="slidenum">
              <a:rPr lang="en-US"/>
              <a:pPr>
                <a:defRPr/>
              </a:pPr>
              <a:t>5</a:t>
            </a:fld>
            <a:endParaRPr lang="en-US"/>
          </a:p>
        </p:txBody>
      </p:sp>
      <p:sp>
        <p:nvSpPr>
          <p:cNvPr id="43013"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F2FA31E4-6093-429D-83E2-96043AC01982}" type="slidenum">
              <a:rPr lang="en-US" sz="1400">
                <a:solidFill>
                  <a:schemeClr val="tx2"/>
                </a:solidFill>
                <a:latin typeface="+mn-lt"/>
              </a:rPr>
              <a:pPr>
                <a:defRPr/>
              </a:pPr>
              <a:t>5</a:t>
            </a:fld>
            <a:endParaRPr lang="en-US" sz="1400">
              <a:solidFill>
                <a:schemeClr val="tx2"/>
              </a:solidFill>
              <a:latin typeface="+mn-lt"/>
            </a:endParaRPr>
          </a:p>
        </p:txBody>
      </p:sp>
      <p:sp>
        <p:nvSpPr>
          <p:cNvPr id="24579" name="Rectangle 9"/>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Research question</a:t>
            </a:r>
          </a:p>
        </p:txBody>
      </p:sp>
      <p:sp>
        <p:nvSpPr>
          <p:cNvPr id="24580" name="Rectangle 10"/>
          <p:cNvSpPr>
            <a:spLocks noChangeArrowheads="1"/>
          </p:cNvSpPr>
          <p:nvPr/>
        </p:nvSpPr>
        <p:spPr bwMode="auto">
          <a:xfrm>
            <a:off x="457200" y="1600200"/>
            <a:ext cx="8229600" cy="4525963"/>
          </a:xfrm>
          <a:prstGeom prst="rect">
            <a:avLst/>
          </a:prstGeom>
          <a:noFill/>
          <a:ln w="9525">
            <a:noFill/>
            <a:miter lim="800000"/>
            <a:headEnd/>
            <a:tailEnd/>
          </a:ln>
        </p:spPr>
        <p:txBody>
          <a:bodyPr/>
          <a:lstStyle/>
          <a:p>
            <a:pPr marL="609600" indent="-609600">
              <a:spcBef>
                <a:spcPts val="600"/>
              </a:spcBef>
              <a:buClr>
                <a:schemeClr val="accent1"/>
              </a:buClr>
              <a:buSzPct val="76000"/>
              <a:buFont typeface="Wingdings 3" pitchFamily="18" charset="2"/>
              <a:buChar char=""/>
            </a:pPr>
            <a:r>
              <a:rPr lang="en-US" sz="2600">
                <a:latin typeface="Gill Sans MT" pitchFamily="34" charset="0"/>
              </a:rPr>
              <a:t>Do FYC students’ patterns of </a:t>
            </a:r>
            <a:r>
              <a:rPr lang="en-US" sz="2600" b="1">
                <a:latin typeface="Gill Sans MT" pitchFamily="34" charset="0"/>
              </a:rPr>
              <a:t>parataxis</a:t>
            </a:r>
            <a:r>
              <a:rPr lang="en-US" sz="2600">
                <a:latin typeface="Gill Sans MT" pitchFamily="34" charset="0"/>
              </a:rPr>
              <a:t> and </a:t>
            </a:r>
            <a:r>
              <a:rPr lang="en-US" sz="2600" b="1">
                <a:latin typeface="Gill Sans MT" pitchFamily="34" charset="0"/>
              </a:rPr>
              <a:t>hypotaxis</a:t>
            </a:r>
            <a:r>
              <a:rPr lang="en-US" sz="2600">
                <a:latin typeface="Gill Sans MT" pitchFamily="34" charset="0"/>
              </a:rPr>
              <a:t> differ from the writing of senior undergraduate MICUSP students?</a:t>
            </a:r>
          </a:p>
          <a:p>
            <a:pPr marL="609600" indent="-609600">
              <a:spcBef>
                <a:spcPts val="600"/>
              </a:spcBef>
              <a:buClr>
                <a:schemeClr val="accent1"/>
              </a:buClr>
              <a:buSzPct val="76000"/>
              <a:buFont typeface="Wingdings 3" pitchFamily="18" charset="2"/>
              <a:buChar char=""/>
            </a:pPr>
            <a:endParaRPr lang="en-US" sz="2600">
              <a:latin typeface="Gill Sans MT" pitchFamily="34" charset="0"/>
            </a:endParaRPr>
          </a:p>
          <a:p>
            <a:pPr marL="742950" lvl="1" indent="-285750">
              <a:spcBef>
                <a:spcPts val="600"/>
              </a:spcBef>
              <a:buClr>
                <a:schemeClr val="accent1"/>
              </a:buClr>
              <a:buSzPct val="76000"/>
              <a:buFont typeface="Wingdings 3" pitchFamily="18" charset="2"/>
              <a:buChar char=""/>
            </a:pPr>
            <a:r>
              <a:rPr lang="en-US" sz="2600" b="1">
                <a:latin typeface="Gill Sans MT" pitchFamily="34" charset="0"/>
              </a:rPr>
              <a:t>Note Bene</a:t>
            </a:r>
            <a:r>
              <a:rPr lang="en-US" sz="2600">
                <a:latin typeface="Gill Sans MT" pitchFamily="34" charset="0"/>
              </a:rPr>
              <a:t>:  MICUSP is the Michigan Corpus of Undergraduate Student Papers. (</a:t>
            </a:r>
            <a:r>
              <a:rPr lang="en-US">
                <a:hlinkClick r:id="rId3"/>
              </a:rPr>
              <a:t>http://micusp.elicorpora.info/</a:t>
            </a:r>
            <a:r>
              <a:rPr lang="en-US"/>
              <a:t>)  </a:t>
            </a:r>
            <a:br>
              <a:rPr lang="en-US"/>
            </a:br>
            <a:br>
              <a:rPr lang="en-US"/>
            </a:br>
            <a:r>
              <a:rPr lang="en-US"/>
              <a:t>The subcorpus selected for the FYC comparison were fifty 4</a:t>
            </a:r>
            <a:r>
              <a:rPr lang="en-US" baseline="30000"/>
              <a:t>th</a:t>
            </a:r>
            <a:r>
              <a:rPr lang="en-US"/>
              <a:t> year literature students.  (</a:t>
            </a:r>
            <a:r>
              <a:rPr lang="en-US" altLang="ja-JP"/>
              <a:t>102,534 words)</a:t>
            </a:r>
            <a:endParaRPr lang="en-US"/>
          </a:p>
        </p:txBody>
      </p:sp>
      <p:sp>
        <p:nvSpPr>
          <p:cNvPr id="24581"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
        <p:nvSpPr>
          <p:cNvPr id="24582" name="Line 6"/>
          <p:cNvSpPr>
            <a:spLocks noChangeShapeType="1"/>
          </p:cNvSpPr>
          <p:nvPr/>
        </p:nvSpPr>
        <p:spPr bwMode="auto">
          <a:xfrm flipV="1">
            <a:off x="2362200" y="1905000"/>
            <a:ext cx="0" cy="3810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22"/>
          <p:cNvSpPr>
            <a:spLocks noGrp="1"/>
          </p:cNvSpPr>
          <p:nvPr>
            <p:ph type="sldNum" sz="quarter" idx="12"/>
          </p:nvPr>
        </p:nvSpPr>
        <p:spPr/>
        <p:txBody>
          <a:bodyPr/>
          <a:lstStyle/>
          <a:p>
            <a:pPr>
              <a:defRPr/>
            </a:pPr>
            <a:fld id="{353F4829-605F-4B19-985C-C1163957744A}" type="slidenum">
              <a:rPr lang="en-US"/>
              <a:pPr>
                <a:defRPr/>
              </a:pPr>
              <a:t>6</a:t>
            </a:fld>
            <a:endParaRPr lang="en-US"/>
          </a:p>
        </p:txBody>
      </p:sp>
      <p:sp>
        <p:nvSpPr>
          <p:cNvPr id="43013"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D1424B91-69E1-452A-830C-18DF9F53E776}" type="slidenum">
              <a:rPr lang="en-US" sz="1400">
                <a:solidFill>
                  <a:schemeClr val="tx2"/>
                </a:solidFill>
                <a:latin typeface="+mn-lt"/>
              </a:rPr>
              <a:pPr>
                <a:defRPr/>
              </a:pPr>
              <a:t>6</a:t>
            </a:fld>
            <a:endParaRPr lang="en-US" sz="1400">
              <a:solidFill>
                <a:schemeClr val="tx2"/>
              </a:solidFill>
              <a:latin typeface="+mn-lt"/>
            </a:endParaRPr>
          </a:p>
        </p:txBody>
      </p:sp>
      <p:sp>
        <p:nvSpPr>
          <p:cNvPr id="26627" name="Rectangle 9"/>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r>
              <a:rPr lang="en-US" sz="3200">
                <a:solidFill>
                  <a:schemeClr val="tx2"/>
                </a:solidFill>
                <a:latin typeface="Bookman Old Style" pitchFamily="18" charset="0"/>
              </a:rPr>
              <a:t>Definitions (1/2)</a:t>
            </a:r>
          </a:p>
        </p:txBody>
      </p:sp>
      <p:sp>
        <p:nvSpPr>
          <p:cNvPr id="26628" name="Rectangle 10"/>
          <p:cNvSpPr>
            <a:spLocks noChangeArrowheads="1"/>
          </p:cNvSpPr>
          <p:nvPr/>
        </p:nvSpPr>
        <p:spPr bwMode="auto">
          <a:xfrm>
            <a:off x="457200" y="1295400"/>
            <a:ext cx="8229600" cy="4525963"/>
          </a:xfrm>
          <a:prstGeom prst="rect">
            <a:avLst/>
          </a:prstGeom>
          <a:noFill/>
          <a:ln w="9525">
            <a:noFill/>
            <a:miter lim="800000"/>
            <a:headEnd/>
            <a:tailEnd/>
          </a:ln>
        </p:spPr>
        <p:txBody>
          <a:bodyPr/>
          <a:lstStyle/>
          <a:p>
            <a:pPr marL="609600" indent="-609600">
              <a:spcBef>
                <a:spcPts val="600"/>
              </a:spcBef>
              <a:buClr>
                <a:schemeClr val="accent1"/>
              </a:buClr>
              <a:buSzPct val="76000"/>
              <a:buFont typeface="Wingdings 3" pitchFamily="18" charset="2"/>
              <a:buChar char=""/>
            </a:pPr>
            <a:r>
              <a:rPr lang="en-US" sz="2600" i="1">
                <a:solidFill>
                  <a:srgbClr val="FF0000"/>
                </a:solidFill>
                <a:latin typeface="Gill Sans MT" pitchFamily="34" charset="0"/>
              </a:rPr>
              <a:t>Taxis</a:t>
            </a:r>
            <a:r>
              <a:rPr lang="en-US" sz="2600">
                <a:latin typeface="Gill Sans MT" pitchFamily="34" charset="0"/>
              </a:rPr>
              <a:t> refers to the arrangement of phrasal or clausal constituents</a:t>
            </a:r>
          </a:p>
          <a:p>
            <a:pPr marL="609600" indent="-609600">
              <a:spcBef>
                <a:spcPts val="600"/>
              </a:spcBef>
              <a:buClr>
                <a:schemeClr val="accent1"/>
              </a:buClr>
              <a:buSzPct val="76000"/>
              <a:buFont typeface="Wingdings 3" pitchFamily="18" charset="2"/>
              <a:buChar char=""/>
            </a:pPr>
            <a:r>
              <a:rPr lang="en-US" sz="2600" i="1">
                <a:solidFill>
                  <a:srgbClr val="FF0000"/>
                </a:solidFill>
                <a:latin typeface="Gill Sans MT" pitchFamily="34" charset="0"/>
              </a:rPr>
              <a:t>Parataxis</a:t>
            </a:r>
            <a:r>
              <a:rPr lang="en-US" sz="2600">
                <a:latin typeface="Gill Sans MT" pitchFamily="34" charset="0"/>
              </a:rPr>
              <a:t> refers to the arrangement of grammatical (and semantic) equals and is realized in several ways:</a:t>
            </a:r>
            <a:br>
              <a:rPr lang="en-US" sz="2600">
                <a:latin typeface="Gill Sans MT" pitchFamily="34" charset="0"/>
              </a:rPr>
            </a:br>
            <a:br>
              <a:rPr lang="en-US" sz="2600">
                <a:latin typeface="Gill Sans MT" pitchFamily="34" charset="0"/>
              </a:rPr>
            </a:br>
            <a:r>
              <a:rPr lang="en-US" sz="2600">
                <a:latin typeface="Gill Sans MT" pitchFamily="34" charset="0"/>
              </a:rPr>
              <a:t>                             parataxis</a:t>
            </a:r>
            <a:br>
              <a:rPr lang="en-US" sz="2600">
                <a:latin typeface="Gill Sans MT" pitchFamily="34" charset="0"/>
              </a:rPr>
            </a:br>
            <a:br>
              <a:rPr lang="en-US" sz="2600">
                <a:latin typeface="Gill Sans MT" pitchFamily="34" charset="0"/>
              </a:rPr>
            </a:br>
            <a:r>
              <a:rPr lang="en-US" sz="2600">
                <a:latin typeface="Gill Sans MT" pitchFamily="34" charset="0"/>
              </a:rPr>
              <a:t>         syndetic				asyndetic</a:t>
            </a:r>
            <a:br>
              <a:rPr lang="en-US" sz="2600">
                <a:latin typeface="Gill Sans MT" pitchFamily="34" charset="0"/>
              </a:rPr>
            </a:br>
            <a:br>
              <a:rPr lang="en-US" sz="2600">
                <a:latin typeface="Gill Sans MT" pitchFamily="34" charset="0"/>
              </a:rPr>
            </a:br>
            <a:r>
              <a:rPr lang="en-US" sz="2600">
                <a:latin typeface="Gill Sans MT" pitchFamily="34" charset="0"/>
              </a:rPr>
              <a:t>coordinators  punctuation             juxtaposition</a:t>
            </a:r>
            <a:br>
              <a:rPr lang="en-US" sz="2600">
                <a:latin typeface="Gill Sans MT" pitchFamily="34" charset="0"/>
              </a:rPr>
            </a:br>
            <a:br>
              <a:rPr lang="en-US" sz="2600">
                <a:latin typeface="Gill Sans MT" pitchFamily="34" charset="0"/>
              </a:rPr>
            </a:br>
            <a:r>
              <a:rPr lang="en-US" sz="2600">
                <a:latin typeface="Gill Sans MT" pitchFamily="34" charset="0"/>
              </a:rPr>
              <a:t>               semicolon     comma</a:t>
            </a:r>
          </a:p>
        </p:txBody>
      </p:sp>
      <p:sp>
        <p:nvSpPr>
          <p:cNvPr id="26629"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
        <p:nvSpPr>
          <p:cNvPr id="26630" name="Line 6"/>
          <p:cNvSpPr>
            <a:spLocks noChangeShapeType="1"/>
          </p:cNvSpPr>
          <p:nvPr/>
        </p:nvSpPr>
        <p:spPr bwMode="auto">
          <a:xfrm flipV="1">
            <a:off x="2362200" y="1905000"/>
            <a:ext cx="0" cy="381000"/>
          </a:xfrm>
          <a:prstGeom prst="line">
            <a:avLst/>
          </a:prstGeom>
          <a:noFill/>
          <a:ln w="9525">
            <a:solidFill>
              <a:schemeClr val="tx1"/>
            </a:solidFill>
            <a:round/>
            <a:headEnd/>
            <a:tailEnd type="triangle" w="med" len="med"/>
          </a:ln>
        </p:spPr>
        <p:txBody>
          <a:bodyPr/>
          <a:lstStyle/>
          <a:p>
            <a:endParaRPr lang="en-US"/>
          </a:p>
        </p:txBody>
      </p:sp>
      <p:sp>
        <p:nvSpPr>
          <p:cNvPr id="26631" name="Line 7"/>
          <p:cNvSpPr>
            <a:spLocks noChangeShapeType="1"/>
          </p:cNvSpPr>
          <p:nvPr/>
        </p:nvSpPr>
        <p:spPr bwMode="auto">
          <a:xfrm flipH="1">
            <a:off x="3200400" y="3886200"/>
            <a:ext cx="1219200" cy="381000"/>
          </a:xfrm>
          <a:prstGeom prst="line">
            <a:avLst/>
          </a:prstGeom>
          <a:noFill/>
          <a:ln w="9525">
            <a:solidFill>
              <a:schemeClr val="tx1"/>
            </a:solidFill>
            <a:round/>
            <a:headEnd/>
            <a:tailEnd/>
          </a:ln>
        </p:spPr>
        <p:txBody>
          <a:bodyPr/>
          <a:lstStyle/>
          <a:p>
            <a:endParaRPr lang="en-US"/>
          </a:p>
        </p:txBody>
      </p:sp>
      <p:sp>
        <p:nvSpPr>
          <p:cNvPr id="26632" name="Line 8"/>
          <p:cNvSpPr>
            <a:spLocks noChangeShapeType="1"/>
          </p:cNvSpPr>
          <p:nvPr/>
        </p:nvSpPr>
        <p:spPr bwMode="auto">
          <a:xfrm>
            <a:off x="4419600" y="3886200"/>
            <a:ext cx="1524000" cy="457200"/>
          </a:xfrm>
          <a:prstGeom prst="line">
            <a:avLst/>
          </a:prstGeom>
          <a:noFill/>
          <a:ln w="9525">
            <a:solidFill>
              <a:schemeClr val="tx1"/>
            </a:solidFill>
            <a:round/>
            <a:headEnd/>
            <a:tailEnd/>
          </a:ln>
        </p:spPr>
        <p:txBody>
          <a:bodyPr/>
          <a:lstStyle/>
          <a:p>
            <a:endParaRPr lang="en-US"/>
          </a:p>
        </p:txBody>
      </p:sp>
      <p:sp>
        <p:nvSpPr>
          <p:cNvPr id="26633" name="Line 9"/>
          <p:cNvSpPr>
            <a:spLocks noChangeShapeType="1"/>
          </p:cNvSpPr>
          <p:nvPr/>
        </p:nvSpPr>
        <p:spPr bwMode="auto">
          <a:xfrm>
            <a:off x="6553200" y="4648200"/>
            <a:ext cx="0" cy="381000"/>
          </a:xfrm>
          <a:prstGeom prst="line">
            <a:avLst/>
          </a:prstGeom>
          <a:noFill/>
          <a:ln w="9525">
            <a:solidFill>
              <a:schemeClr val="tx1"/>
            </a:solidFill>
            <a:round/>
            <a:headEnd/>
            <a:tailEnd/>
          </a:ln>
        </p:spPr>
        <p:txBody>
          <a:bodyPr/>
          <a:lstStyle/>
          <a:p>
            <a:endParaRPr lang="en-US"/>
          </a:p>
        </p:txBody>
      </p:sp>
      <p:sp>
        <p:nvSpPr>
          <p:cNvPr id="26634" name="Line 10"/>
          <p:cNvSpPr>
            <a:spLocks noChangeShapeType="1"/>
          </p:cNvSpPr>
          <p:nvPr/>
        </p:nvSpPr>
        <p:spPr bwMode="auto">
          <a:xfrm flipH="1">
            <a:off x="2057400" y="4648200"/>
            <a:ext cx="381000" cy="381000"/>
          </a:xfrm>
          <a:prstGeom prst="line">
            <a:avLst/>
          </a:prstGeom>
          <a:noFill/>
          <a:ln w="9525">
            <a:solidFill>
              <a:schemeClr val="tx1"/>
            </a:solidFill>
            <a:round/>
            <a:headEnd/>
            <a:tailEnd/>
          </a:ln>
        </p:spPr>
        <p:txBody>
          <a:bodyPr/>
          <a:lstStyle/>
          <a:p>
            <a:endParaRPr lang="en-US"/>
          </a:p>
        </p:txBody>
      </p:sp>
      <p:sp>
        <p:nvSpPr>
          <p:cNvPr id="26635" name="Line 11"/>
          <p:cNvSpPr>
            <a:spLocks noChangeShapeType="1"/>
          </p:cNvSpPr>
          <p:nvPr/>
        </p:nvSpPr>
        <p:spPr bwMode="auto">
          <a:xfrm>
            <a:off x="2438400" y="4648200"/>
            <a:ext cx="1219200" cy="381000"/>
          </a:xfrm>
          <a:prstGeom prst="line">
            <a:avLst/>
          </a:prstGeom>
          <a:noFill/>
          <a:ln w="9525">
            <a:solidFill>
              <a:schemeClr val="tx1"/>
            </a:solidFill>
            <a:round/>
            <a:headEnd/>
            <a:tailEnd/>
          </a:ln>
        </p:spPr>
        <p:txBody>
          <a:bodyPr/>
          <a:lstStyle/>
          <a:p>
            <a:endParaRPr lang="en-US"/>
          </a:p>
        </p:txBody>
      </p:sp>
      <p:sp>
        <p:nvSpPr>
          <p:cNvPr id="26636" name="Line 12"/>
          <p:cNvSpPr>
            <a:spLocks noChangeShapeType="1"/>
          </p:cNvSpPr>
          <p:nvPr/>
        </p:nvSpPr>
        <p:spPr bwMode="auto">
          <a:xfrm flipH="1">
            <a:off x="3429000" y="5410200"/>
            <a:ext cx="457200" cy="381000"/>
          </a:xfrm>
          <a:prstGeom prst="line">
            <a:avLst/>
          </a:prstGeom>
          <a:noFill/>
          <a:ln w="9525">
            <a:solidFill>
              <a:schemeClr val="tx1"/>
            </a:solidFill>
            <a:round/>
            <a:headEnd/>
            <a:tailEnd/>
          </a:ln>
        </p:spPr>
        <p:txBody>
          <a:bodyPr/>
          <a:lstStyle/>
          <a:p>
            <a:endParaRPr lang="en-US"/>
          </a:p>
        </p:txBody>
      </p:sp>
      <p:sp>
        <p:nvSpPr>
          <p:cNvPr id="26637" name="Line 13"/>
          <p:cNvSpPr>
            <a:spLocks noChangeShapeType="1"/>
          </p:cNvSpPr>
          <p:nvPr/>
        </p:nvSpPr>
        <p:spPr bwMode="auto">
          <a:xfrm>
            <a:off x="3886200" y="5410200"/>
            <a:ext cx="838200" cy="381000"/>
          </a:xfrm>
          <a:prstGeom prst="line">
            <a:avLst/>
          </a:prstGeom>
          <a:noFill/>
          <a:ln w="9525">
            <a:solidFill>
              <a:schemeClr val="tx1"/>
            </a:solidFill>
            <a:round/>
            <a:headEnd/>
            <a:tailEnd/>
          </a:ln>
        </p:spPr>
        <p:txBody>
          <a:bodyPr/>
          <a:lstStyle/>
          <a:p>
            <a:endParaRPr lang="en-US"/>
          </a:p>
        </p:txBody>
      </p:sp>
      <p:sp>
        <p:nvSpPr>
          <p:cNvPr id="26638" name="Line 14"/>
          <p:cNvSpPr>
            <a:spLocks noChangeShapeType="1"/>
          </p:cNvSpPr>
          <p:nvPr/>
        </p:nvSpPr>
        <p:spPr bwMode="auto">
          <a:xfrm flipH="1">
            <a:off x="3200400" y="3886200"/>
            <a:ext cx="1219200" cy="381000"/>
          </a:xfrm>
          <a:prstGeom prst="line">
            <a:avLst/>
          </a:prstGeom>
          <a:noFill/>
          <a:ln w="9525">
            <a:solidFill>
              <a:schemeClr val="tx1"/>
            </a:solidFill>
            <a:round/>
            <a:headEnd/>
            <a:tailEnd/>
          </a:ln>
        </p:spPr>
        <p:txBody>
          <a:bodyPr/>
          <a:lstStyle/>
          <a:p>
            <a:endParaRPr lang="en-US"/>
          </a:p>
        </p:txBody>
      </p:sp>
      <p:sp>
        <p:nvSpPr>
          <p:cNvPr id="26639" name="Line 15"/>
          <p:cNvSpPr>
            <a:spLocks noChangeShapeType="1"/>
          </p:cNvSpPr>
          <p:nvPr/>
        </p:nvSpPr>
        <p:spPr bwMode="auto">
          <a:xfrm>
            <a:off x="4419600" y="3886200"/>
            <a:ext cx="1524000" cy="457200"/>
          </a:xfrm>
          <a:prstGeom prst="line">
            <a:avLst/>
          </a:prstGeom>
          <a:noFill/>
          <a:ln w="9525">
            <a:solidFill>
              <a:schemeClr val="tx1"/>
            </a:solidFill>
            <a:round/>
            <a:headEnd/>
            <a:tailEnd/>
          </a:ln>
        </p:spPr>
        <p:txBody>
          <a:bodyPr/>
          <a:lstStyle/>
          <a:p>
            <a:endParaRPr lang="en-US"/>
          </a:p>
        </p:txBody>
      </p:sp>
      <p:sp>
        <p:nvSpPr>
          <p:cNvPr id="26640" name="Line 16"/>
          <p:cNvSpPr>
            <a:spLocks noChangeShapeType="1"/>
          </p:cNvSpPr>
          <p:nvPr/>
        </p:nvSpPr>
        <p:spPr bwMode="auto">
          <a:xfrm flipH="1">
            <a:off x="3200400" y="3886200"/>
            <a:ext cx="1219200" cy="381000"/>
          </a:xfrm>
          <a:prstGeom prst="line">
            <a:avLst/>
          </a:prstGeom>
          <a:noFill/>
          <a:ln w="9525">
            <a:solidFill>
              <a:schemeClr val="tx1"/>
            </a:solidFill>
            <a:round/>
            <a:headEnd/>
            <a:tailEnd/>
          </a:ln>
        </p:spPr>
        <p:txBody>
          <a:bodyPr/>
          <a:lstStyle/>
          <a:p>
            <a:endParaRPr lang="en-US"/>
          </a:p>
        </p:txBody>
      </p:sp>
      <p:sp>
        <p:nvSpPr>
          <p:cNvPr id="26641" name="Line 17"/>
          <p:cNvSpPr>
            <a:spLocks noChangeShapeType="1"/>
          </p:cNvSpPr>
          <p:nvPr/>
        </p:nvSpPr>
        <p:spPr bwMode="auto">
          <a:xfrm>
            <a:off x="6553200" y="4648200"/>
            <a:ext cx="0" cy="381000"/>
          </a:xfrm>
          <a:prstGeom prst="line">
            <a:avLst/>
          </a:prstGeom>
          <a:noFill/>
          <a:ln w="9525">
            <a:solidFill>
              <a:schemeClr val="tx1"/>
            </a:solidFill>
            <a:round/>
            <a:headEnd/>
            <a:tailEnd/>
          </a:ln>
        </p:spPr>
        <p:txBody>
          <a:bodyPr/>
          <a:lstStyle/>
          <a:p>
            <a:endParaRPr lang="en-US"/>
          </a:p>
        </p:txBody>
      </p:sp>
      <p:sp>
        <p:nvSpPr>
          <p:cNvPr id="26642" name="Line 18"/>
          <p:cNvSpPr>
            <a:spLocks noChangeShapeType="1"/>
          </p:cNvSpPr>
          <p:nvPr/>
        </p:nvSpPr>
        <p:spPr bwMode="auto">
          <a:xfrm>
            <a:off x="4419600" y="3886200"/>
            <a:ext cx="1524000" cy="457200"/>
          </a:xfrm>
          <a:prstGeom prst="line">
            <a:avLst/>
          </a:prstGeom>
          <a:noFill/>
          <a:ln w="9525">
            <a:solidFill>
              <a:schemeClr val="tx1"/>
            </a:solidFill>
            <a:round/>
            <a:headEnd/>
            <a:tailEnd/>
          </a:ln>
        </p:spPr>
        <p:txBody>
          <a:bodyPr/>
          <a:lstStyle/>
          <a:p>
            <a:endParaRPr lang="en-US"/>
          </a:p>
        </p:txBody>
      </p:sp>
      <p:sp>
        <p:nvSpPr>
          <p:cNvPr id="26643" name="Line 19"/>
          <p:cNvSpPr>
            <a:spLocks noChangeShapeType="1"/>
          </p:cNvSpPr>
          <p:nvPr/>
        </p:nvSpPr>
        <p:spPr bwMode="auto">
          <a:xfrm flipH="1">
            <a:off x="3200400" y="3886200"/>
            <a:ext cx="1219200" cy="381000"/>
          </a:xfrm>
          <a:prstGeom prst="line">
            <a:avLst/>
          </a:prstGeom>
          <a:noFill/>
          <a:ln w="9525">
            <a:solidFill>
              <a:schemeClr val="tx1"/>
            </a:solidFill>
            <a:round/>
            <a:headEnd/>
            <a:tailEnd/>
          </a:ln>
        </p:spPr>
        <p:txBody>
          <a:bodyPr/>
          <a:lstStyle/>
          <a:p>
            <a:endParaRPr lang="en-US"/>
          </a:p>
        </p:txBody>
      </p:sp>
      <p:sp>
        <p:nvSpPr>
          <p:cNvPr id="26644" name="Line 20"/>
          <p:cNvSpPr>
            <a:spLocks noChangeShapeType="1"/>
          </p:cNvSpPr>
          <p:nvPr/>
        </p:nvSpPr>
        <p:spPr bwMode="auto">
          <a:xfrm>
            <a:off x="2438400" y="4648200"/>
            <a:ext cx="1219200" cy="381000"/>
          </a:xfrm>
          <a:prstGeom prst="line">
            <a:avLst/>
          </a:prstGeom>
          <a:noFill/>
          <a:ln w="9525">
            <a:solidFill>
              <a:schemeClr val="tx1"/>
            </a:solidFill>
            <a:round/>
            <a:headEnd/>
            <a:tailEnd/>
          </a:ln>
        </p:spPr>
        <p:txBody>
          <a:bodyPr/>
          <a:lstStyle/>
          <a:p>
            <a:endParaRPr lang="en-US"/>
          </a:p>
        </p:txBody>
      </p:sp>
      <p:sp>
        <p:nvSpPr>
          <p:cNvPr id="26645" name="Line 21"/>
          <p:cNvSpPr>
            <a:spLocks noChangeShapeType="1"/>
          </p:cNvSpPr>
          <p:nvPr/>
        </p:nvSpPr>
        <p:spPr bwMode="auto">
          <a:xfrm>
            <a:off x="6553200" y="4648200"/>
            <a:ext cx="0" cy="381000"/>
          </a:xfrm>
          <a:prstGeom prst="line">
            <a:avLst/>
          </a:prstGeom>
          <a:noFill/>
          <a:ln w="9525">
            <a:solidFill>
              <a:schemeClr val="tx1"/>
            </a:solidFill>
            <a:round/>
            <a:headEnd/>
            <a:tailEnd/>
          </a:ln>
        </p:spPr>
        <p:txBody>
          <a:bodyPr/>
          <a:lstStyle/>
          <a:p>
            <a:endParaRPr lang="en-US"/>
          </a:p>
        </p:txBody>
      </p:sp>
      <p:sp>
        <p:nvSpPr>
          <p:cNvPr id="26646" name="Line 22"/>
          <p:cNvSpPr>
            <a:spLocks noChangeShapeType="1"/>
          </p:cNvSpPr>
          <p:nvPr/>
        </p:nvSpPr>
        <p:spPr bwMode="auto">
          <a:xfrm>
            <a:off x="4419600" y="3886200"/>
            <a:ext cx="1524000" cy="457200"/>
          </a:xfrm>
          <a:prstGeom prst="line">
            <a:avLst/>
          </a:prstGeom>
          <a:noFill/>
          <a:ln w="9525">
            <a:solidFill>
              <a:schemeClr val="tx1"/>
            </a:solidFill>
            <a:round/>
            <a:headEnd/>
            <a:tailEnd/>
          </a:ln>
        </p:spPr>
        <p:txBody>
          <a:bodyPr/>
          <a:lstStyle/>
          <a:p>
            <a:endParaRPr lang="en-US"/>
          </a:p>
        </p:txBody>
      </p:sp>
      <p:sp>
        <p:nvSpPr>
          <p:cNvPr id="26647" name="Line 23"/>
          <p:cNvSpPr>
            <a:spLocks noChangeShapeType="1"/>
          </p:cNvSpPr>
          <p:nvPr/>
        </p:nvSpPr>
        <p:spPr bwMode="auto">
          <a:xfrm flipH="1">
            <a:off x="3200400" y="3886200"/>
            <a:ext cx="1219200" cy="381000"/>
          </a:xfrm>
          <a:prstGeom prst="line">
            <a:avLst/>
          </a:prstGeom>
          <a:noFill/>
          <a:ln w="9525">
            <a:solidFill>
              <a:schemeClr val="tx1"/>
            </a:solidFill>
            <a:round/>
            <a:headEnd/>
            <a:tailEnd/>
          </a:ln>
        </p:spPr>
        <p:txBody>
          <a:bodyPr/>
          <a:lstStyle/>
          <a:p>
            <a:endParaRPr lang="en-US"/>
          </a:p>
        </p:txBody>
      </p:sp>
      <p:sp>
        <p:nvSpPr>
          <p:cNvPr id="26648" name="Line 24"/>
          <p:cNvSpPr>
            <a:spLocks noChangeShapeType="1"/>
          </p:cNvSpPr>
          <p:nvPr/>
        </p:nvSpPr>
        <p:spPr bwMode="auto">
          <a:xfrm flipH="1">
            <a:off x="2057400" y="4648200"/>
            <a:ext cx="381000" cy="381000"/>
          </a:xfrm>
          <a:prstGeom prst="line">
            <a:avLst/>
          </a:prstGeom>
          <a:noFill/>
          <a:ln w="9525">
            <a:solidFill>
              <a:schemeClr val="tx1"/>
            </a:solidFill>
            <a:round/>
            <a:headEnd/>
            <a:tailEnd/>
          </a:ln>
        </p:spPr>
        <p:txBody>
          <a:bodyPr/>
          <a:lstStyle/>
          <a:p>
            <a:endParaRPr lang="en-US"/>
          </a:p>
        </p:txBody>
      </p:sp>
      <p:sp>
        <p:nvSpPr>
          <p:cNvPr id="26649" name="Line 25"/>
          <p:cNvSpPr>
            <a:spLocks noChangeShapeType="1"/>
          </p:cNvSpPr>
          <p:nvPr/>
        </p:nvSpPr>
        <p:spPr bwMode="auto">
          <a:xfrm>
            <a:off x="2438400" y="4648200"/>
            <a:ext cx="1219200" cy="381000"/>
          </a:xfrm>
          <a:prstGeom prst="line">
            <a:avLst/>
          </a:prstGeom>
          <a:noFill/>
          <a:ln w="9525">
            <a:solidFill>
              <a:schemeClr val="tx1"/>
            </a:solidFill>
            <a:round/>
            <a:headEnd/>
            <a:tailEnd/>
          </a:ln>
        </p:spPr>
        <p:txBody>
          <a:bodyPr/>
          <a:lstStyle/>
          <a:p>
            <a:endParaRPr lang="en-US"/>
          </a:p>
        </p:txBody>
      </p:sp>
      <p:sp>
        <p:nvSpPr>
          <p:cNvPr id="26650" name="Line 26"/>
          <p:cNvSpPr>
            <a:spLocks noChangeShapeType="1"/>
          </p:cNvSpPr>
          <p:nvPr/>
        </p:nvSpPr>
        <p:spPr bwMode="auto">
          <a:xfrm>
            <a:off x="6553200" y="4648200"/>
            <a:ext cx="0" cy="381000"/>
          </a:xfrm>
          <a:prstGeom prst="line">
            <a:avLst/>
          </a:prstGeom>
          <a:noFill/>
          <a:ln w="9525">
            <a:solidFill>
              <a:schemeClr val="tx1"/>
            </a:solidFill>
            <a:round/>
            <a:headEnd/>
            <a:tailEnd/>
          </a:ln>
        </p:spPr>
        <p:txBody>
          <a:bodyPr/>
          <a:lstStyle/>
          <a:p>
            <a:endParaRPr lang="en-US"/>
          </a:p>
        </p:txBody>
      </p:sp>
      <p:sp>
        <p:nvSpPr>
          <p:cNvPr id="26651" name="Line 27"/>
          <p:cNvSpPr>
            <a:spLocks noChangeShapeType="1"/>
          </p:cNvSpPr>
          <p:nvPr/>
        </p:nvSpPr>
        <p:spPr bwMode="auto">
          <a:xfrm>
            <a:off x="4419600" y="3886200"/>
            <a:ext cx="1524000" cy="457200"/>
          </a:xfrm>
          <a:prstGeom prst="line">
            <a:avLst/>
          </a:prstGeom>
          <a:noFill/>
          <a:ln w="9525">
            <a:solidFill>
              <a:schemeClr val="tx1"/>
            </a:solidFill>
            <a:round/>
            <a:headEnd/>
            <a:tailEnd/>
          </a:ln>
        </p:spPr>
        <p:txBody>
          <a:bodyPr/>
          <a:lstStyle/>
          <a:p>
            <a:endParaRPr lang="en-US"/>
          </a:p>
        </p:txBody>
      </p:sp>
      <p:sp>
        <p:nvSpPr>
          <p:cNvPr id="26652" name="Line 28"/>
          <p:cNvSpPr>
            <a:spLocks noChangeShapeType="1"/>
          </p:cNvSpPr>
          <p:nvPr/>
        </p:nvSpPr>
        <p:spPr bwMode="auto">
          <a:xfrm flipH="1">
            <a:off x="3200400" y="3886200"/>
            <a:ext cx="1219200" cy="381000"/>
          </a:xfrm>
          <a:prstGeom prst="line">
            <a:avLst/>
          </a:prstGeom>
          <a:noFill/>
          <a:ln w="9525">
            <a:solidFill>
              <a:schemeClr val="tx1"/>
            </a:solidFill>
            <a:round/>
            <a:headEnd/>
            <a:tailEnd/>
          </a:ln>
        </p:spPr>
        <p:txBody>
          <a:bodyPr/>
          <a:lstStyle/>
          <a:p>
            <a:endParaRPr lang="en-US"/>
          </a:p>
        </p:txBody>
      </p:sp>
      <p:sp>
        <p:nvSpPr>
          <p:cNvPr id="26653" name="Line 29"/>
          <p:cNvSpPr>
            <a:spLocks noChangeShapeType="1"/>
          </p:cNvSpPr>
          <p:nvPr/>
        </p:nvSpPr>
        <p:spPr bwMode="auto">
          <a:xfrm flipH="1">
            <a:off x="3429000" y="5410200"/>
            <a:ext cx="457200" cy="381000"/>
          </a:xfrm>
          <a:prstGeom prst="line">
            <a:avLst/>
          </a:prstGeom>
          <a:noFill/>
          <a:ln w="9525">
            <a:solidFill>
              <a:schemeClr val="tx1"/>
            </a:solidFill>
            <a:round/>
            <a:headEnd/>
            <a:tailEnd/>
          </a:ln>
        </p:spPr>
        <p:txBody>
          <a:bodyPr/>
          <a:lstStyle/>
          <a:p>
            <a:endParaRPr lang="en-US"/>
          </a:p>
        </p:txBody>
      </p:sp>
      <p:sp>
        <p:nvSpPr>
          <p:cNvPr id="26654" name="Line 30"/>
          <p:cNvSpPr>
            <a:spLocks noChangeShapeType="1"/>
          </p:cNvSpPr>
          <p:nvPr/>
        </p:nvSpPr>
        <p:spPr bwMode="auto">
          <a:xfrm flipH="1">
            <a:off x="2057400" y="4648200"/>
            <a:ext cx="381000" cy="381000"/>
          </a:xfrm>
          <a:prstGeom prst="line">
            <a:avLst/>
          </a:prstGeom>
          <a:noFill/>
          <a:ln w="9525">
            <a:solidFill>
              <a:schemeClr val="tx1"/>
            </a:solidFill>
            <a:round/>
            <a:headEnd/>
            <a:tailEnd/>
          </a:ln>
        </p:spPr>
        <p:txBody>
          <a:bodyPr/>
          <a:lstStyle/>
          <a:p>
            <a:endParaRPr lang="en-US"/>
          </a:p>
        </p:txBody>
      </p:sp>
      <p:sp>
        <p:nvSpPr>
          <p:cNvPr id="26655" name="Line 31"/>
          <p:cNvSpPr>
            <a:spLocks noChangeShapeType="1"/>
          </p:cNvSpPr>
          <p:nvPr/>
        </p:nvSpPr>
        <p:spPr bwMode="auto">
          <a:xfrm>
            <a:off x="2438400" y="4648200"/>
            <a:ext cx="1219200" cy="381000"/>
          </a:xfrm>
          <a:prstGeom prst="line">
            <a:avLst/>
          </a:prstGeom>
          <a:noFill/>
          <a:ln w="9525">
            <a:solidFill>
              <a:schemeClr val="tx1"/>
            </a:solidFill>
            <a:round/>
            <a:headEnd/>
            <a:tailEnd/>
          </a:ln>
        </p:spPr>
        <p:txBody>
          <a:bodyPr/>
          <a:lstStyle/>
          <a:p>
            <a:endParaRPr lang="en-US"/>
          </a:p>
        </p:txBody>
      </p:sp>
      <p:sp>
        <p:nvSpPr>
          <p:cNvPr id="26656" name="Line 32"/>
          <p:cNvSpPr>
            <a:spLocks noChangeShapeType="1"/>
          </p:cNvSpPr>
          <p:nvPr/>
        </p:nvSpPr>
        <p:spPr bwMode="auto">
          <a:xfrm>
            <a:off x="6553200" y="4648200"/>
            <a:ext cx="0" cy="381000"/>
          </a:xfrm>
          <a:prstGeom prst="line">
            <a:avLst/>
          </a:prstGeom>
          <a:noFill/>
          <a:ln w="9525">
            <a:solidFill>
              <a:schemeClr val="tx1"/>
            </a:solidFill>
            <a:round/>
            <a:headEnd/>
            <a:tailEnd/>
          </a:ln>
        </p:spPr>
        <p:txBody>
          <a:bodyPr/>
          <a:lstStyle/>
          <a:p>
            <a:endParaRPr lang="en-US"/>
          </a:p>
        </p:txBody>
      </p:sp>
      <p:sp>
        <p:nvSpPr>
          <p:cNvPr id="26657" name="Line 33"/>
          <p:cNvSpPr>
            <a:spLocks noChangeShapeType="1"/>
          </p:cNvSpPr>
          <p:nvPr/>
        </p:nvSpPr>
        <p:spPr bwMode="auto">
          <a:xfrm>
            <a:off x="4419600" y="3886200"/>
            <a:ext cx="1524000" cy="457200"/>
          </a:xfrm>
          <a:prstGeom prst="line">
            <a:avLst/>
          </a:prstGeom>
          <a:noFill/>
          <a:ln w="9525">
            <a:solidFill>
              <a:schemeClr val="tx1"/>
            </a:solidFill>
            <a:round/>
            <a:headEnd/>
            <a:tailEnd/>
          </a:ln>
        </p:spPr>
        <p:txBody>
          <a:bodyPr/>
          <a:lstStyle/>
          <a:p>
            <a:endParaRPr lang="en-US"/>
          </a:p>
        </p:txBody>
      </p:sp>
      <p:sp>
        <p:nvSpPr>
          <p:cNvPr id="26658" name="Line 34"/>
          <p:cNvSpPr>
            <a:spLocks noChangeShapeType="1"/>
          </p:cNvSpPr>
          <p:nvPr/>
        </p:nvSpPr>
        <p:spPr bwMode="auto">
          <a:xfrm flipH="1">
            <a:off x="3200400" y="3886200"/>
            <a:ext cx="1219200" cy="381000"/>
          </a:xfrm>
          <a:prstGeom prst="line">
            <a:avLst/>
          </a:prstGeom>
          <a:noFill/>
          <a:ln w="9525">
            <a:solidFill>
              <a:schemeClr val="tx1"/>
            </a:solidFill>
            <a:round/>
            <a:headEnd/>
            <a:tailEnd/>
          </a:ln>
        </p:spPr>
        <p:txBody>
          <a:bodyPr/>
          <a:lstStyle/>
          <a:p>
            <a:endParaRPr lang="en-US"/>
          </a:p>
        </p:txBody>
      </p:sp>
      <p:grpSp>
        <p:nvGrpSpPr>
          <p:cNvPr id="26659" name="Group 42"/>
          <p:cNvGrpSpPr>
            <a:grpSpLocks/>
          </p:cNvGrpSpPr>
          <p:nvPr/>
        </p:nvGrpSpPr>
        <p:grpSpPr bwMode="auto">
          <a:xfrm>
            <a:off x="2057400" y="3886200"/>
            <a:ext cx="4495800" cy="1905000"/>
            <a:chOff x="1296" y="2448"/>
            <a:chExt cx="2832" cy="1200"/>
          </a:xfrm>
        </p:grpSpPr>
        <p:sp>
          <p:nvSpPr>
            <p:cNvPr id="26660" name="Line 35"/>
            <p:cNvSpPr>
              <a:spLocks noChangeShapeType="1"/>
            </p:cNvSpPr>
            <p:nvPr/>
          </p:nvSpPr>
          <p:spPr bwMode="auto">
            <a:xfrm>
              <a:off x="2448" y="3408"/>
              <a:ext cx="528" cy="240"/>
            </a:xfrm>
            <a:prstGeom prst="line">
              <a:avLst/>
            </a:prstGeom>
            <a:noFill/>
            <a:ln w="9525">
              <a:solidFill>
                <a:schemeClr val="tx1"/>
              </a:solidFill>
              <a:round/>
              <a:headEnd/>
              <a:tailEnd/>
            </a:ln>
          </p:spPr>
          <p:txBody>
            <a:bodyPr/>
            <a:lstStyle/>
            <a:p>
              <a:endParaRPr lang="en-US"/>
            </a:p>
          </p:txBody>
        </p:sp>
        <p:sp>
          <p:nvSpPr>
            <p:cNvPr id="26661" name="Line 36"/>
            <p:cNvSpPr>
              <a:spLocks noChangeShapeType="1"/>
            </p:cNvSpPr>
            <p:nvPr/>
          </p:nvSpPr>
          <p:spPr bwMode="auto">
            <a:xfrm flipH="1">
              <a:off x="2160" y="3408"/>
              <a:ext cx="288" cy="240"/>
            </a:xfrm>
            <a:prstGeom prst="line">
              <a:avLst/>
            </a:prstGeom>
            <a:noFill/>
            <a:ln w="9525">
              <a:solidFill>
                <a:schemeClr val="tx1"/>
              </a:solidFill>
              <a:round/>
              <a:headEnd/>
              <a:tailEnd/>
            </a:ln>
          </p:spPr>
          <p:txBody>
            <a:bodyPr/>
            <a:lstStyle/>
            <a:p>
              <a:endParaRPr lang="en-US"/>
            </a:p>
          </p:txBody>
        </p:sp>
        <p:sp>
          <p:nvSpPr>
            <p:cNvPr id="26662" name="Line 37"/>
            <p:cNvSpPr>
              <a:spLocks noChangeShapeType="1"/>
            </p:cNvSpPr>
            <p:nvPr/>
          </p:nvSpPr>
          <p:spPr bwMode="auto">
            <a:xfrm flipH="1">
              <a:off x="1296" y="2928"/>
              <a:ext cx="240" cy="240"/>
            </a:xfrm>
            <a:prstGeom prst="line">
              <a:avLst/>
            </a:prstGeom>
            <a:noFill/>
            <a:ln w="9525">
              <a:solidFill>
                <a:schemeClr val="tx1"/>
              </a:solidFill>
              <a:round/>
              <a:headEnd/>
              <a:tailEnd/>
            </a:ln>
          </p:spPr>
          <p:txBody>
            <a:bodyPr/>
            <a:lstStyle/>
            <a:p>
              <a:endParaRPr lang="en-US"/>
            </a:p>
          </p:txBody>
        </p:sp>
        <p:sp>
          <p:nvSpPr>
            <p:cNvPr id="26663" name="Line 38"/>
            <p:cNvSpPr>
              <a:spLocks noChangeShapeType="1"/>
            </p:cNvSpPr>
            <p:nvPr/>
          </p:nvSpPr>
          <p:spPr bwMode="auto">
            <a:xfrm>
              <a:off x="1536" y="2928"/>
              <a:ext cx="768" cy="240"/>
            </a:xfrm>
            <a:prstGeom prst="line">
              <a:avLst/>
            </a:prstGeom>
            <a:noFill/>
            <a:ln w="9525">
              <a:solidFill>
                <a:schemeClr val="tx1"/>
              </a:solidFill>
              <a:round/>
              <a:headEnd/>
              <a:tailEnd/>
            </a:ln>
          </p:spPr>
          <p:txBody>
            <a:bodyPr/>
            <a:lstStyle/>
            <a:p>
              <a:endParaRPr lang="en-US"/>
            </a:p>
          </p:txBody>
        </p:sp>
        <p:sp>
          <p:nvSpPr>
            <p:cNvPr id="26664" name="Line 39"/>
            <p:cNvSpPr>
              <a:spLocks noChangeShapeType="1"/>
            </p:cNvSpPr>
            <p:nvPr/>
          </p:nvSpPr>
          <p:spPr bwMode="auto">
            <a:xfrm>
              <a:off x="4128" y="2928"/>
              <a:ext cx="0" cy="240"/>
            </a:xfrm>
            <a:prstGeom prst="line">
              <a:avLst/>
            </a:prstGeom>
            <a:noFill/>
            <a:ln w="9525">
              <a:solidFill>
                <a:schemeClr val="tx1"/>
              </a:solidFill>
              <a:round/>
              <a:headEnd/>
              <a:tailEnd/>
            </a:ln>
          </p:spPr>
          <p:txBody>
            <a:bodyPr/>
            <a:lstStyle/>
            <a:p>
              <a:endParaRPr lang="en-US"/>
            </a:p>
          </p:txBody>
        </p:sp>
        <p:sp>
          <p:nvSpPr>
            <p:cNvPr id="26665" name="Line 40"/>
            <p:cNvSpPr>
              <a:spLocks noChangeShapeType="1"/>
            </p:cNvSpPr>
            <p:nvPr/>
          </p:nvSpPr>
          <p:spPr bwMode="auto">
            <a:xfrm>
              <a:off x="2784" y="2448"/>
              <a:ext cx="960" cy="288"/>
            </a:xfrm>
            <a:prstGeom prst="line">
              <a:avLst/>
            </a:prstGeom>
            <a:noFill/>
            <a:ln w="9525">
              <a:solidFill>
                <a:schemeClr val="tx1"/>
              </a:solidFill>
              <a:round/>
              <a:headEnd/>
              <a:tailEnd/>
            </a:ln>
          </p:spPr>
          <p:txBody>
            <a:bodyPr/>
            <a:lstStyle/>
            <a:p>
              <a:endParaRPr lang="en-US"/>
            </a:p>
          </p:txBody>
        </p:sp>
        <p:sp>
          <p:nvSpPr>
            <p:cNvPr id="26666" name="Line 41"/>
            <p:cNvSpPr>
              <a:spLocks noChangeShapeType="1"/>
            </p:cNvSpPr>
            <p:nvPr/>
          </p:nvSpPr>
          <p:spPr bwMode="auto">
            <a:xfrm flipH="1">
              <a:off x="2016" y="2448"/>
              <a:ext cx="768" cy="240"/>
            </a:xfrm>
            <a:prstGeom prst="line">
              <a:avLst/>
            </a:prstGeom>
            <a:noFill/>
            <a:ln w="9525">
              <a:solidFill>
                <a:schemeClr val="tx1"/>
              </a:solidFill>
              <a:round/>
              <a:headEnd/>
              <a:tailEnd/>
            </a:ln>
          </p:spPr>
          <p:txBody>
            <a:bodyPr/>
            <a:lstStyle/>
            <a:p>
              <a:endParaRPr lang="en-US"/>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lide Number Placeholder 22"/>
          <p:cNvSpPr>
            <a:spLocks noGrp="1"/>
          </p:cNvSpPr>
          <p:nvPr>
            <p:ph type="sldNum" sz="quarter" idx="12"/>
          </p:nvPr>
        </p:nvSpPr>
        <p:spPr/>
        <p:txBody>
          <a:bodyPr/>
          <a:lstStyle/>
          <a:p>
            <a:pPr>
              <a:defRPr/>
            </a:pPr>
            <a:fld id="{22107D95-F2A6-4BB1-97CA-E9A22535B809}" type="slidenum">
              <a:rPr lang="en-US"/>
              <a:pPr>
                <a:defRPr/>
              </a:pPr>
              <a:t>7</a:t>
            </a:fld>
            <a:endParaRPr lang="en-US"/>
          </a:p>
        </p:txBody>
      </p:sp>
      <p:sp>
        <p:nvSpPr>
          <p:cNvPr id="28674" name="Rectangle 2"/>
          <p:cNvSpPr>
            <a:spLocks noGrp="1"/>
          </p:cNvSpPr>
          <p:nvPr>
            <p:ph type="title"/>
          </p:nvPr>
        </p:nvSpPr>
        <p:spPr/>
        <p:txBody>
          <a:bodyPr/>
          <a:lstStyle/>
          <a:p>
            <a:r>
              <a:rPr lang="en-US"/>
              <a:t>Definitions (2/2)</a:t>
            </a:r>
          </a:p>
        </p:txBody>
      </p:sp>
      <p:sp>
        <p:nvSpPr>
          <p:cNvPr id="28675" name="Rectangle 3"/>
          <p:cNvSpPr>
            <a:spLocks noGrp="1"/>
          </p:cNvSpPr>
          <p:nvPr>
            <p:ph type="body" idx="1"/>
          </p:nvPr>
        </p:nvSpPr>
        <p:spPr>
          <a:xfrm>
            <a:off x="457200" y="1219200"/>
            <a:ext cx="8229600" cy="4910138"/>
          </a:xfrm>
        </p:spPr>
        <p:txBody>
          <a:bodyPr/>
          <a:lstStyle/>
          <a:p>
            <a:r>
              <a:rPr lang="en-US" i="1">
                <a:solidFill>
                  <a:srgbClr val="FF0000"/>
                </a:solidFill>
              </a:rPr>
              <a:t>Hypotaxis</a:t>
            </a:r>
            <a:r>
              <a:rPr lang="en-US"/>
              <a:t> refers to the grammatical (and semantic) subordination of one constituent to serve a grammatical (or semantic) role in another constituent and is realized in several ways:</a:t>
            </a:r>
          </a:p>
          <a:p>
            <a:pPr>
              <a:buFont typeface="Wingdings 3" pitchFamily="18" charset="2"/>
              <a:buNone/>
            </a:pPr>
            <a:r>
              <a:rPr lang="en-US" sz="1600"/>
              <a:t>                                                          </a:t>
            </a:r>
            <a:r>
              <a:rPr lang="en-US" sz="1800"/>
              <a:t>hypotaxis</a:t>
            </a:r>
            <a:br>
              <a:rPr lang="en-US" sz="1800"/>
            </a:br>
            <a:br>
              <a:rPr lang="en-US" sz="1800"/>
            </a:br>
            <a:r>
              <a:rPr lang="en-US" sz="1800"/>
              <a:t>                forms			                          functions</a:t>
            </a:r>
            <a:br>
              <a:rPr lang="en-US" sz="1800"/>
            </a:br>
            <a:br>
              <a:rPr lang="en-US" sz="1800"/>
            </a:br>
            <a:r>
              <a:rPr lang="en-US" sz="1800"/>
              <a:t>       finite         nonfinite                       nominal   relative   adverbial    comparative</a:t>
            </a:r>
            <a:br>
              <a:rPr lang="en-US" sz="1800"/>
            </a:br>
            <a:endParaRPr lang="en-US" sz="1800"/>
          </a:p>
          <a:p>
            <a:pPr>
              <a:buFont typeface="Wingdings 3" pitchFamily="18" charset="2"/>
              <a:buNone/>
            </a:pPr>
            <a:r>
              <a:rPr lang="en-US" sz="1800"/>
              <a:t>    full     relative     -</a:t>
            </a:r>
            <a:r>
              <a:rPr lang="en-US" sz="1800" i="1"/>
              <a:t>ed</a:t>
            </a:r>
            <a:r>
              <a:rPr lang="en-US" sz="1800"/>
              <a:t>  –</a:t>
            </a:r>
            <a:r>
              <a:rPr lang="en-US" sz="1800" i="1"/>
              <a:t>ing</a:t>
            </a:r>
            <a:r>
              <a:rPr lang="en-US" sz="1800"/>
              <a:t>  absolute  infinitive  verbless</a:t>
            </a:r>
            <a:r>
              <a:rPr lang="en-US" sz="1600"/>
              <a:t> </a:t>
            </a:r>
          </a:p>
        </p:txBody>
      </p:sp>
      <p:sp>
        <p:nvSpPr>
          <p:cNvPr id="28676" name="Line 4"/>
          <p:cNvSpPr>
            <a:spLocks noChangeShapeType="1"/>
          </p:cNvSpPr>
          <p:nvPr/>
        </p:nvSpPr>
        <p:spPr bwMode="auto">
          <a:xfrm flipH="1">
            <a:off x="2514600" y="3276600"/>
            <a:ext cx="1828800" cy="381000"/>
          </a:xfrm>
          <a:prstGeom prst="line">
            <a:avLst/>
          </a:prstGeom>
          <a:noFill/>
          <a:ln w="9525">
            <a:solidFill>
              <a:schemeClr val="tx1"/>
            </a:solidFill>
            <a:round/>
            <a:headEnd/>
            <a:tailEnd/>
          </a:ln>
        </p:spPr>
        <p:txBody>
          <a:bodyPr/>
          <a:lstStyle/>
          <a:p>
            <a:endParaRPr lang="en-US"/>
          </a:p>
        </p:txBody>
      </p:sp>
      <p:sp>
        <p:nvSpPr>
          <p:cNvPr id="28677" name="Line 5"/>
          <p:cNvSpPr>
            <a:spLocks noChangeShapeType="1"/>
          </p:cNvSpPr>
          <p:nvPr/>
        </p:nvSpPr>
        <p:spPr bwMode="auto">
          <a:xfrm>
            <a:off x="4343400" y="3276600"/>
            <a:ext cx="1447800" cy="304800"/>
          </a:xfrm>
          <a:prstGeom prst="line">
            <a:avLst/>
          </a:prstGeom>
          <a:noFill/>
          <a:ln w="9525">
            <a:solidFill>
              <a:schemeClr val="tx1"/>
            </a:solidFill>
            <a:round/>
            <a:headEnd/>
            <a:tailEnd/>
          </a:ln>
        </p:spPr>
        <p:txBody>
          <a:bodyPr/>
          <a:lstStyle/>
          <a:p>
            <a:endParaRPr lang="en-US"/>
          </a:p>
        </p:txBody>
      </p:sp>
      <p:sp>
        <p:nvSpPr>
          <p:cNvPr id="28678" name="Line 6"/>
          <p:cNvSpPr>
            <a:spLocks noChangeShapeType="1"/>
          </p:cNvSpPr>
          <p:nvPr/>
        </p:nvSpPr>
        <p:spPr bwMode="auto">
          <a:xfrm flipH="1">
            <a:off x="5410200" y="3810000"/>
            <a:ext cx="838200" cy="228600"/>
          </a:xfrm>
          <a:prstGeom prst="line">
            <a:avLst/>
          </a:prstGeom>
          <a:noFill/>
          <a:ln w="9525">
            <a:solidFill>
              <a:schemeClr val="tx1"/>
            </a:solidFill>
            <a:round/>
            <a:headEnd/>
            <a:tailEnd/>
          </a:ln>
        </p:spPr>
        <p:txBody>
          <a:bodyPr/>
          <a:lstStyle/>
          <a:p>
            <a:endParaRPr lang="en-US"/>
          </a:p>
        </p:txBody>
      </p:sp>
      <p:sp>
        <p:nvSpPr>
          <p:cNvPr id="28679" name="Line 7"/>
          <p:cNvSpPr>
            <a:spLocks noChangeShapeType="1"/>
          </p:cNvSpPr>
          <p:nvPr/>
        </p:nvSpPr>
        <p:spPr bwMode="auto">
          <a:xfrm flipH="1">
            <a:off x="6019800" y="3810000"/>
            <a:ext cx="228600" cy="228600"/>
          </a:xfrm>
          <a:prstGeom prst="line">
            <a:avLst/>
          </a:prstGeom>
          <a:noFill/>
          <a:ln w="9525">
            <a:solidFill>
              <a:schemeClr val="tx1"/>
            </a:solidFill>
            <a:round/>
            <a:headEnd/>
            <a:tailEnd/>
          </a:ln>
        </p:spPr>
        <p:txBody>
          <a:bodyPr/>
          <a:lstStyle/>
          <a:p>
            <a:endParaRPr lang="en-US"/>
          </a:p>
        </p:txBody>
      </p:sp>
      <p:sp>
        <p:nvSpPr>
          <p:cNvPr id="28680" name="Line 8"/>
          <p:cNvSpPr>
            <a:spLocks noChangeShapeType="1"/>
          </p:cNvSpPr>
          <p:nvPr/>
        </p:nvSpPr>
        <p:spPr bwMode="auto">
          <a:xfrm>
            <a:off x="6248400" y="3810000"/>
            <a:ext cx="457200" cy="228600"/>
          </a:xfrm>
          <a:prstGeom prst="line">
            <a:avLst/>
          </a:prstGeom>
          <a:noFill/>
          <a:ln w="9525">
            <a:solidFill>
              <a:schemeClr val="tx1"/>
            </a:solidFill>
            <a:round/>
            <a:headEnd/>
            <a:tailEnd/>
          </a:ln>
        </p:spPr>
        <p:txBody>
          <a:bodyPr/>
          <a:lstStyle/>
          <a:p>
            <a:endParaRPr lang="en-US"/>
          </a:p>
        </p:txBody>
      </p:sp>
      <p:sp>
        <p:nvSpPr>
          <p:cNvPr id="28681" name="Line 9"/>
          <p:cNvSpPr>
            <a:spLocks noChangeShapeType="1"/>
          </p:cNvSpPr>
          <p:nvPr/>
        </p:nvSpPr>
        <p:spPr bwMode="auto">
          <a:xfrm>
            <a:off x="6248400" y="3810000"/>
            <a:ext cx="1219200" cy="304800"/>
          </a:xfrm>
          <a:prstGeom prst="line">
            <a:avLst/>
          </a:prstGeom>
          <a:noFill/>
          <a:ln w="9525">
            <a:solidFill>
              <a:schemeClr val="tx1"/>
            </a:solidFill>
            <a:round/>
            <a:headEnd/>
            <a:tailEnd/>
          </a:ln>
        </p:spPr>
        <p:txBody>
          <a:bodyPr/>
          <a:lstStyle/>
          <a:p>
            <a:endParaRPr lang="en-US"/>
          </a:p>
        </p:txBody>
      </p:sp>
      <p:sp>
        <p:nvSpPr>
          <p:cNvPr id="28682" name="Line 10"/>
          <p:cNvSpPr>
            <a:spLocks noChangeShapeType="1"/>
          </p:cNvSpPr>
          <p:nvPr/>
        </p:nvSpPr>
        <p:spPr bwMode="auto">
          <a:xfrm flipH="1">
            <a:off x="1752600" y="3810000"/>
            <a:ext cx="381000" cy="304800"/>
          </a:xfrm>
          <a:prstGeom prst="line">
            <a:avLst/>
          </a:prstGeom>
          <a:noFill/>
          <a:ln w="9525">
            <a:solidFill>
              <a:schemeClr val="tx1"/>
            </a:solidFill>
            <a:round/>
            <a:headEnd/>
            <a:tailEnd/>
          </a:ln>
        </p:spPr>
        <p:txBody>
          <a:bodyPr/>
          <a:lstStyle/>
          <a:p>
            <a:endParaRPr lang="en-US"/>
          </a:p>
        </p:txBody>
      </p:sp>
      <p:sp>
        <p:nvSpPr>
          <p:cNvPr id="28683" name="Line 11"/>
          <p:cNvSpPr>
            <a:spLocks noChangeShapeType="1"/>
          </p:cNvSpPr>
          <p:nvPr/>
        </p:nvSpPr>
        <p:spPr bwMode="auto">
          <a:xfrm flipH="1">
            <a:off x="990600" y="4343400"/>
            <a:ext cx="457200" cy="304800"/>
          </a:xfrm>
          <a:prstGeom prst="line">
            <a:avLst/>
          </a:prstGeom>
          <a:noFill/>
          <a:ln w="9525">
            <a:solidFill>
              <a:schemeClr val="tx1"/>
            </a:solidFill>
            <a:round/>
            <a:headEnd/>
            <a:tailEnd/>
          </a:ln>
        </p:spPr>
        <p:txBody>
          <a:bodyPr/>
          <a:lstStyle/>
          <a:p>
            <a:endParaRPr lang="en-US"/>
          </a:p>
        </p:txBody>
      </p:sp>
      <p:sp>
        <p:nvSpPr>
          <p:cNvPr id="28684" name="Line 12"/>
          <p:cNvSpPr>
            <a:spLocks noChangeShapeType="1"/>
          </p:cNvSpPr>
          <p:nvPr/>
        </p:nvSpPr>
        <p:spPr bwMode="auto">
          <a:xfrm>
            <a:off x="2133600" y="3810000"/>
            <a:ext cx="228600" cy="228600"/>
          </a:xfrm>
          <a:prstGeom prst="line">
            <a:avLst/>
          </a:prstGeom>
          <a:noFill/>
          <a:ln w="9525">
            <a:solidFill>
              <a:schemeClr val="tx1"/>
            </a:solidFill>
            <a:round/>
            <a:headEnd/>
            <a:tailEnd/>
          </a:ln>
        </p:spPr>
        <p:txBody>
          <a:bodyPr/>
          <a:lstStyle/>
          <a:p>
            <a:endParaRPr lang="en-US"/>
          </a:p>
        </p:txBody>
      </p:sp>
      <p:sp>
        <p:nvSpPr>
          <p:cNvPr id="28685" name="Line 13"/>
          <p:cNvSpPr>
            <a:spLocks noChangeShapeType="1"/>
          </p:cNvSpPr>
          <p:nvPr/>
        </p:nvSpPr>
        <p:spPr bwMode="auto">
          <a:xfrm>
            <a:off x="1447800" y="4343400"/>
            <a:ext cx="228600" cy="228600"/>
          </a:xfrm>
          <a:prstGeom prst="line">
            <a:avLst/>
          </a:prstGeom>
          <a:noFill/>
          <a:ln w="9525">
            <a:solidFill>
              <a:schemeClr val="tx1"/>
            </a:solidFill>
            <a:round/>
            <a:headEnd/>
            <a:tailEnd/>
          </a:ln>
        </p:spPr>
        <p:txBody>
          <a:bodyPr/>
          <a:lstStyle/>
          <a:p>
            <a:endParaRPr lang="en-US"/>
          </a:p>
        </p:txBody>
      </p:sp>
      <p:sp>
        <p:nvSpPr>
          <p:cNvPr id="28686" name="Line 14"/>
          <p:cNvSpPr>
            <a:spLocks noChangeShapeType="1"/>
          </p:cNvSpPr>
          <p:nvPr/>
        </p:nvSpPr>
        <p:spPr bwMode="auto">
          <a:xfrm flipH="1">
            <a:off x="2590800" y="4343400"/>
            <a:ext cx="152400" cy="304800"/>
          </a:xfrm>
          <a:prstGeom prst="line">
            <a:avLst/>
          </a:prstGeom>
          <a:noFill/>
          <a:ln w="9525">
            <a:solidFill>
              <a:schemeClr val="tx1"/>
            </a:solidFill>
            <a:round/>
            <a:headEnd/>
            <a:tailEnd/>
          </a:ln>
        </p:spPr>
        <p:txBody>
          <a:bodyPr/>
          <a:lstStyle/>
          <a:p>
            <a:endParaRPr lang="en-US"/>
          </a:p>
        </p:txBody>
      </p:sp>
      <p:sp>
        <p:nvSpPr>
          <p:cNvPr id="28687" name="Line 15"/>
          <p:cNvSpPr>
            <a:spLocks noChangeShapeType="1"/>
          </p:cNvSpPr>
          <p:nvPr/>
        </p:nvSpPr>
        <p:spPr bwMode="auto">
          <a:xfrm>
            <a:off x="2743200" y="4343400"/>
            <a:ext cx="228600" cy="304800"/>
          </a:xfrm>
          <a:prstGeom prst="line">
            <a:avLst/>
          </a:prstGeom>
          <a:noFill/>
          <a:ln w="9525">
            <a:solidFill>
              <a:schemeClr val="tx1"/>
            </a:solidFill>
            <a:round/>
            <a:headEnd/>
            <a:tailEnd/>
          </a:ln>
        </p:spPr>
        <p:txBody>
          <a:bodyPr/>
          <a:lstStyle/>
          <a:p>
            <a:endParaRPr lang="en-US"/>
          </a:p>
        </p:txBody>
      </p:sp>
      <p:sp>
        <p:nvSpPr>
          <p:cNvPr id="28688" name="Line 16"/>
          <p:cNvSpPr>
            <a:spLocks noChangeShapeType="1"/>
          </p:cNvSpPr>
          <p:nvPr/>
        </p:nvSpPr>
        <p:spPr bwMode="auto">
          <a:xfrm>
            <a:off x="2743200" y="4343400"/>
            <a:ext cx="533400" cy="304800"/>
          </a:xfrm>
          <a:prstGeom prst="line">
            <a:avLst/>
          </a:prstGeom>
          <a:noFill/>
          <a:ln w="9525">
            <a:solidFill>
              <a:schemeClr val="tx1"/>
            </a:solidFill>
            <a:round/>
            <a:headEnd/>
            <a:tailEnd/>
          </a:ln>
        </p:spPr>
        <p:txBody>
          <a:bodyPr/>
          <a:lstStyle/>
          <a:p>
            <a:endParaRPr lang="en-US"/>
          </a:p>
        </p:txBody>
      </p:sp>
      <p:sp>
        <p:nvSpPr>
          <p:cNvPr id="28689" name="Line 17"/>
          <p:cNvSpPr>
            <a:spLocks noChangeShapeType="1"/>
          </p:cNvSpPr>
          <p:nvPr/>
        </p:nvSpPr>
        <p:spPr bwMode="auto">
          <a:xfrm>
            <a:off x="2743200" y="4343400"/>
            <a:ext cx="1447800" cy="381000"/>
          </a:xfrm>
          <a:prstGeom prst="line">
            <a:avLst/>
          </a:prstGeom>
          <a:noFill/>
          <a:ln w="9525">
            <a:solidFill>
              <a:schemeClr val="tx1"/>
            </a:solidFill>
            <a:round/>
            <a:headEnd/>
            <a:tailEnd/>
          </a:ln>
        </p:spPr>
        <p:txBody>
          <a:bodyPr/>
          <a:lstStyle/>
          <a:p>
            <a:endParaRPr lang="en-US"/>
          </a:p>
        </p:txBody>
      </p:sp>
      <p:sp>
        <p:nvSpPr>
          <p:cNvPr id="28690" name="Line 18"/>
          <p:cNvSpPr>
            <a:spLocks noChangeShapeType="1"/>
          </p:cNvSpPr>
          <p:nvPr/>
        </p:nvSpPr>
        <p:spPr bwMode="auto">
          <a:xfrm>
            <a:off x="2743200" y="4343400"/>
            <a:ext cx="2362200" cy="381000"/>
          </a:xfrm>
          <a:prstGeom prst="line">
            <a:avLst/>
          </a:prstGeom>
          <a:noFill/>
          <a:ln w="9525">
            <a:solidFill>
              <a:schemeClr val="tx1"/>
            </a:solidFill>
            <a:round/>
            <a:headEnd/>
            <a:tailEnd/>
          </a:ln>
        </p:spPr>
        <p:txBody>
          <a:bodyPr/>
          <a:lstStyle/>
          <a:p>
            <a:endParaRPr lang="en-US"/>
          </a:p>
        </p:txBody>
      </p:sp>
      <p:sp>
        <p:nvSpPr>
          <p:cNvPr id="28691" name="Line 19"/>
          <p:cNvSpPr>
            <a:spLocks noChangeShapeType="1"/>
          </p:cNvSpPr>
          <p:nvPr/>
        </p:nvSpPr>
        <p:spPr bwMode="auto">
          <a:xfrm flipH="1">
            <a:off x="5410200" y="3810000"/>
            <a:ext cx="838200" cy="228600"/>
          </a:xfrm>
          <a:prstGeom prst="line">
            <a:avLst/>
          </a:prstGeom>
          <a:noFill/>
          <a:ln w="9525">
            <a:solidFill>
              <a:schemeClr val="tx1"/>
            </a:solidFill>
            <a:round/>
            <a:headEnd/>
            <a:tailEnd/>
          </a:ln>
        </p:spPr>
        <p:txBody>
          <a:bodyPr/>
          <a:lstStyle/>
          <a:p>
            <a:endParaRPr lang="en-US"/>
          </a:p>
        </p:txBody>
      </p:sp>
      <p:sp>
        <p:nvSpPr>
          <p:cNvPr id="28692" name="Line 20"/>
          <p:cNvSpPr>
            <a:spLocks noChangeShapeType="1"/>
          </p:cNvSpPr>
          <p:nvPr/>
        </p:nvSpPr>
        <p:spPr bwMode="auto">
          <a:xfrm flipH="1">
            <a:off x="6019800" y="3810000"/>
            <a:ext cx="228600" cy="228600"/>
          </a:xfrm>
          <a:prstGeom prst="line">
            <a:avLst/>
          </a:prstGeom>
          <a:noFill/>
          <a:ln w="9525">
            <a:solidFill>
              <a:schemeClr val="tx1"/>
            </a:solidFill>
            <a:round/>
            <a:headEnd/>
            <a:tailEnd/>
          </a:ln>
        </p:spPr>
        <p:txBody>
          <a:bodyPr/>
          <a:lstStyle/>
          <a:p>
            <a:endParaRPr lang="en-US"/>
          </a:p>
        </p:txBody>
      </p:sp>
      <p:sp>
        <p:nvSpPr>
          <p:cNvPr id="28693" name="Line 21"/>
          <p:cNvSpPr>
            <a:spLocks noChangeShapeType="1"/>
          </p:cNvSpPr>
          <p:nvPr/>
        </p:nvSpPr>
        <p:spPr bwMode="auto">
          <a:xfrm flipH="1">
            <a:off x="5410200" y="3810000"/>
            <a:ext cx="838200" cy="228600"/>
          </a:xfrm>
          <a:prstGeom prst="line">
            <a:avLst/>
          </a:prstGeom>
          <a:noFill/>
          <a:ln w="9525">
            <a:solidFill>
              <a:schemeClr val="tx1"/>
            </a:solidFill>
            <a:round/>
            <a:headEnd/>
            <a:tailEnd/>
          </a:ln>
        </p:spPr>
        <p:txBody>
          <a:bodyPr/>
          <a:lstStyle/>
          <a:p>
            <a:endParaRPr lang="en-US"/>
          </a:p>
        </p:txBody>
      </p:sp>
      <p:sp>
        <p:nvSpPr>
          <p:cNvPr id="28694" name="Line 22"/>
          <p:cNvSpPr>
            <a:spLocks noChangeShapeType="1"/>
          </p:cNvSpPr>
          <p:nvPr/>
        </p:nvSpPr>
        <p:spPr bwMode="auto">
          <a:xfrm>
            <a:off x="6248400" y="3810000"/>
            <a:ext cx="1219200" cy="304800"/>
          </a:xfrm>
          <a:prstGeom prst="line">
            <a:avLst/>
          </a:prstGeom>
          <a:noFill/>
          <a:ln w="9525">
            <a:solidFill>
              <a:schemeClr val="tx1"/>
            </a:solidFill>
            <a:round/>
            <a:headEnd/>
            <a:tailEnd/>
          </a:ln>
        </p:spPr>
        <p:txBody>
          <a:bodyPr/>
          <a:lstStyle/>
          <a:p>
            <a:endParaRPr lang="en-US"/>
          </a:p>
        </p:txBody>
      </p:sp>
      <p:sp>
        <p:nvSpPr>
          <p:cNvPr id="28695" name="Line 23"/>
          <p:cNvSpPr>
            <a:spLocks noChangeShapeType="1"/>
          </p:cNvSpPr>
          <p:nvPr/>
        </p:nvSpPr>
        <p:spPr bwMode="auto">
          <a:xfrm flipH="1">
            <a:off x="6019800" y="3810000"/>
            <a:ext cx="228600" cy="228600"/>
          </a:xfrm>
          <a:prstGeom prst="line">
            <a:avLst/>
          </a:prstGeom>
          <a:noFill/>
          <a:ln w="9525">
            <a:solidFill>
              <a:schemeClr val="tx1"/>
            </a:solidFill>
            <a:round/>
            <a:headEnd/>
            <a:tailEnd/>
          </a:ln>
        </p:spPr>
        <p:txBody>
          <a:bodyPr/>
          <a:lstStyle/>
          <a:p>
            <a:endParaRPr lang="en-US"/>
          </a:p>
        </p:txBody>
      </p:sp>
      <p:sp>
        <p:nvSpPr>
          <p:cNvPr id="28696" name="Line 24"/>
          <p:cNvSpPr>
            <a:spLocks noChangeShapeType="1"/>
          </p:cNvSpPr>
          <p:nvPr/>
        </p:nvSpPr>
        <p:spPr bwMode="auto">
          <a:xfrm flipH="1">
            <a:off x="5410200" y="3810000"/>
            <a:ext cx="838200" cy="228600"/>
          </a:xfrm>
          <a:prstGeom prst="line">
            <a:avLst/>
          </a:prstGeom>
          <a:noFill/>
          <a:ln w="9525">
            <a:solidFill>
              <a:schemeClr val="tx1"/>
            </a:solidFill>
            <a:round/>
            <a:headEnd/>
            <a:tailEnd/>
          </a:ln>
        </p:spPr>
        <p:txBody>
          <a:bodyPr/>
          <a:lstStyle/>
          <a:p>
            <a:endParaRPr lang="en-US"/>
          </a:p>
        </p:txBody>
      </p:sp>
      <p:sp>
        <p:nvSpPr>
          <p:cNvPr id="28697" name="Line 25"/>
          <p:cNvSpPr>
            <a:spLocks noChangeShapeType="1"/>
          </p:cNvSpPr>
          <p:nvPr/>
        </p:nvSpPr>
        <p:spPr bwMode="auto">
          <a:xfrm>
            <a:off x="6248400" y="3810000"/>
            <a:ext cx="457200" cy="228600"/>
          </a:xfrm>
          <a:prstGeom prst="line">
            <a:avLst/>
          </a:prstGeom>
          <a:noFill/>
          <a:ln w="9525">
            <a:solidFill>
              <a:schemeClr val="tx1"/>
            </a:solidFill>
            <a:round/>
            <a:headEnd/>
            <a:tailEnd/>
          </a:ln>
        </p:spPr>
        <p:txBody>
          <a:bodyPr/>
          <a:lstStyle/>
          <a:p>
            <a:endParaRPr lang="en-US"/>
          </a:p>
        </p:txBody>
      </p:sp>
      <p:sp>
        <p:nvSpPr>
          <p:cNvPr id="28698" name="Line 26"/>
          <p:cNvSpPr>
            <a:spLocks noChangeShapeType="1"/>
          </p:cNvSpPr>
          <p:nvPr/>
        </p:nvSpPr>
        <p:spPr bwMode="auto">
          <a:xfrm>
            <a:off x="6248400" y="3810000"/>
            <a:ext cx="1219200" cy="304800"/>
          </a:xfrm>
          <a:prstGeom prst="line">
            <a:avLst/>
          </a:prstGeom>
          <a:noFill/>
          <a:ln w="9525">
            <a:solidFill>
              <a:schemeClr val="tx1"/>
            </a:solidFill>
            <a:round/>
            <a:headEnd/>
            <a:tailEnd/>
          </a:ln>
        </p:spPr>
        <p:txBody>
          <a:bodyPr/>
          <a:lstStyle/>
          <a:p>
            <a:endParaRPr lang="en-US"/>
          </a:p>
        </p:txBody>
      </p:sp>
      <p:sp>
        <p:nvSpPr>
          <p:cNvPr id="28699" name="Line 27"/>
          <p:cNvSpPr>
            <a:spLocks noChangeShapeType="1"/>
          </p:cNvSpPr>
          <p:nvPr/>
        </p:nvSpPr>
        <p:spPr bwMode="auto">
          <a:xfrm flipH="1">
            <a:off x="6019800" y="3810000"/>
            <a:ext cx="228600" cy="228600"/>
          </a:xfrm>
          <a:prstGeom prst="line">
            <a:avLst/>
          </a:prstGeom>
          <a:noFill/>
          <a:ln w="9525">
            <a:solidFill>
              <a:schemeClr val="tx1"/>
            </a:solidFill>
            <a:round/>
            <a:headEnd/>
            <a:tailEnd/>
          </a:ln>
        </p:spPr>
        <p:txBody>
          <a:bodyPr/>
          <a:lstStyle/>
          <a:p>
            <a:endParaRPr lang="en-US"/>
          </a:p>
        </p:txBody>
      </p:sp>
      <p:sp>
        <p:nvSpPr>
          <p:cNvPr id="28700" name="Line 28"/>
          <p:cNvSpPr>
            <a:spLocks noChangeShapeType="1"/>
          </p:cNvSpPr>
          <p:nvPr/>
        </p:nvSpPr>
        <p:spPr bwMode="auto">
          <a:xfrm flipH="1">
            <a:off x="5410200" y="3810000"/>
            <a:ext cx="838200" cy="228600"/>
          </a:xfrm>
          <a:prstGeom prst="line">
            <a:avLst/>
          </a:prstGeom>
          <a:noFill/>
          <a:ln w="9525">
            <a:solidFill>
              <a:schemeClr val="tx1"/>
            </a:solidFill>
            <a:round/>
            <a:headEnd/>
            <a:tailEnd/>
          </a:ln>
        </p:spPr>
        <p:txBody>
          <a:bodyPr/>
          <a:lstStyle/>
          <a:p>
            <a:endParaRPr lang="en-US"/>
          </a:p>
        </p:txBody>
      </p:sp>
      <p:sp>
        <p:nvSpPr>
          <p:cNvPr id="28701" name="Line 29"/>
          <p:cNvSpPr>
            <a:spLocks noChangeShapeType="1"/>
          </p:cNvSpPr>
          <p:nvPr/>
        </p:nvSpPr>
        <p:spPr bwMode="auto">
          <a:xfrm>
            <a:off x="4343400" y="3276600"/>
            <a:ext cx="1447800" cy="304800"/>
          </a:xfrm>
          <a:prstGeom prst="line">
            <a:avLst/>
          </a:prstGeom>
          <a:noFill/>
          <a:ln w="9525">
            <a:solidFill>
              <a:schemeClr val="tx1"/>
            </a:solidFill>
            <a:round/>
            <a:headEnd/>
            <a:tailEnd/>
          </a:ln>
        </p:spPr>
        <p:txBody>
          <a:bodyPr/>
          <a:lstStyle/>
          <a:p>
            <a:endParaRPr lang="en-US"/>
          </a:p>
        </p:txBody>
      </p:sp>
      <p:sp>
        <p:nvSpPr>
          <p:cNvPr id="28702" name="Line 30"/>
          <p:cNvSpPr>
            <a:spLocks noChangeShapeType="1"/>
          </p:cNvSpPr>
          <p:nvPr/>
        </p:nvSpPr>
        <p:spPr bwMode="auto">
          <a:xfrm>
            <a:off x="6248400" y="3810000"/>
            <a:ext cx="457200" cy="228600"/>
          </a:xfrm>
          <a:prstGeom prst="line">
            <a:avLst/>
          </a:prstGeom>
          <a:noFill/>
          <a:ln w="9525">
            <a:solidFill>
              <a:schemeClr val="tx1"/>
            </a:solidFill>
            <a:round/>
            <a:headEnd/>
            <a:tailEnd/>
          </a:ln>
        </p:spPr>
        <p:txBody>
          <a:bodyPr/>
          <a:lstStyle/>
          <a:p>
            <a:endParaRPr lang="en-US"/>
          </a:p>
        </p:txBody>
      </p:sp>
      <p:sp>
        <p:nvSpPr>
          <p:cNvPr id="28703" name="Line 31"/>
          <p:cNvSpPr>
            <a:spLocks noChangeShapeType="1"/>
          </p:cNvSpPr>
          <p:nvPr/>
        </p:nvSpPr>
        <p:spPr bwMode="auto">
          <a:xfrm>
            <a:off x="6248400" y="3810000"/>
            <a:ext cx="1219200" cy="304800"/>
          </a:xfrm>
          <a:prstGeom prst="line">
            <a:avLst/>
          </a:prstGeom>
          <a:noFill/>
          <a:ln w="9525">
            <a:solidFill>
              <a:schemeClr val="tx1"/>
            </a:solidFill>
            <a:round/>
            <a:headEnd/>
            <a:tailEnd/>
          </a:ln>
        </p:spPr>
        <p:txBody>
          <a:bodyPr/>
          <a:lstStyle/>
          <a:p>
            <a:endParaRPr lang="en-US"/>
          </a:p>
        </p:txBody>
      </p:sp>
      <p:sp>
        <p:nvSpPr>
          <p:cNvPr id="28704" name="Line 32"/>
          <p:cNvSpPr>
            <a:spLocks noChangeShapeType="1"/>
          </p:cNvSpPr>
          <p:nvPr/>
        </p:nvSpPr>
        <p:spPr bwMode="auto">
          <a:xfrm flipH="1">
            <a:off x="6019800" y="3810000"/>
            <a:ext cx="228600" cy="228600"/>
          </a:xfrm>
          <a:prstGeom prst="line">
            <a:avLst/>
          </a:prstGeom>
          <a:noFill/>
          <a:ln w="9525">
            <a:solidFill>
              <a:schemeClr val="tx1"/>
            </a:solidFill>
            <a:round/>
            <a:headEnd/>
            <a:tailEnd/>
          </a:ln>
        </p:spPr>
        <p:txBody>
          <a:bodyPr/>
          <a:lstStyle/>
          <a:p>
            <a:endParaRPr lang="en-US"/>
          </a:p>
        </p:txBody>
      </p:sp>
      <p:sp>
        <p:nvSpPr>
          <p:cNvPr id="28705" name="Line 33"/>
          <p:cNvSpPr>
            <a:spLocks noChangeShapeType="1"/>
          </p:cNvSpPr>
          <p:nvPr/>
        </p:nvSpPr>
        <p:spPr bwMode="auto">
          <a:xfrm flipH="1">
            <a:off x="5410200" y="3810000"/>
            <a:ext cx="838200" cy="228600"/>
          </a:xfrm>
          <a:prstGeom prst="line">
            <a:avLst/>
          </a:prstGeom>
          <a:noFill/>
          <a:ln w="9525">
            <a:solidFill>
              <a:schemeClr val="tx1"/>
            </a:solidFill>
            <a:round/>
            <a:headEnd/>
            <a:tailEnd/>
          </a:ln>
        </p:spPr>
        <p:txBody>
          <a:bodyPr/>
          <a:lstStyle/>
          <a:p>
            <a:endParaRPr lang="en-US"/>
          </a:p>
        </p:txBody>
      </p:sp>
      <p:sp>
        <p:nvSpPr>
          <p:cNvPr id="28706" name="Line 34"/>
          <p:cNvSpPr>
            <a:spLocks noChangeShapeType="1"/>
          </p:cNvSpPr>
          <p:nvPr/>
        </p:nvSpPr>
        <p:spPr bwMode="auto">
          <a:xfrm flipH="1">
            <a:off x="2514600" y="3276600"/>
            <a:ext cx="1828800" cy="381000"/>
          </a:xfrm>
          <a:prstGeom prst="line">
            <a:avLst/>
          </a:prstGeom>
          <a:noFill/>
          <a:ln w="9525">
            <a:solidFill>
              <a:schemeClr val="tx1"/>
            </a:solidFill>
            <a:round/>
            <a:headEnd/>
            <a:tailEnd/>
          </a:ln>
        </p:spPr>
        <p:txBody>
          <a:bodyPr/>
          <a:lstStyle/>
          <a:p>
            <a:endParaRPr lang="en-US"/>
          </a:p>
        </p:txBody>
      </p:sp>
      <p:sp>
        <p:nvSpPr>
          <p:cNvPr id="28707" name="Line 35"/>
          <p:cNvSpPr>
            <a:spLocks noChangeShapeType="1"/>
          </p:cNvSpPr>
          <p:nvPr/>
        </p:nvSpPr>
        <p:spPr bwMode="auto">
          <a:xfrm>
            <a:off x="4343400" y="3276600"/>
            <a:ext cx="1447800" cy="304800"/>
          </a:xfrm>
          <a:prstGeom prst="line">
            <a:avLst/>
          </a:prstGeom>
          <a:noFill/>
          <a:ln w="9525">
            <a:solidFill>
              <a:schemeClr val="tx1"/>
            </a:solidFill>
            <a:round/>
            <a:headEnd/>
            <a:tailEnd/>
          </a:ln>
        </p:spPr>
        <p:txBody>
          <a:bodyPr/>
          <a:lstStyle/>
          <a:p>
            <a:endParaRPr lang="en-US"/>
          </a:p>
        </p:txBody>
      </p:sp>
      <p:sp>
        <p:nvSpPr>
          <p:cNvPr id="28708" name="Line 36"/>
          <p:cNvSpPr>
            <a:spLocks noChangeShapeType="1"/>
          </p:cNvSpPr>
          <p:nvPr/>
        </p:nvSpPr>
        <p:spPr bwMode="auto">
          <a:xfrm>
            <a:off x="6248400" y="3810000"/>
            <a:ext cx="457200" cy="228600"/>
          </a:xfrm>
          <a:prstGeom prst="line">
            <a:avLst/>
          </a:prstGeom>
          <a:noFill/>
          <a:ln w="9525">
            <a:solidFill>
              <a:schemeClr val="tx1"/>
            </a:solidFill>
            <a:round/>
            <a:headEnd/>
            <a:tailEnd/>
          </a:ln>
        </p:spPr>
        <p:txBody>
          <a:bodyPr/>
          <a:lstStyle/>
          <a:p>
            <a:endParaRPr lang="en-US"/>
          </a:p>
        </p:txBody>
      </p:sp>
      <p:sp>
        <p:nvSpPr>
          <p:cNvPr id="28709" name="Line 37"/>
          <p:cNvSpPr>
            <a:spLocks noChangeShapeType="1"/>
          </p:cNvSpPr>
          <p:nvPr/>
        </p:nvSpPr>
        <p:spPr bwMode="auto">
          <a:xfrm>
            <a:off x="6248400" y="3810000"/>
            <a:ext cx="1219200" cy="304800"/>
          </a:xfrm>
          <a:prstGeom prst="line">
            <a:avLst/>
          </a:prstGeom>
          <a:noFill/>
          <a:ln w="9525">
            <a:solidFill>
              <a:schemeClr val="tx1"/>
            </a:solidFill>
            <a:round/>
            <a:headEnd/>
            <a:tailEnd/>
          </a:ln>
        </p:spPr>
        <p:txBody>
          <a:bodyPr/>
          <a:lstStyle/>
          <a:p>
            <a:endParaRPr lang="en-US"/>
          </a:p>
        </p:txBody>
      </p:sp>
      <p:sp>
        <p:nvSpPr>
          <p:cNvPr id="28710" name="Line 38"/>
          <p:cNvSpPr>
            <a:spLocks noChangeShapeType="1"/>
          </p:cNvSpPr>
          <p:nvPr/>
        </p:nvSpPr>
        <p:spPr bwMode="auto">
          <a:xfrm flipH="1">
            <a:off x="6019800" y="3810000"/>
            <a:ext cx="228600" cy="228600"/>
          </a:xfrm>
          <a:prstGeom prst="line">
            <a:avLst/>
          </a:prstGeom>
          <a:noFill/>
          <a:ln w="9525">
            <a:solidFill>
              <a:schemeClr val="tx1"/>
            </a:solidFill>
            <a:round/>
            <a:headEnd/>
            <a:tailEnd/>
          </a:ln>
        </p:spPr>
        <p:txBody>
          <a:bodyPr/>
          <a:lstStyle/>
          <a:p>
            <a:endParaRPr lang="en-US"/>
          </a:p>
        </p:txBody>
      </p:sp>
      <p:sp>
        <p:nvSpPr>
          <p:cNvPr id="28711" name="Line 39"/>
          <p:cNvSpPr>
            <a:spLocks noChangeShapeType="1"/>
          </p:cNvSpPr>
          <p:nvPr/>
        </p:nvSpPr>
        <p:spPr bwMode="auto">
          <a:xfrm flipH="1">
            <a:off x="5410200" y="3810000"/>
            <a:ext cx="838200" cy="228600"/>
          </a:xfrm>
          <a:prstGeom prst="line">
            <a:avLst/>
          </a:prstGeom>
          <a:noFill/>
          <a:ln w="9525">
            <a:solidFill>
              <a:schemeClr val="tx1"/>
            </a:solidFill>
            <a:round/>
            <a:headEnd/>
            <a:tailEnd/>
          </a:ln>
        </p:spPr>
        <p:txBody>
          <a:bodyPr/>
          <a:lstStyle/>
          <a:p>
            <a:endParaRPr lang="en-US"/>
          </a:p>
        </p:txBody>
      </p:sp>
      <p:sp>
        <p:nvSpPr>
          <p:cNvPr id="28712" name="Line 40"/>
          <p:cNvSpPr>
            <a:spLocks noChangeShapeType="1"/>
          </p:cNvSpPr>
          <p:nvPr/>
        </p:nvSpPr>
        <p:spPr bwMode="auto">
          <a:xfrm flipH="1">
            <a:off x="1752600" y="3810000"/>
            <a:ext cx="381000" cy="304800"/>
          </a:xfrm>
          <a:prstGeom prst="line">
            <a:avLst/>
          </a:prstGeom>
          <a:noFill/>
          <a:ln w="9525">
            <a:solidFill>
              <a:schemeClr val="tx1"/>
            </a:solidFill>
            <a:round/>
            <a:headEnd/>
            <a:tailEnd/>
          </a:ln>
        </p:spPr>
        <p:txBody>
          <a:bodyPr/>
          <a:lstStyle/>
          <a:p>
            <a:endParaRPr lang="en-US"/>
          </a:p>
        </p:txBody>
      </p:sp>
      <p:sp>
        <p:nvSpPr>
          <p:cNvPr id="28713" name="Line 41"/>
          <p:cNvSpPr>
            <a:spLocks noChangeShapeType="1"/>
          </p:cNvSpPr>
          <p:nvPr/>
        </p:nvSpPr>
        <p:spPr bwMode="auto">
          <a:xfrm flipH="1">
            <a:off x="2514600" y="3276600"/>
            <a:ext cx="1828800" cy="381000"/>
          </a:xfrm>
          <a:prstGeom prst="line">
            <a:avLst/>
          </a:prstGeom>
          <a:noFill/>
          <a:ln w="9525">
            <a:solidFill>
              <a:schemeClr val="tx1"/>
            </a:solidFill>
            <a:round/>
            <a:headEnd/>
            <a:tailEnd/>
          </a:ln>
        </p:spPr>
        <p:txBody>
          <a:bodyPr/>
          <a:lstStyle/>
          <a:p>
            <a:endParaRPr lang="en-US"/>
          </a:p>
        </p:txBody>
      </p:sp>
      <p:sp>
        <p:nvSpPr>
          <p:cNvPr id="28714" name="Line 42"/>
          <p:cNvSpPr>
            <a:spLocks noChangeShapeType="1"/>
          </p:cNvSpPr>
          <p:nvPr/>
        </p:nvSpPr>
        <p:spPr bwMode="auto">
          <a:xfrm>
            <a:off x="4343400" y="3276600"/>
            <a:ext cx="1447800" cy="304800"/>
          </a:xfrm>
          <a:prstGeom prst="line">
            <a:avLst/>
          </a:prstGeom>
          <a:noFill/>
          <a:ln w="9525">
            <a:solidFill>
              <a:schemeClr val="tx1"/>
            </a:solidFill>
            <a:round/>
            <a:headEnd/>
            <a:tailEnd/>
          </a:ln>
        </p:spPr>
        <p:txBody>
          <a:bodyPr/>
          <a:lstStyle/>
          <a:p>
            <a:endParaRPr lang="en-US"/>
          </a:p>
        </p:txBody>
      </p:sp>
      <p:sp>
        <p:nvSpPr>
          <p:cNvPr id="28715" name="Line 43"/>
          <p:cNvSpPr>
            <a:spLocks noChangeShapeType="1"/>
          </p:cNvSpPr>
          <p:nvPr/>
        </p:nvSpPr>
        <p:spPr bwMode="auto">
          <a:xfrm>
            <a:off x="6248400" y="3810000"/>
            <a:ext cx="457200" cy="228600"/>
          </a:xfrm>
          <a:prstGeom prst="line">
            <a:avLst/>
          </a:prstGeom>
          <a:noFill/>
          <a:ln w="9525">
            <a:solidFill>
              <a:schemeClr val="tx1"/>
            </a:solidFill>
            <a:round/>
            <a:headEnd/>
            <a:tailEnd/>
          </a:ln>
        </p:spPr>
        <p:txBody>
          <a:bodyPr/>
          <a:lstStyle/>
          <a:p>
            <a:endParaRPr lang="en-US"/>
          </a:p>
        </p:txBody>
      </p:sp>
      <p:sp>
        <p:nvSpPr>
          <p:cNvPr id="28716" name="Line 44"/>
          <p:cNvSpPr>
            <a:spLocks noChangeShapeType="1"/>
          </p:cNvSpPr>
          <p:nvPr/>
        </p:nvSpPr>
        <p:spPr bwMode="auto">
          <a:xfrm>
            <a:off x="6248400" y="3810000"/>
            <a:ext cx="1219200" cy="304800"/>
          </a:xfrm>
          <a:prstGeom prst="line">
            <a:avLst/>
          </a:prstGeom>
          <a:noFill/>
          <a:ln w="9525">
            <a:solidFill>
              <a:schemeClr val="tx1"/>
            </a:solidFill>
            <a:round/>
            <a:headEnd/>
            <a:tailEnd/>
          </a:ln>
        </p:spPr>
        <p:txBody>
          <a:bodyPr/>
          <a:lstStyle/>
          <a:p>
            <a:endParaRPr lang="en-US"/>
          </a:p>
        </p:txBody>
      </p:sp>
      <p:sp>
        <p:nvSpPr>
          <p:cNvPr id="28717" name="Line 45"/>
          <p:cNvSpPr>
            <a:spLocks noChangeShapeType="1"/>
          </p:cNvSpPr>
          <p:nvPr/>
        </p:nvSpPr>
        <p:spPr bwMode="auto">
          <a:xfrm flipH="1">
            <a:off x="6019800" y="3810000"/>
            <a:ext cx="228600" cy="228600"/>
          </a:xfrm>
          <a:prstGeom prst="line">
            <a:avLst/>
          </a:prstGeom>
          <a:noFill/>
          <a:ln w="9525">
            <a:solidFill>
              <a:schemeClr val="tx1"/>
            </a:solidFill>
            <a:round/>
            <a:headEnd/>
            <a:tailEnd/>
          </a:ln>
        </p:spPr>
        <p:txBody>
          <a:bodyPr/>
          <a:lstStyle/>
          <a:p>
            <a:endParaRPr lang="en-US"/>
          </a:p>
        </p:txBody>
      </p:sp>
      <p:sp>
        <p:nvSpPr>
          <p:cNvPr id="28718" name="Line 46"/>
          <p:cNvSpPr>
            <a:spLocks noChangeShapeType="1"/>
          </p:cNvSpPr>
          <p:nvPr/>
        </p:nvSpPr>
        <p:spPr bwMode="auto">
          <a:xfrm flipH="1">
            <a:off x="5410200" y="3810000"/>
            <a:ext cx="838200" cy="228600"/>
          </a:xfrm>
          <a:prstGeom prst="line">
            <a:avLst/>
          </a:prstGeom>
          <a:noFill/>
          <a:ln w="9525">
            <a:solidFill>
              <a:schemeClr val="tx1"/>
            </a:solidFill>
            <a:round/>
            <a:headEnd/>
            <a:tailEnd/>
          </a:ln>
        </p:spPr>
        <p:txBody>
          <a:bodyPr/>
          <a:lstStyle/>
          <a:p>
            <a:endParaRPr lang="en-US"/>
          </a:p>
        </p:txBody>
      </p:sp>
      <p:sp>
        <p:nvSpPr>
          <p:cNvPr id="28719" name="Line 47"/>
          <p:cNvSpPr>
            <a:spLocks noChangeShapeType="1"/>
          </p:cNvSpPr>
          <p:nvPr/>
        </p:nvSpPr>
        <p:spPr bwMode="auto">
          <a:xfrm>
            <a:off x="2133600" y="3810000"/>
            <a:ext cx="228600" cy="228600"/>
          </a:xfrm>
          <a:prstGeom prst="line">
            <a:avLst/>
          </a:prstGeom>
          <a:noFill/>
          <a:ln w="9525">
            <a:solidFill>
              <a:schemeClr val="tx1"/>
            </a:solidFill>
            <a:round/>
            <a:headEnd/>
            <a:tailEnd/>
          </a:ln>
        </p:spPr>
        <p:txBody>
          <a:bodyPr/>
          <a:lstStyle/>
          <a:p>
            <a:endParaRPr lang="en-US"/>
          </a:p>
        </p:txBody>
      </p:sp>
      <p:sp>
        <p:nvSpPr>
          <p:cNvPr id="28720" name="Line 48"/>
          <p:cNvSpPr>
            <a:spLocks noChangeShapeType="1"/>
          </p:cNvSpPr>
          <p:nvPr/>
        </p:nvSpPr>
        <p:spPr bwMode="auto">
          <a:xfrm flipH="1">
            <a:off x="1752600" y="3810000"/>
            <a:ext cx="381000" cy="304800"/>
          </a:xfrm>
          <a:prstGeom prst="line">
            <a:avLst/>
          </a:prstGeom>
          <a:noFill/>
          <a:ln w="9525">
            <a:solidFill>
              <a:schemeClr val="tx1"/>
            </a:solidFill>
            <a:round/>
            <a:headEnd/>
            <a:tailEnd/>
          </a:ln>
        </p:spPr>
        <p:txBody>
          <a:bodyPr/>
          <a:lstStyle/>
          <a:p>
            <a:endParaRPr lang="en-US"/>
          </a:p>
        </p:txBody>
      </p:sp>
      <p:sp>
        <p:nvSpPr>
          <p:cNvPr id="28721" name="Line 49"/>
          <p:cNvSpPr>
            <a:spLocks noChangeShapeType="1"/>
          </p:cNvSpPr>
          <p:nvPr/>
        </p:nvSpPr>
        <p:spPr bwMode="auto">
          <a:xfrm flipH="1">
            <a:off x="2514600" y="3276600"/>
            <a:ext cx="1828800" cy="381000"/>
          </a:xfrm>
          <a:prstGeom prst="line">
            <a:avLst/>
          </a:prstGeom>
          <a:noFill/>
          <a:ln w="9525">
            <a:solidFill>
              <a:schemeClr val="tx1"/>
            </a:solidFill>
            <a:round/>
            <a:headEnd/>
            <a:tailEnd/>
          </a:ln>
        </p:spPr>
        <p:txBody>
          <a:bodyPr/>
          <a:lstStyle/>
          <a:p>
            <a:endParaRPr lang="en-US"/>
          </a:p>
        </p:txBody>
      </p:sp>
      <p:sp>
        <p:nvSpPr>
          <p:cNvPr id="28722" name="Line 50"/>
          <p:cNvSpPr>
            <a:spLocks noChangeShapeType="1"/>
          </p:cNvSpPr>
          <p:nvPr/>
        </p:nvSpPr>
        <p:spPr bwMode="auto">
          <a:xfrm>
            <a:off x="4343400" y="3276600"/>
            <a:ext cx="1447800" cy="304800"/>
          </a:xfrm>
          <a:prstGeom prst="line">
            <a:avLst/>
          </a:prstGeom>
          <a:noFill/>
          <a:ln w="9525">
            <a:solidFill>
              <a:schemeClr val="tx1"/>
            </a:solidFill>
            <a:round/>
            <a:headEnd/>
            <a:tailEnd/>
          </a:ln>
        </p:spPr>
        <p:txBody>
          <a:bodyPr/>
          <a:lstStyle/>
          <a:p>
            <a:endParaRPr lang="en-US"/>
          </a:p>
        </p:txBody>
      </p:sp>
      <p:sp>
        <p:nvSpPr>
          <p:cNvPr id="28723" name="Line 51"/>
          <p:cNvSpPr>
            <a:spLocks noChangeShapeType="1"/>
          </p:cNvSpPr>
          <p:nvPr/>
        </p:nvSpPr>
        <p:spPr bwMode="auto">
          <a:xfrm>
            <a:off x="6248400" y="3810000"/>
            <a:ext cx="457200" cy="228600"/>
          </a:xfrm>
          <a:prstGeom prst="line">
            <a:avLst/>
          </a:prstGeom>
          <a:noFill/>
          <a:ln w="9525">
            <a:solidFill>
              <a:schemeClr val="tx1"/>
            </a:solidFill>
            <a:round/>
            <a:headEnd/>
            <a:tailEnd/>
          </a:ln>
        </p:spPr>
        <p:txBody>
          <a:bodyPr/>
          <a:lstStyle/>
          <a:p>
            <a:endParaRPr lang="en-US"/>
          </a:p>
        </p:txBody>
      </p:sp>
      <p:sp>
        <p:nvSpPr>
          <p:cNvPr id="28724" name="Line 52"/>
          <p:cNvSpPr>
            <a:spLocks noChangeShapeType="1"/>
          </p:cNvSpPr>
          <p:nvPr/>
        </p:nvSpPr>
        <p:spPr bwMode="auto">
          <a:xfrm>
            <a:off x="6248400" y="3810000"/>
            <a:ext cx="1219200" cy="304800"/>
          </a:xfrm>
          <a:prstGeom prst="line">
            <a:avLst/>
          </a:prstGeom>
          <a:noFill/>
          <a:ln w="9525">
            <a:solidFill>
              <a:schemeClr val="tx1"/>
            </a:solidFill>
            <a:round/>
            <a:headEnd/>
            <a:tailEnd/>
          </a:ln>
        </p:spPr>
        <p:txBody>
          <a:bodyPr/>
          <a:lstStyle/>
          <a:p>
            <a:endParaRPr lang="en-US"/>
          </a:p>
        </p:txBody>
      </p:sp>
      <p:sp>
        <p:nvSpPr>
          <p:cNvPr id="28725" name="Line 53"/>
          <p:cNvSpPr>
            <a:spLocks noChangeShapeType="1"/>
          </p:cNvSpPr>
          <p:nvPr/>
        </p:nvSpPr>
        <p:spPr bwMode="auto">
          <a:xfrm flipH="1">
            <a:off x="6019800" y="3810000"/>
            <a:ext cx="228600" cy="228600"/>
          </a:xfrm>
          <a:prstGeom prst="line">
            <a:avLst/>
          </a:prstGeom>
          <a:noFill/>
          <a:ln w="9525">
            <a:solidFill>
              <a:schemeClr val="tx1"/>
            </a:solidFill>
            <a:round/>
            <a:headEnd/>
            <a:tailEnd/>
          </a:ln>
        </p:spPr>
        <p:txBody>
          <a:bodyPr/>
          <a:lstStyle/>
          <a:p>
            <a:endParaRPr lang="en-US"/>
          </a:p>
        </p:txBody>
      </p:sp>
      <p:sp>
        <p:nvSpPr>
          <p:cNvPr id="28726" name="Line 54"/>
          <p:cNvSpPr>
            <a:spLocks noChangeShapeType="1"/>
          </p:cNvSpPr>
          <p:nvPr/>
        </p:nvSpPr>
        <p:spPr bwMode="auto">
          <a:xfrm flipH="1">
            <a:off x="5410200" y="3810000"/>
            <a:ext cx="838200" cy="228600"/>
          </a:xfrm>
          <a:prstGeom prst="line">
            <a:avLst/>
          </a:prstGeom>
          <a:noFill/>
          <a:ln w="9525">
            <a:solidFill>
              <a:schemeClr val="tx1"/>
            </a:solidFill>
            <a:round/>
            <a:headEnd/>
            <a:tailEnd/>
          </a:ln>
        </p:spPr>
        <p:txBody>
          <a:bodyPr/>
          <a:lstStyle/>
          <a:p>
            <a:endParaRPr lang="en-US"/>
          </a:p>
        </p:txBody>
      </p:sp>
      <p:sp>
        <p:nvSpPr>
          <p:cNvPr id="28727" name="Line 55"/>
          <p:cNvSpPr>
            <a:spLocks noChangeShapeType="1"/>
          </p:cNvSpPr>
          <p:nvPr/>
        </p:nvSpPr>
        <p:spPr bwMode="auto">
          <a:xfrm flipH="1">
            <a:off x="990600" y="4343400"/>
            <a:ext cx="457200" cy="304800"/>
          </a:xfrm>
          <a:prstGeom prst="line">
            <a:avLst/>
          </a:prstGeom>
          <a:noFill/>
          <a:ln w="9525">
            <a:solidFill>
              <a:schemeClr val="tx1"/>
            </a:solidFill>
            <a:round/>
            <a:headEnd/>
            <a:tailEnd/>
          </a:ln>
        </p:spPr>
        <p:txBody>
          <a:bodyPr/>
          <a:lstStyle/>
          <a:p>
            <a:endParaRPr lang="en-US"/>
          </a:p>
        </p:txBody>
      </p:sp>
      <p:sp>
        <p:nvSpPr>
          <p:cNvPr id="28728" name="Line 56"/>
          <p:cNvSpPr>
            <a:spLocks noChangeShapeType="1"/>
          </p:cNvSpPr>
          <p:nvPr/>
        </p:nvSpPr>
        <p:spPr bwMode="auto">
          <a:xfrm>
            <a:off x="2133600" y="3810000"/>
            <a:ext cx="228600" cy="228600"/>
          </a:xfrm>
          <a:prstGeom prst="line">
            <a:avLst/>
          </a:prstGeom>
          <a:noFill/>
          <a:ln w="9525">
            <a:solidFill>
              <a:schemeClr val="tx1"/>
            </a:solidFill>
            <a:round/>
            <a:headEnd/>
            <a:tailEnd/>
          </a:ln>
        </p:spPr>
        <p:txBody>
          <a:bodyPr/>
          <a:lstStyle/>
          <a:p>
            <a:endParaRPr lang="en-US"/>
          </a:p>
        </p:txBody>
      </p:sp>
      <p:sp>
        <p:nvSpPr>
          <p:cNvPr id="28729" name="Line 57"/>
          <p:cNvSpPr>
            <a:spLocks noChangeShapeType="1"/>
          </p:cNvSpPr>
          <p:nvPr/>
        </p:nvSpPr>
        <p:spPr bwMode="auto">
          <a:xfrm flipH="1">
            <a:off x="1752600" y="3810000"/>
            <a:ext cx="381000" cy="304800"/>
          </a:xfrm>
          <a:prstGeom prst="line">
            <a:avLst/>
          </a:prstGeom>
          <a:noFill/>
          <a:ln w="9525">
            <a:solidFill>
              <a:schemeClr val="tx1"/>
            </a:solidFill>
            <a:round/>
            <a:headEnd/>
            <a:tailEnd/>
          </a:ln>
        </p:spPr>
        <p:txBody>
          <a:bodyPr/>
          <a:lstStyle/>
          <a:p>
            <a:endParaRPr lang="en-US"/>
          </a:p>
        </p:txBody>
      </p:sp>
      <p:sp>
        <p:nvSpPr>
          <p:cNvPr id="28730" name="Line 58"/>
          <p:cNvSpPr>
            <a:spLocks noChangeShapeType="1"/>
          </p:cNvSpPr>
          <p:nvPr/>
        </p:nvSpPr>
        <p:spPr bwMode="auto">
          <a:xfrm flipH="1">
            <a:off x="2514600" y="3276600"/>
            <a:ext cx="1828800" cy="381000"/>
          </a:xfrm>
          <a:prstGeom prst="line">
            <a:avLst/>
          </a:prstGeom>
          <a:noFill/>
          <a:ln w="9525">
            <a:solidFill>
              <a:schemeClr val="tx1"/>
            </a:solidFill>
            <a:round/>
            <a:headEnd/>
            <a:tailEnd/>
          </a:ln>
        </p:spPr>
        <p:txBody>
          <a:bodyPr/>
          <a:lstStyle/>
          <a:p>
            <a:endParaRPr lang="en-US"/>
          </a:p>
        </p:txBody>
      </p:sp>
      <p:sp>
        <p:nvSpPr>
          <p:cNvPr id="28731" name="Line 59"/>
          <p:cNvSpPr>
            <a:spLocks noChangeShapeType="1"/>
          </p:cNvSpPr>
          <p:nvPr/>
        </p:nvSpPr>
        <p:spPr bwMode="auto">
          <a:xfrm>
            <a:off x="4343400" y="3276600"/>
            <a:ext cx="1447800" cy="304800"/>
          </a:xfrm>
          <a:prstGeom prst="line">
            <a:avLst/>
          </a:prstGeom>
          <a:noFill/>
          <a:ln w="9525">
            <a:solidFill>
              <a:schemeClr val="tx1"/>
            </a:solidFill>
            <a:round/>
            <a:headEnd/>
            <a:tailEnd/>
          </a:ln>
        </p:spPr>
        <p:txBody>
          <a:bodyPr/>
          <a:lstStyle/>
          <a:p>
            <a:endParaRPr lang="en-US"/>
          </a:p>
        </p:txBody>
      </p:sp>
      <p:sp>
        <p:nvSpPr>
          <p:cNvPr id="28732" name="Line 60"/>
          <p:cNvSpPr>
            <a:spLocks noChangeShapeType="1"/>
          </p:cNvSpPr>
          <p:nvPr/>
        </p:nvSpPr>
        <p:spPr bwMode="auto">
          <a:xfrm>
            <a:off x="6248400" y="3810000"/>
            <a:ext cx="457200" cy="228600"/>
          </a:xfrm>
          <a:prstGeom prst="line">
            <a:avLst/>
          </a:prstGeom>
          <a:noFill/>
          <a:ln w="9525">
            <a:solidFill>
              <a:schemeClr val="tx1"/>
            </a:solidFill>
            <a:round/>
            <a:headEnd/>
            <a:tailEnd/>
          </a:ln>
        </p:spPr>
        <p:txBody>
          <a:bodyPr/>
          <a:lstStyle/>
          <a:p>
            <a:endParaRPr lang="en-US"/>
          </a:p>
        </p:txBody>
      </p:sp>
      <p:sp>
        <p:nvSpPr>
          <p:cNvPr id="28733" name="Line 61"/>
          <p:cNvSpPr>
            <a:spLocks noChangeShapeType="1"/>
          </p:cNvSpPr>
          <p:nvPr/>
        </p:nvSpPr>
        <p:spPr bwMode="auto">
          <a:xfrm>
            <a:off x="6248400" y="3810000"/>
            <a:ext cx="1219200" cy="304800"/>
          </a:xfrm>
          <a:prstGeom prst="line">
            <a:avLst/>
          </a:prstGeom>
          <a:noFill/>
          <a:ln w="9525">
            <a:solidFill>
              <a:schemeClr val="tx1"/>
            </a:solidFill>
            <a:round/>
            <a:headEnd/>
            <a:tailEnd/>
          </a:ln>
        </p:spPr>
        <p:txBody>
          <a:bodyPr/>
          <a:lstStyle/>
          <a:p>
            <a:endParaRPr lang="en-US"/>
          </a:p>
        </p:txBody>
      </p:sp>
      <p:sp>
        <p:nvSpPr>
          <p:cNvPr id="28734" name="Line 62"/>
          <p:cNvSpPr>
            <a:spLocks noChangeShapeType="1"/>
          </p:cNvSpPr>
          <p:nvPr/>
        </p:nvSpPr>
        <p:spPr bwMode="auto">
          <a:xfrm flipH="1">
            <a:off x="6019800" y="3810000"/>
            <a:ext cx="228600" cy="228600"/>
          </a:xfrm>
          <a:prstGeom prst="line">
            <a:avLst/>
          </a:prstGeom>
          <a:noFill/>
          <a:ln w="9525">
            <a:solidFill>
              <a:schemeClr val="tx1"/>
            </a:solidFill>
            <a:round/>
            <a:headEnd/>
            <a:tailEnd/>
          </a:ln>
        </p:spPr>
        <p:txBody>
          <a:bodyPr/>
          <a:lstStyle/>
          <a:p>
            <a:endParaRPr lang="en-US"/>
          </a:p>
        </p:txBody>
      </p:sp>
      <p:sp>
        <p:nvSpPr>
          <p:cNvPr id="28735" name="Line 63"/>
          <p:cNvSpPr>
            <a:spLocks noChangeShapeType="1"/>
          </p:cNvSpPr>
          <p:nvPr/>
        </p:nvSpPr>
        <p:spPr bwMode="auto">
          <a:xfrm flipH="1">
            <a:off x="5410200" y="3810000"/>
            <a:ext cx="838200" cy="228600"/>
          </a:xfrm>
          <a:prstGeom prst="line">
            <a:avLst/>
          </a:prstGeom>
          <a:noFill/>
          <a:ln w="9525">
            <a:solidFill>
              <a:schemeClr val="tx1"/>
            </a:solidFill>
            <a:round/>
            <a:headEnd/>
            <a:tailEnd/>
          </a:ln>
        </p:spPr>
        <p:txBody>
          <a:bodyPr/>
          <a:lstStyle/>
          <a:p>
            <a:endParaRPr lang="en-US"/>
          </a:p>
        </p:txBody>
      </p:sp>
      <p:sp>
        <p:nvSpPr>
          <p:cNvPr id="28736" name="Line 64"/>
          <p:cNvSpPr>
            <a:spLocks noChangeShapeType="1"/>
          </p:cNvSpPr>
          <p:nvPr/>
        </p:nvSpPr>
        <p:spPr bwMode="auto">
          <a:xfrm>
            <a:off x="1447800" y="4343400"/>
            <a:ext cx="228600" cy="228600"/>
          </a:xfrm>
          <a:prstGeom prst="line">
            <a:avLst/>
          </a:prstGeom>
          <a:noFill/>
          <a:ln w="9525">
            <a:solidFill>
              <a:schemeClr val="tx1"/>
            </a:solidFill>
            <a:round/>
            <a:headEnd/>
            <a:tailEnd/>
          </a:ln>
        </p:spPr>
        <p:txBody>
          <a:bodyPr/>
          <a:lstStyle/>
          <a:p>
            <a:endParaRPr lang="en-US"/>
          </a:p>
        </p:txBody>
      </p:sp>
      <p:sp>
        <p:nvSpPr>
          <p:cNvPr id="28737" name="Line 65"/>
          <p:cNvSpPr>
            <a:spLocks noChangeShapeType="1"/>
          </p:cNvSpPr>
          <p:nvPr/>
        </p:nvSpPr>
        <p:spPr bwMode="auto">
          <a:xfrm flipH="1">
            <a:off x="990600" y="4343400"/>
            <a:ext cx="457200" cy="304800"/>
          </a:xfrm>
          <a:prstGeom prst="line">
            <a:avLst/>
          </a:prstGeom>
          <a:noFill/>
          <a:ln w="9525">
            <a:solidFill>
              <a:schemeClr val="tx1"/>
            </a:solidFill>
            <a:round/>
            <a:headEnd/>
            <a:tailEnd/>
          </a:ln>
        </p:spPr>
        <p:txBody>
          <a:bodyPr/>
          <a:lstStyle/>
          <a:p>
            <a:endParaRPr lang="en-US"/>
          </a:p>
        </p:txBody>
      </p:sp>
      <p:sp>
        <p:nvSpPr>
          <p:cNvPr id="28738" name="Line 66"/>
          <p:cNvSpPr>
            <a:spLocks noChangeShapeType="1"/>
          </p:cNvSpPr>
          <p:nvPr/>
        </p:nvSpPr>
        <p:spPr bwMode="auto">
          <a:xfrm>
            <a:off x="2133600" y="3810000"/>
            <a:ext cx="228600" cy="228600"/>
          </a:xfrm>
          <a:prstGeom prst="line">
            <a:avLst/>
          </a:prstGeom>
          <a:noFill/>
          <a:ln w="9525">
            <a:solidFill>
              <a:schemeClr val="tx1"/>
            </a:solidFill>
            <a:round/>
            <a:headEnd/>
            <a:tailEnd/>
          </a:ln>
        </p:spPr>
        <p:txBody>
          <a:bodyPr/>
          <a:lstStyle/>
          <a:p>
            <a:endParaRPr lang="en-US"/>
          </a:p>
        </p:txBody>
      </p:sp>
      <p:sp>
        <p:nvSpPr>
          <p:cNvPr id="28739" name="Line 67"/>
          <p:cNvSpPr>
            <a:spLocks noChangeShapeType="1"/>
          </p:cNvSpPr>
          <p:nvPr/>
        </p:nvSpPr>
        <p:spPr bwMode="auto">
          <a:xfrm flipH="1">
            <a:off x="1752600" y="3810000"/>
            <a:ext cx="381000" cy="304800"/>
          </a:xfrm>
          <a:prstGeom prst="line">
            <a:avLst/>
          </a:prstGeom>
          <a:noFill/>
          <a:ln w="9525">
            <a:solidFill>
              <a:schemeClr val="tx1"/>
            </a:solidFill>
            <a:round/>
            <a:headEnd/>
            <a:tailEnd/>
          </a:ln>
        </p:spPr>
        <p:txBody>
          <a:bodyPr/>
          <a:lstStyle/>
          <a:p>
            <a:endParaRPr lang="en-US"/>
          </a:p>
        </p:txBody>
      </p:sp>
      <p:sp>
        <p:nvSpPr>
          <p:cNvPr id="28740" name="Line 68"/>
          <p:cNvSpPr>
            <a:spLocks noChangeShapeType="1"/>
          </p:cNvSpPr>
          <p:nvPr/>
        </p:nvSpPr>
        <p:spPr bwMode="auto">
          <a:xfrm flipH="1">
            <a:off x="2514600" y="3276600"/>
            <a:ext cx="1828800" cy="381000"/>
          </a:xfrm>
          <a:prstGeom prst="line">
            <a:avLst/>
          </a:prstGeom>
          <a:noFill/>
          <a:ln w="9525">
            <a:solidFill>
              <a:schemeClr val="tx1"/>
            </a:solidFill>
            <a:round/>
            <a:headEnd/>
            <a:tailEnd/>
          </a:ln>
        </p:spPr>
        <p:txBody>
          <a:bodyPr/>
          <a:lstStyle/>
          <a:p>
            <a:endParaRPr lang="en-US"/>
          </a:p>
        </p:txBody>
      </p:sp>
      <p:sp>
        <p:nvSpPr>
          <p:cNvPr id="28741" name="Line 69"/>
          <p:cNvSpPr>
            <a:spLocks noChangeShapeType="1"/>
          </p:cNvSpPr>
          <p:nvPr/>
        </p:nvSpPr>
        <p:spPr bwMode="auto">
          <a:xfrm>
            <a:off x="4343400" y="3276600"/>
            <a:ext cx="1447800" cy="304800"/>
          </a:xfrm>
          <a:prstGeom prst="line">
            <a:avLst/>
          </a:prstGeom>
          <a:noFill/>
          <a:ln w="9525">
            <a:solidFill>
              <a:schemeClr val="tx1"/>
            </a:solidFill>
            <a:round/>
            <a:headEnd/>
            <a:tailEnd/>
          </a:ln>
        </p:spPr>
        <p:txBody>
          <a:bodyPr/>
          <a:lstStyle/>
          <a:p>
            <a:endParaRPr lang="en-US"/>
          </a:p>
        </p:txBody>
      </p:sp>
      <p:sp>
        <p:nvSpPr>
          <p:cNvPr id="28742" name="Line 70"/>
          <p:cNvSpPr>
            <a:spLocks noChangeShapeType="1"/>
          </p:cNvSpPr>
          <p:nvPr/>
        </p:nvSpPr>
        <p:spPr bwMode="auto">
          <a:xfrm>
            <a:off x="6248400" y="3810000"/>
            <a:ext cx="457200" cy="228600"/>
          </a:xfrm>
          <a:prstGeom prst="line">
            <a:avLst/>
          </a:prstGeom>
          <a:noFill/>
          <a:ln w="9525">
            <a:solidFill>
              <a:schemeClr val="tx1"/>
            </a:solidFill>
            <a:round/>
            <a:headEnd/>
            <a:tailEnd/>
          </a:ln>
        </p:spPr>
        <p:txBody>
          <a:bodyPr/>
          <a:lstStyle/>
          <a:p>
            <a:endParaRPr lang="en-US"/>
          </a:p>
        </p:txBody>
      </p:sp>
      <p:sp>
        <p:nvSpPr>
          <p:cNvPr id="28743" name="Line 71"/>
          <p:cNvSpPr>
            <a:spLocks noChangeShapeType="1"/>
          </p:cNvSpPr>
          <p:nvPr/>
        </p:nvSpPr>
        <p:spPr bwMode="auto">
          <a:xfrm>
            <a:off x="6248400" y="3810000"/>
            <a:ext cx="1219200" cy="304800"/>
          </a:xfrm>
          <a:prstGeom prst="line">
            <a:avLst/>
          </a:prstGeom>
          <a:noFill/>
          <a:ln w="9525">
            <a:solidFill>
              <a:schemeClr val="tx1"/>
            </a:solidFill>
            <a:round/>
            <a:headEnd/>
            <a:tailEnd/>
          </a:ln>
        </p:spPr>
        <p:txBody>
          <a:bodyPr/>
          <a:lstStyle/>
          <a:p>
            <a:endParaRPr lang="en-US"/>
          </a:p>
        </p:txBody>
      </p:sp>
      <p:sp>
        <p:nvSpPr>
          <p:cNvPr id="28744" name="Line 72"/>
          <p:cNvSpPr>
            <a:spLocks noChangeShapeType="1"/>
          </p:cNvSpPr>
          <p:nvPr/>
        </p:nvSpPr>
        <p:spPr bwMode="auto">
          <a:xfrm flipH="1">
            <a:off x="6019800" y="3810000"/>
            <a:ext cx="228600" cy="228600"/>
          </a:xfrm>
          <a:prstGeom prst="line">
            <a:avLst/>
          </a:prstGeom>
          <a:noFill/>
          <a:ln w="9525">
            <a:solidFill>
              <a:schemeClr val="tx1"/>
            </a:solidFill>
            <a:round/>
            <a:headEnd/>
            <a:tailEnd/>
          </a:ln>
        </p:spPr>
        <p:txBody>
          <a:bodyPr/>
          <a:lstStyle/>
          <a:p>
            <a:endParaRPr lang="en-US"/>
          </a:p>
        </p:txBody>
      </p:sp>
      <p:sp>
        <p:nvSpPr>
          <p:cNvPr id="28745" name="Line 73"/>
          <p:cNvSpPr>
            <a:spLocks noChangeShapeType="1"/>
          </p:cNvSpPr>
          <p:nvPr/>
        </p:nvSpPr>
        <p:spPr bwMode="auto">
          <a:xfrm flipH="1">
            <a:off x="5410200" y="3810000"/>
            <a:ext cx="838200" cy="228600"/>
          </a:xfrm>
          <a:prstGeom prst="line">
            <a:avLst/>
          </a:prstGeom>
          <a:noFill/>
          <a:ln w="9525">
            <a:solidFill>
              <a:schemeClr val="tx1"/>
            </a:solidFill>
            <a:round/>
            <a:headEnd/>
            <a:tailEnd/>
          </a:ln>
        </p:spPr>
        <p:txBody>
          <a:bodyPr/>
          <a:lstStyle/>
          <a:p>
            <a:endParaRPr lang="en-US"/>
          </a:p>
        </p:txBody>
      </p:sp>
      <p:sp>
        <p:nvSpPr>
          <p:cNvPr id="28746" name="Line 74"/>
          <p:cNvSpPr>
            <a:spLocks noChangeShapeType="1"/>
          </p:cNvSpPr>
          <p:nvPr/>
        </p:nvSpPr>
        <p:spPr bwMode="auto">
          <a:xfrm flipH="1">
            <a:off x="2590800" y="4343400"/>
            <a:ext cx="152400" cy="304800"/>
          </a:xfrm>
          <a:prstGeom prst="line">
            <a:avLst/>
          </a:prstGeom>
          <a:noFill/>
          <a:ln w="9525">
            <a:solidFill>
              <a:schemeClr val="tx1"/>
            </a:solidFill>
            <a:round/>
            <a:headEnd/>
            <a:tailEnd/>
          </a:ln>
        </p:spPr>
        <p:txBody>
          <a:bodyPr/>
          <a:lstStyle/>
          <a:p>
            <a:endParaRPr lang="en-US"/>
          </a:p>
        </p:txBody>
      </p:sp>
      <p:sp>
        <p:nvSpPr>
          <p:cNvPr id="28747" name="Line 75"/>
          <p:cNvSpPr>
            <a:spLocks noChangeShapeType="1"/>
          </p:cNvSpPr>
          <p:nvPr/>
        </p:nvSpPr>
        <p:spPr bwMode="auto">
          <a:xfrm>
            <a:off x="1447800" y="4343400"/>
            <a:ext cx="228600" cy="228600"/>
          </a:xfrm>
          <a:prstGeom prst="line">
            <a:avLst/>
          </a:prstGeom>
          <a:noFill/>
          <a:ln w="9525">
            <a:solidFill>
              <a:schemeClr val="tx1"/>
            </a:solidFill>
            <a:round/>
            <a:headEnd/>
            <a:tailEnd/>
          </a:ln>
        </p:spPr>
        <p:txBody>
          <a:bodyPr/>
          <a:lstStyle/>
          <a:p>
            <a:endParaRPr lang="en-US"/>
          </a:p>
        </p:txBody>
      </p:sp>
      <p:sp>
        <p:nvSpPr>
          <p:cNvPr id="28748" name="Line 76"/>
          <p:cNvSpPr>
            <a:spLocks noChangeShapeType="1"/>
          </p:cNvSpPr>
          <p:nvPr/>
        </p:nvSpPr>
        <p:spPr bwMode="auto">
          <a:xfrm flipH="1">
            <a:off x="990600" y="4343400"/>
            <a:ext cx="457200" cy="304800"/>
          </a:xfrm>
          <a:prstGeom prst="line">
            <a:avLst/>
          </a:prstGeom>
          <a:noFill/>
          <a:ln w="9525">
            <a:solidFill>
              <a:schemeClr val="tx1"/>
            </a:solidFill>
            <a:round/>
            <a:headEnd/>
            <a:tailEnd/>
          </a:ln>
        </p:spPr>
        <p:txBody>
          <a:bodyPr/>
          <a:lstStyle/>
          <a:p>
            <a:endParaRPr lang="en-US"/>
          </a:p>
        </p:txBody>
      </p:sp>
      <p:sp>
        <p:nvSpPr>
          <p:cNvPr id="28749" name="Line 77"/>
          <p:cNvSpPr>
            <a:spLocks noChangeShapeType="1"/>
          </p:cNvSpPr>
          <p:nvPr/>
        </p:nvSpPr>
        <p:spPr bwMode="auto">
          <a:xfrm>
            <a:off x="2133600" y="3810000"/>
            <a:ext cx="228600" cy="228600"/>
          </a:xfrm>
          <a:prstGeom prst="line">
            <a:avLst/>
          </a:prstGeom>
          <a:noFill/>
          <a:ln w="9525">
            <a:solidFill>
              <a:schemeClr val="tx1"/>
            </a:solidFill>
            <a:round/>
            <a:headEnd/>
            <a:tailEnd/>
          </a:ln>
        </p:spPr>
        <p:txBody>
          <a:bodyPr/>
          <a:lstStyle/>
          <a:p>
            <a:endParaRPr lang="en-US"/>
          </a:p>
        </p:txBody>
      </p:sp>
      <p:sp>
        <p:nvSpPr>
          <p:cNvPr id="28750" name="Line 78"/>
          <p:cNvSpPr>
            <a:spLocks noChangeShapeType="1"/>
          </p:cNvSpPr>
          <p:nvPr/>
        </p:nvSpPr>
        <p:spPr bwMode="auto">
          <a:xfrm flipH="1">
            <a:off x="1752600" y="3810000"/>
            <a:ext cx="381000" cy="304800"/>
          </a:xfrm>
          <a:prstGeom prst="line">
            <a:avLst/>
          </a:prstGeom>
          <a:noFill/>
          <a:ln w="9525">
            <a:solidFill>
              <a:schemeClr val="tx1"/>
            </a:solidFill>
            <a:round/>
            <a:headEnd/>
            <a:tailEnd/>
          </a:ln>
        </p:spPr>
        <p:txBody>
          <a:bodyPr/>
          <a:lstStyle/>
          <a:p>
            <a:endParaRPr lang="en-US"/>
          </a:p>
        </p:txBody>
      </p:sp>
      <p:sp>
        <p:nvSpPr>
          <p:cNvPr id="28751" name="Line 79"/>
          <p:cNvSpPr>
            <a:spLocks noChangeShapeType="1"/>
          </p:cNvSpPr>
          <p:nvPr/>
        </p:nvSpPr>
        <p:spPr bwMode="auto">
          <a:xfrm flipH="1">
            <a:off x="2514600" y="3276600"/>
            <a:ext cx="1828800" cy="381000"/>
          </a:xfrm>
          <a:prstGeom prst="line">
            <a:avLst/>
          </a:prstGeom>
          <a:noFill/>
          <a:ln w="9525">
            <a:solidFill>
              <a:schemeClr val="tx1"/>
            </a:solidFill>
            <a:round/>
            <a:headEnd/>
            <a:tailEnd/>
          </a:ln>
        </p:spPr>
        <p:txBody>
          <a:bodyPr/>
          <a:lstStyle/>
          <a:p>
            <a:endParaRPr lang="en-US"/>
          </a:p>
        </p:txBody>
      </p:sp>
      <p:sp>
        <p:nvSpPr>
          <p:cNvPr id="28752" name="Line 80"/>
          <p:cNvSpPr>
            <a:spLocks noChangeShapeType="1"/>
          </p:cNvSpPr>
          <p:nvPr/>
        </p:nvSpPr>
        <p:spPr bwMode="auto">
          <a:xfrm>
            <a:off x="4343400" y="3276600"/>
            <a:ext cx="1447800" cy="304800"/>
          </a:xfrm>
          <a:prstGeom prst="line">
            <a:avLst/>
          </a:prstGeom>
          <a:noFill/>
          <a:ln w="9525">
            <a:solidFill>
              <a:schemeClr val="tx1"/>
            </a:solidFill>
            <a:round/>
            <a:headEnd/>
            <a:tailEnd/>
          </a:ln>
        </p:spPr>
        <p:txBody>
          <a:bodyPr/>
          <a:lstStyle/>
          <a:p>
            <a:endParaRPr lang="en-US"/>
          </a:p>
        </p:txBody>
      </p:sp>
      <p:sp>
        <p:nvSpPr>
          <p:cNvPr id="28753" name="Line 81"/>
          <p:cNvSpPr>
            <a:spLocks noChangeShapeType="1"/>
          </p:cNvSpPr>
          <p:nvPr/>
        </p:nvSpPr>
        <p:spPr bwMode="auto">
          <a:xfrm>
            <a:off x="6248400" y="3810000"/>
            <a:ext cx="457200" cy="228600"/>
          </a:xfrm>
          <a:prstGeom prst="line">
            <a:avLst/>
          </a:prstGeom>
          <a:noFill/>
          <a:ln w="9525">
            <a:solidFill>
              <a:schemeClr val="tx1"/>
            </a:solidFill>
            <a:round/>
            <a:headEnd/>
            <a:tailEnd/>
          </a:ln>
        </p:spPr>
        <p:txBody>
          <a:bodyPr/>
          <a:lstStyle/>
          <a:p>
            <a:endParaRPr lang="en-US"/>
          </a:p>
        </p:txBody>
      </p:sp>
      <p:sp>
        <p:nvSpPr>
          <p:cNvPr id="28754" name="Line 82"/>
          <p:cNvSpPr>
            <a:spLocks noChangeShapeType="1"/>
          </p:cNvSpPr>
          <p:nvPr/>
        </p:nvSpPr>
        <p:spPr bwMode="auto">
          <a:xfrm>
            <a:off x="6248400" y="3810000"/>
            <a:ext cx="1219200" cy="304800"/>
          </a:xfrm>
          <a:prstGeom prst="line">
            <a:avLst/>
          </a:prstGeom>
          <a:noFill/>
          <a:ln w="9525">
            <a:solidFill>
              <a:schemeClr val="tx1"/>
            </a:solidFill>
            <a:round/>
            <a:headEnd/>
            <a:tailEnd/>
          </a:ln>
        </p:spPr>
        <p:txBody>
          <a:bodyPr/>
          <a:lstStyle/>
          <a:p>
            <a:endParaRPr lang="en-US"/>
          </a:p>
        </p:txBody>
      </p:sp>
      <p:sp>
        <p:nvSpPr>
          <p:cNvPr id="28755" name="Line 83"/>
          <p:cNvSpPr>
            <a:spLocks noChangeShapeType="1"/>
          </p:cNvSpPr>
          <p:nvPr/>
        </p:nvSpPr>
        <p:spPr bwMode="auto">
          <a:xfrm flipH="1">
            <a:off x="6019800" y="3810000"/>
            <a:ext cx="228600" cy="228600"/>
          </a:xfrm>
          <a:prstGeom prst="line">
            <a:avLst/>
          </a:prstGeom>
          <a:noFill/>
          <a:ln w="9525">
            <a:solidFill>
              <a:schemeClr val="tx1"/>
            </a:solidFill>
            <a:round/>
            <a:headEnd/>
            <a:tailEnd/>
          </a:ln>
        </p:spPr>
        <p:txBody>
          <a:bodyPr/>
          <a:lstStyle/>
          <a:p>
            <a:endParaRPr lang="en-US"/>
          </a:p>
        </p:txBody>
      </p:sp>
      <p:sp>
        <p:nvSpPr>
          <p:cNvPr id="28756" name="Line 84"/>
          <p:cNvSpPr>
            <a:spLocks noChangeShapeType="1"/>
          </p:cNvSpPr>
          <p:nvPr/>
        </p:nvSpPr>
        <p:spPr bwMode="auto">
          <a:xfrm flipH="1">
            <a:off x="5410200" y="3810000"/>
            <a:ext cx="838200" cy="228600"/>
          </a:xfrm>
          <a:prstGeom prst="line">
            <a:avLst/>
          </a:prstGeom>
          <a:noFill/>
          <a:ln w="9525">
            <a:solidFill>
              <a:schemeClr val="tx1"/>
            </a:solidFill>
            <a:round/>
            <a:headEnd/>
            <a:tailEnd/>
          </a:ln>
        </p:spPr>
        <p:txBody>
          <a:bodyPr/>
          <a:lstStyle/>
          <a:p>
            <a:endParaRPr lang="en-US"/>
          </a:p>
        </p:txBody>
      </p:sp>
      <p:sp>
        <p:nvSpPr>
          <p:cNvPr id="28757" name="Line 85"/>
          <p:cNvSpPr>
            <a:spLocks noChangeShapeType="1"/>
          </p:cNvSpPr>
          <p:nvPr/>
        </p:nvSpPr>
        <p:spPr bwMode="auto">
          <a:xfrm>
            <a:off x="2743200" y="4343400"/>
            <a:ext cx="228600" cy="304800"/>
          </a:xfrm>
          <a:prstGeom prst="line">
            <a:avLst/>
          </a:prstGeom>
          <a:noFill/>
          <a:ln w="9525">
            <a:solidFill>
              <a:schemeClr val="tx1"/>
            </a:solidFill>
            <a:round/>
            <a:headEnd/>
            <a:tailEnd/>
          </a:ln>
        </p:spPr>
        <p:txBody>
          <a:bodyPr/>
          <a:lstStyle/>
          <a:p>
            <a:endParaRPr lang="en-US"/>
          </a:p>
        </p:txBody>
      </p:sp>
      <p:sp>
        <p:nvSpPr>
          <p:cNvPr id="28758" name="Line 86"/>
          <p:cNvSpPr>
            <a:spLocks noChangeShapeType="1"/>
          </p:cNvSpPr>
          <p:nvPr/>
        </p:nvSpPr>
        <p:spPr bwMode="auto">
          <a:xfrm flipH="1">
            <a:off x="2590800" y="4343400"/>
            <a:ext cx="152400" cy="304800"/>
          </a:xfrm>
          <a:prstGeom prst="line">
            <a:avLst/>
          </a:prstGeom>
          <a:noFill/>
          <a:ln w="9525">
            <a:solidFill>
              <a:schemeClr val="tx1"/>
            </a:solidFill>
            <a:round/>
            <a:headEnd/>
            <a:tailEnd/>
          </a:ln>
        </p:spPr>
        <p:txBody>
          <a:bodyPr/>
          <a:lstStyle/>
          <a:p>
            <a:endParaRPr lang="en-US"/>
          </a:p>
        </p:txBody>
      </p:sp>
      <p:sp>
        <p:nvSpPr>
          <p:cNvPr id="28759" name="Line 87"/>
          <p:cNvSpPr>
            <a:spLocks noChangeShapeType="1"/>
          </p:cNvSpPr>
          <p:nvPr/>
        </p:nvSpPr>
        <p:spPr bwMode="auto">
          <a:xfrm>
            <a:off x="1447800" y="4343400"/>
            <a:ext cx="228600" cy="228600"/>
          </a:xfrm>
          <a:prstGeom prst="line">
            <a:avLst/>
          </a:prstGeom>
          <a:noFill/>
          <a:ln w="9525">
            <a:solidFill>
              <a:schemeClr val="tx1"/>
            </a:solidFill>
            <a:round/>
            <a:headEnd/>
            <a:tailEnd/>
          </a:ln>
        </p:spPr>
        <p:txBody>
          <a:bodyPr/>
          <a:lstStyle/>
          <a:p>
            <a:endParaRPr lang="en-US"/>
          </a:p>
        </p:txBody>
      </p:sp>
      <p:sp>
        <p:nvSpPr>
          <p:cNvPr id="28760" name="Line 88"/>
          <p:cNvSpPr>
            <a:spLocks noChangeShapeType="1"/>
          </p:cNvSpPr>
          <p:nvPr/>
        </p:nvSpPr>
        <p:spPr bwMode="auto">
          <a:xfrm flipH="1">
            <a:off x="990600" y="4343400"/>
            <a:ext cx="457200" cy="304800"/>
          </a:xfrm>
          <a:prstGeom prst="line">
            <a:avLst/>
          </a:prstGeom>
          <a:noFill/>
          <a:ln w="9525">
            <a:solidFill>
              <a:schemeClr val="tx1"/>
            </a:solidFill>
            <a:round/>
            <a:headEnd/>
            <a:tailEnd/>
          </a:ln>
        </p:spPr>
        <p:txBody>
          <a:bodyPr/>
          <a:lstStyle/>
          <a:p>
            <a:endParaRPr lang="en-US"/>
          </a:p>
        </p:txBody>
      </p:sp>
      <p:sp>
        <p:nvSpPr>
          <p:cNvPr id="28761" name="Line 89"/>
          <p:cNvSpPr>
            <a:spLocks noChangeShapeType="1"/>
          </p:cNvSpPr>
          <p:nvPr/>
        </p:nvSpPr>
        <p:spPr bwMode="auto">
          <a:xfrm>
            <a:off x="2133600" y="3810000"/>
            <a:ext cx="228600" cy="228600"/>
          </a:xfrm>
          <a:prstGeom prst="line">
            <a:avLst/>
          </a:prstGeom>
          <a:noFill/>
          <a:ln w="9525">
            <a:solidFill>
              <a:schemeClr val="tx1"/>
            </a:solidFill>
            <a:round/>
            <a:headEnd/>
            <a:tailEnd/>
          </a:ln>
        </p:spPr>
        <p:txBody>
          <a:bodyPr/>
          <a:lstStyle/>
          <a:p>
            <a:endParaRPr lang="en-US"/>
          </a:p>
        </p:txBody>
      </p:sp>
      <p:sp>
        <p:nvSpPr>
          <p:cNvPr id="28762" name="Line 90"/>
          <p:cNvSpPr>
            <a:spLocks noChangeShapeType="1"/>
          </p:cNvSpPr>
          <p:nvPr/>
        </p:nvSpPr>
        <p:spPr bwMode="auto">
          <a:xfrm flipH="1">
            <a:off x="1752600" y="3810000"/>
            <a:ext cx="381000" cy="304800"/>
          </a:xfrm>
          <a:prstGeom prst="line">
            <a:avLst/>
          </a:prstGeom>
          <a:noFill/>
          <a:ln w="9525">
            <a:solidFill>
              <a:schemeClr val="tx1"/>
            </a:solidFill>
            <a:round/>
            <a:headEnd/>
            <a:tailEnd/>
          </a:ln>
        </p:spPr>
        <p:txBody>
          <a:bodyPr/>
          <a:lstStyle/>
          <a:p>
            <a:endParaRPr lang="en-US"/>
          </a:p>
        </p:txBody>
      </p:sp>
      <p:sp>
        <p:nvSpPr>
          <p:cNvPr id="28763" name="Line 91"/>
          <p:cNvSpPr>
            <a:spLocks noChangeShapeType="1"/>
          </p:cNvSpPr>
          <p:nvPr/>
        </p:nvSpPr>
        <p:spPr bwMode="auto">
          <a:xfrm flipH="1">
            <a:off x="2514600" y="3276600"/>
            <a:ext cx="1828800" cy="381000"/>
          </a:xfrm>
          <a:prstGeom prst="line">
            <a:avLst/>
          </a:prstGeom>
          <a:noFill/>
          <a:ln w="9525">
            <a:solidFill>
              <a:schemeClr val="tx1"/>
            </a:solidFill>
            <a:round/>
            <a:headEnd/>
            <a:tailEnd/>
          </a:ln>
        </p:spPr>
        <p:txBody>
          <a:bodyPr/>
          <a:lstStyle/>
          <a:p>
            <a:endParaRPr lang="en-US"/>
          </a:p>
        </p:txBody>
      </p:sp>
      <p:sp>
        <p:nvSpPr>
          <p:cNvPr id="28764" name="Line 92"/>
          <p:cNvSpPr>
            <a:spLocks noChangeShapeType="1"/>
          </p:cNvSpPr>
          <p:nvPr/>
        </p:nvSpPr>
        <p:spPr bwMode="auto">
          <a:xfrm>
            <a:off x="4343400" y="3276600"/>
            <a:ext cx="1447800" cy="304800"/>
          </a:xfrm>
          <a:prstGeom prst="line">
            <a:avLst/>
          </a:prstGeom>
          <a:noFill/>
          <a:ln w="9525">
            <a:solidFill>
              <a:schemeClr val="tx1"/>
            </a:solidFill>
            <a:round/>
            <a:headEnd/>
            <a:tailEnd/>
          </a:ln>
        </p:spPr>
        <p:txBody>
          <a:bodyPr/>
          <a:lstStyle/>
          <a:p>
            <a:endParaRPr lang="en-US"/>
          </a:p>
        </p:txBody>
      </p:sp>
      <p:sp>
        <p:nvSpPr>
          <p:cNvPr id="28765" name="Line 93"/>
          <p:cNvSpPr>
            <a:spLocks noChangeShapeType="1"/>
          </p:cNvSpPr>
          <p:nvPr/>
        </p:nvSpPr>
        <p:spPr bwMode="auto">
          <a:xfrm>
            <a:off x="6248400" y="3810000"/>
            <a:ext cx="457200" cy="228600"/>
          </a:xfrm>
          <a:prstGeom prst="line">
            <a:avLst/>
          </a:prstGeom>
          <a:noFill/>
          <a:ln w="9525">
            <a:solidFill>
              <a:schemeClr val="tx1"/>
            </a:solidFill>
            <a:round/>
            <a:headEnd/>
            <a:tailEnd/>
          </a:ln>
        </p:spPr>
        <p:txBody>
          <a:bodyPr/>
          <a:lstStyle/>
          <a:p>
            <a:endParaRPr lang="en-US"/>
          </a:p>
        </p:txBody>
      </p:sp>
      <p:sp>
        <p:nvSpPr>
          <p:cNvPr id="28766" name="Line 94"/>
          <p:cNvSpPr>
            <a:spLocks noChangeShapeType="1"/>
          </p:cNvSpPr>
          <p:nvPr/>
        </p:nvSpPr>
        <p:spPr bwMode="auto">
          <a:xfrm>
            <a:off x="6248400" y="3810000"/>
            <a:ext cx="1219200" cy="304800"/>
          </a:xfrm>
          <a:prstGeom prst="line">
            <a:avLst/>
          </a:prstGeom>
          <a:noFill/>
          <a:ln w="9525">
            <a:solidFill>
              <a:schemeClr val="tx1"/>
            </a:solidFill>
            <a:round/>
            <a:headEnd/>
            <a:tailEnd/>
          </a:ln>
        </p:spPr>
        <p:txBody>
          <a:bodyPr/>
          <a:lstStyle/>
          <a:p>
            <a:endParaRPr lang="en-US"/>
          </a:p>
        </p:txBody>
      </p:sp>
      <p:sp>
        <p:nvSpPr>
          <p:cNvPr id="28767" name="Line 95"/>
          <p:cNvSpPr>
            <a:spLocks noChangeShapeType="1"/>
          </p:cNvSpPr>
          <p:nvPr/>
        </p:nvSpPr>
        <p:spPr bwMode="auto">
          <a:xfrm flipH="1">
            <a:off x="6019800" y="3810000"/>
            <a:ext cx="228600" cy="228600"/>
          </a:xfrm>
          <a:prstGeom prst="line">
            <a:avLst/>
          </a:prstGeom>
          <a:noFill/>
          <a:ln w="9525">
            <a:solidFill>
              <a:schemeClr val="tx1"/>
            </a:solidFill>
            <a:round/>
            <a:headEnd/>
            <a:tailEnd/>
          </a:ln>
        </p:spPr>
        <p:txBody>
          <a:bodyPr/>
          <a:lstStyle/>
          <a:p>
            <a:endParaRPr lang="en-US"/>
          </a:p>
        </p:txBody>
      </p:sp>
      <p:sp>
        <p:nvSpPr>
          <p:cNvPr id="28768" name="Line 96"/>
          <p:cNvSpPr>
            <a:spLocks noChangeShapeType="1"/>
          </p:cNvSpPr>
          <p:nvPr/>
        </p:nvSpPr>
        <p:spPr bwMode="auto">
          <a:xfrm flipH="1">
            <a:off x="5410200" y="3810000"/>
            <a:ext cx="838200" cy="228600"/>
          </a:xfrm>
          <a:prstGeom prst="line">
            <a:avLst/>
          </a:prstGeom>
          <a:noFill/>
          <a:ln w="9525">
            <a:solidFill>
              <a:schemeClr val="tx1"/>
            </a:solidFill>
            <a:round/>
            <a:headEnd/>
            <a:tailEnd/>
          </a:ln>
        </p:spPr>
        <p:txBody>
          <a:bodyPr/>
          <a:lstStyle/>
          <a:p>
            <a:endParaRPr lang="en-US"/>
          </a:p>
        </p:txBody>
      </p:sp>
      <p:sp>
        <p:nvSpPr>
          <p:cNvPr id="28769" name="Line 97"/>
          <p:cNvSpPr>
            <a:spLocks noChangeShapeType="1"/>
          </p:cNvSpPr>
          <p:nvPr/>
        </p:nvSpPr>
        <p:spPr bwMode="auto">
          <a:xfrm>
            <a:off x="2743200" y="4343400"/>
            <a:ext cx="533400" cy="304800"/>
          </a:xfrm>
          <a:prstGeom prst="line">
            <a:avLst/>
          </a:prstGeom>
          <a:noFill/>
          <a:ln w="9525">
            <a:solidFill>
              <a:schemeClr val="tx1"/>
            </a:solidFill>
            <a:round/>
            <a:headEnd/>
            <a:tailEnd/>
          </a:ln>
        </p:spPr>
        <p:txBody>
          <a:bodyPr/>
          <a:lstStyle/>
          <a:p>
            <a:endParaRPr lang="en-US"/>
          </a:p>
        </p:txBody>
      </p:sp>
      <p:sp>
        <p:nvSpPr>
          <p:cNvPr id="28770" name="Line 98"/>
          <p:cNvSpPr>
            <a:spLocks noChangeShapeType="1"/>
          </p:cNvSpPr>
          <p:nvPr/>
        </p:nvSpPr>
        <p:spPr bwMode="auto">
          <a:xfrm>
            <a:off x="2743200" y="4343400"/>
            <a:ext cx="228600" cy="304800"/>
          </a:xfrm>
          <a:prstGeom prst="line">
            <a:avLst/>
          </a:prstGeom>
          <a:noFill/>
          <a:ln w="9525">
            <a:solidFill>
              <a:schemeClr val="tx1"/>
            </a:solidFill>
            <a:round/>
            <a:headEnd/>
            <a:tailEnd/>
          </a:ln>
        </p:spPr>
        <p:txBody>
          <a:bodyPr/>
          <a:lstStyle/>
          <a:p>
            <a:endParaRPr lang="en-US"/>
          </a:p>
        </p:txBody>
      </p:sp>
      <p:sp>
        <p:nvSpPr>
          <p:cNvPr id="28771" name="Line 99"/>
          <p:cNvSpPr>
            <a:spLocks noChangeShapeType="1"/>
          </p:cNvSpPr>
          <p:nvPr/>
        </p:nvSpPr>
        <p:spPr bwMode="auto">
          <a:xfrm flipH="1">
            <a:off x="2590800" y="4343400"/>
            <a:ext cx="152400" cy="304800"/>
          </a:xfrm>
          <a:prstGeom prst="line">
            <a:avLst/>
          </a:prstGeom>
          <a:noFill/>
          <a:ln w="9525">
            <a:solidFill>
              <a:schemeClr val="tx1"/>
            </a:solidFill>
            <a:round/>
            <a:headEnd/>
            <a:tailEnd/>
          </a:ln>
        </p:spPr>
        <p:txBody>
          <a:bodyPr/>
          <a:lstStyle/>
          <a:p>
            <a:endParaRPr lang="en-US"/>
          </a:p>
        </p:txBody>
      </p:sp>
      <p:sp>
        <p:nvSpPr>
          <p:cNvPr id="28772" name="Line 100"/>
          <p:cNvSpPr>
            <a:spLocks noChangeShapeType="1"/>
          </p:cNvSpPr>
          <p:nvPr/>
        </p:nvSpPr>
        <p:spPr bwMode="auto">
          <a:xfrm>
            <a:off x="1447800" y="4343400"/>
            <a:ext cx="228600" cy="228600"/>
          </a:xfrm>
          <a:prstGeom prst="line">
            <a:avLst/>
          </a:prstGeom>
          <a:noFill/>
          <a:ln w="9525">
            <a:solidFill>
              <a:schemeClr val="tx1"/>
            </a:solidFill>
            <a:round/>
            <a:headEnd/>
            <a:tailEnd/>
          </a:ln>
        </p:spPr>
        <p:txBody>
          <a:bodyPr/>
          <a:lstStyle/>
          <a:p>
            <a:endParaRPr lang="en-US"/>
          </a:p>
        </p:txBody>
      </p:sp>
      <p:sp>
        <p:nvSpPr>
          <p:cNvPr id="28773" name="Line 101"/>
          <p:cNvSpPr>
            <a:spLocks noChangeShapeType="1"/>
          </p:cNvSpPr>
          <p:nvPr/>
        </p:nvSpPr>
        <p:spPr bwMode="auto">
          <a:xfrm flipH="1">
            <a:off x="990600" y="4343400"/>
            <a:ext cx="457200" cy="304800"/>
          </a:xfrm>
          <a:prstGeom prst="line">
            <a:avLst/>
          </a:prstGeom>
          <a:noFill/>
          <a:ln w="9525">
            <a:solidFill>
              <a:schemeClr val="tx1"/>
            </a:solidFill>
            <a:round/>
            <a:headEnd/>
            <a:tailEnd/>
          </a:ln>
        </p:spPr>
        <p:txBody>
          <a:bodyPr/>
          <a:lstStyle/>
          <a:p>
            <a:endParaRPr lang="en-US"/>
          </a:p>
        </p:txBody>
      </p:sp>
      <p:sp>
        <p:nvSpPr>
          <p:cNvPr id="28774" name="Line 102"/>
          <p:cNvSpPr>
            <a:spLocks noChangeShapeType="1"/>
          </p:cNvSpPr>
          <p:nvPr/>
        </p:nvSpPr>
        <p:spPr bwMode="auto">
          <a:xfrm>
            <a:off x="2133600" y="3810000"/>
            <a:ext cx="228600" cy="228600"/>
          </a:xfrm>
          <a:prstGeom prst="line">
            <a:avLst/>
          </a:prstGeom>
          <a:noFill/>
          <a:ln w="9525">
            <a:solidFill>
              <a:schemeClr val="tx1"/>
            </a:solidFill>
            <a:round/>
            <a:headEnd/>
            <a:tailEnd/>
          </a:ln>
        </p:spPr>
        <p:txBody>
          <a:bodyPr/>
          <a:lstStyle/>
          <a:p>
            <a:endParaRPr lang="en-US"/>
          </a:p>
        </p:txBody>
      </p:sp>
      <p:sp>
        <p:nvSpPr>
          <p:cNvPr id="28775" name="Line 103"/>
          <p:cNvSpPr>
            <a:spLocks noChangeShapeType="1"/>
          </p:cNvSpPr>
          <p:nvPr/>
        </p:nvSpPr>
        <p:spPr bwMode="auto">
          <a:xfrm flipH="1">
            <a:off x="1752600" y="3810000"/>
            <a:ext cx="381000" cy="304800"/>
          </a:xfrm>
          <a:prstGeom prst="line">
            <a:avLst/>
          </a:prstGeom>
          <a:noFill/>
          <a:ln w="9525">
            <a:solidFill>
              <a:schemeClr val="tx1"/>
            </a:solidFill>
            <a:round/>
            <a:headEnd/>
            <a:tailEnd/>
          </a:ln>
        </p:spPr>
        <p:txBody>
          <a:bodyPr/>
          <a:lstStyle/>
          <a:p>
            <a:endParaRPr lang="en-US"/>
          </a:p>
        </p:txBody>
      </p:sp>
      <p:sp>
        <p:nvSpPr>
          <p:cNvPr id="28776" name="Line 104"/>
          <p:cNvSpPr>
            <a:spLocks noChangeShapeType="1"/>
          </p:cNvSpPr>
          <p:nvPr/>
        </p:nvSpPr>
        <p:spPr bwMode="auto">
          <a:xfrm flipH="1">
            <a:off x="2514600" y="3276600"/>
            <a:ext cx="1828800" cy="381000"/>
          </a:xfrm>
          <a:prstGeom prst="line">
            <a:avLst/>
          </a:prstGeom>
          <a:noFill/>
          <a:ln w="9525">
            <a:solidFill>
              <a:schemeClr val="tx1"/>
            </a:solidFill>
            <a:round/>
            <a:headEnd/>
            <a:tailEnd/>
          </a:ln>
        </p:spPr>
        <p:txBody>
          <a:bodyPr/>
          <a:lstStyle/>
          <a:p>
            <a:endParaRPr lang="en-US"/>
          </a:p>
        </p:txBody>
      </p:sp>
      <p:sp>
        <p:nvSpPr>
          <p:cNvPr id="28777" name="Line 105"/>
          <p:cNvSpPr>
            <a:spLocks noChangeShapeType="1"/>
          </p:cNvSpPr>
          <p:nvPr/>
        </p:nvSpPr>
        <p:spPr bwMode="auto">
          <a:xfrm>
            <a:off x="4343400" y="3276600"/>
            <a:ext cx="1447800" cy="304800"/>
          </a:xfrm>
          <a:prstGeom prst="line">
            <a:avLst/>
          </a:prstGeom>
          <a:noFill/>
          <a:ln w="9525">
            <a:solidFill>
              <a:schemeClr val="tx1"/>
            </a:solidFill>
            <a:round/>
            <a:headEnd/>
            <a:tailEnd/>
          </a:ln>
        </p:spPr>
        <p:txBody>
          <a:bodyPr/>
          <a:lstStyle/>
          <a:p>
            <a:endParaRPr lang="en-US"/>
          </a:p>
        </p:txBody>
      </p:sp>
      <p:sp>
        <p:nvSpPr>
          <p:cNvPr id="28778" name="Line 106"/>
          <p:cNvSpPr>
            <a:spLocks noChangeShapeType="1"/>
          </p:cNvSpPr>
          <p:nvPr/>
        </p:nvSpPr>
        <p:spPr bwMode="auto">
          <a:xfrm>
            <a:off x="6248400" y="3810000"/>
            <a:ext cx="457200" cy="228600"/>
          </a:xfrm>
          <a:prstGeom prst="line">
            <a:avLst/>
          </a:prstGeom>
          <a:noFill/>
          <a:ln w="9525">
            <a:solidFill>
              <a:schemeClr val="tx1"/>
            </a:solidFill>
            <a:round/>
            <a:headEnd/>
            <a:tailEnd/>
          </a:ln>
        </p:spPr>
        <p:txBody>
          <a:bodyPr/>
          <a:lstStyle/>
          <a:p>
            <a:endParaRPr lang="en-US"/>
          </a:p>
        </p:txBody>
      </p:sp>
      <p:sp>
        <p:nvSpPr>
          <p:cNvPr id="28779" name="Line 107"/>
          <p:cNvSpPr>
            <a:spLocks noChangeShapeType="1"/>
          </p:cNvSpPr>
          <p:nvPr/>
        </p:nvSpPr>
        <p:spPr bwMode="auto">
          <a:xfrm>
            <a:off x="6248400" y="3810000"/>
            <a:ext cx="1219200" cy="304800"/>
          </a:xfrm>
          <a:prstGeom prst="line">
            <a:avLst/>
          </a:prstGeom>
          <a:noFill/>
          <a:ln w="9525">
            <a:solidFill>
              <a:schemeClr val="tx1"/>
            </a:solidFill>
            <a:round/>
            <a:headEnd/>
            <a:tailEnd/>
          </a:ln>
        </p:spPr>
        <p:txBody>
          <a:bodyPr/>
          <a:lstStyle/>
          <a:p>
            <a:endParaRPr lang="en-US"/>
          </a:p>
        </p:txBody>
      </p:sp>
      <p:sp>
        <p:nvSpPr>
          <p:cNvPr id="28780" name="Line 108"/>
          <p:cNvSpPr>
            <a:spLocks noChangeShapeType="1"/>
          </p:cNvSpPr>
          <p:nvPr/>
        </p:nvSpPr>
        <p:spPr bwMode="auto">
          <a:xfrm flipH="1">
            <a:off x="6019800" y="3810000"/>
            <a:ext cx="228600" cy="228600"/>
          </a:xfrm>
          <a:prstGeom prst="line">
            <a:avLst/>
          </a:prstGeom>
          <a:noFill/>
          <a:ln w="9525">
            <a:solidFill>
              <a:schemeClr val="tx1"/>
            </a:solidFill>
            <a:round/>
            <a:headEnd/>
            <a:tailEnd/>
          </a:ln>
        </p:spPr>
        <p:txBody>
          <a:bodyPr/>
          <a:lstStyle/>
          <a:p>
            <a:endParaRPr lang="en-US"/>
          </a:p>
        </p:txBody>
      </p:sp>
      <p:sp>
        <p:nvSpPr>
          <p:cNvPr id="28781" name="Line 109"/>
          <p:cNvSpPr>
            <a:spLocks noChangeShapeType="1"/>
          </p:cNvSpPr>
          <p:nvPr/>
        </p:nvSpPr>
        <p:spPr bwMode="auto">
          <a:xfrm flipH="1">
            <a:off x="5410200" y="3810000"/>
            <a:ext cx="838200" cy="228600"/>
          </a:xfrm>
          <a:prstGeom prst="line">
            <a:avLst/>
          </a:prstGeom>
          <a:noFill/>
          <a:ln w="9525">
            <a:solidFill>
              <a:schemeClr val="tx1"/>
            </a:solidFill>
            <a:round/>
            <a:headEnd/>
            <a:tailEnd/>
          </a:ln>
        </p:spPr>
        <p:txBody>
          <a:bodyPr/>
          <a:lstStyle/>
          <a:p>
            <a:endParaRPr lang="en-US"/>
          </a:p>
        </p:txBody>
      </p:sp>
      <p:sp>
        <p:nvSpPr>
          <p:cNvPr id="28782" name="Line 110"/>
          <p:cNvSpPr>
            <a:spLocks noChangeShapeType="1"/>
          </p:cNvSpPr>
          <p:nvPr/>
        </p:nvSpPr>
        <p:spPr bwMode="auto">
          <a:xfrm>
            <a:off x="2743200" y="4343400"/>
            <a:ext cx="1447800" cy="381000"/>
          </a:xfrm>
          <a:prstGeom prst="line">
            <a:avLst/>
          </a:prstGeom>
          <a:noFill/>
          <a:ln w="9525">
            <a:solidFill>
              <a:schemeClr val="tx1"/>
            </a:solidFill>
            <a:round/>
            <a:headEnd/>
            <a:tailEnd/>
          </a:ln>
        </p:spPr>
        <p:txBody>
          <a:bodyPr/>
          <a:lstStyle/>
          <a:p>
            <a:endParaRPr lang="en-US"/>
          </a:p>
        </p:txBody>
      </p:sp>
      <p:sp>
        <p:nvSpPr>
          <p:cNvPr id="28783" name="Line 111"/>
          <p:cNvSpPr>
            <a:spLocks noChangeShapeType="1"/>
          </p:cNvSpPr>
          <p:nvPr/>
        </p:nvSpPr>
        <p:spPr bwMode="auto">
          <a:xfrm>
            <a:off x="2743200" y="4343400"/>
            <a:ext cx="533400" cy="304800"/>
          </a:xfrm>
          <a:prstGeom prst="line">
            <a:avLst/>
          </a:prstGeom>
          <a:noFill/>
          <a:ln w="9525">
            <a:solidFill>
              <a:schemeClr val="tx1"/>
            </a:solidFill>
            <a:round/>
            <a:headEnd/>
            <a:tailEnd/>
          </a:ln>
        </p:spPr>
        <p:txBody>
          <a:bodyPr/>
          <a:lstStyle/>
          <a:p>
            <a:endParaRPr lang="en-US"/>
          </a:p>
        </p:txBody>
      </p:sp>
      <p:sp>
        <p:nvSpPr>
          <p:cNvPr id="28784" name="Line 112"/>
          <p:cNvSpPr>
            <a:spLocks noChangeShapeType="1"/>
          </p:cNvSpPr>
          <p:nvPr/>
        </p:nvSpPr>
        <p:spPr bwMode="auto">
          <a:xfrm>
            <a:off x="2743200" y="4343400"/>
            <a:ext cx="228600" cy="304800"/>
          </a:xfrm>
          <a:prstGeom prst="line">
            <a:avLst/>
          </a:prstGeom>
          <a:noFill/>
          <a:ln w="9525">
            <a:solidFill>
              <a:schemeClr val="tx1"/>
            </a:solidFill>
            <a:round/>
            <a:headEnd/>
            <a:tailEnd/>
          </a:ln>
        </p:spPr>
        <p:txBody>
          <a:bodyPr/>
          <a:lstStyle/>
          <a:p>
            <a:endParaRPr lang="en-US"/>
          </a:p>
        </p:txBody>
      </p:sp>
      <p:sp>
        <p:nvSpPr>
          <p:cNvPr id="28785" name="Line 113"/>
          <p:cNvSpPr>
            <a:spLocks noChangeShapeType="1"/>
          </p:cNvSpPr>
          <p:nvPr/>
        </p:nvSpPr>
        <p:spPr bwMode="auto">
          <a:xfrm flipH="1">
            <a:off x="2590800" y="4343400"/>
            <a:ext cx="152400" cy="304800"/>
          </a:xfrm>
          <a:prstGeom prst="line">
            <a:avLst/>
          </a:prstGeom>
          <a:noFill/>
          <a:ln w="9525">
            <a:solidFill>
              <a:schemeClr val="tx1"/>
            </a:solidFill>
            <a:round/>
            <a:headEnd/>
            <a:tailEnd/>
          </a:ln>
        </p:spPr>
        <p:txBody>
          <a:bodyPr/>
          <a:lstStyle/>
          <a:p>
            <a:endParaRPr lang="en-US"/>
          </a:p>
        </p:txBody>
      </p:sp>
      <p:sp>
        <p:nvSpPr>
          <p:cNvPr id="28786" name="Line 114"/>
          <p:cNvSpPr>
            <a:spLocks noChangeShapeType="1"/>
          </p:cNvSpPr>
          <p:nvPr/>
        </p:nvSpPr>
        <p:spPr bwMode="auto">
          <a:xfrm>
            <a:off x="1447800" y="4343400"/>
            <a:ext cx="228600" cy="228600"/>
          </a:xfrm>
          <a:prstGeom prst="line">
            <a:avLst/>
          </a:prstGeom>
          <a:noFill/>
          <a:ln w="9525">
            <a:solidFill>
              <a:schemeClr val="tx1"/>
            </a:solidFill>
            <a:round/>
            <a:headEnd/>
            <a:tailEnd/>
          </a:ln>
        </p:spPr>
        <p:txBody>
          <a:bodyPr/>
          <a:lstStyle/>
          <a:p>
            <a:endParaRPr lang="en-US"/>
          </a:p>
        </p:txBody>
      </p:sp>
      <p:sp>
        <p:nvSpPr>
          <p:cNvPr id="28787" name="Line 115"/>
          <p:cNvSpPr>
            <a:spLocks noChangeShapeType="1"/>
          </p:cNvSpPr>
          <p:nvPr/>
        </p:nvSpPr>
        <p:spPr bwMode="auto">
          <a:xfrm flipH="1">
            <a:off x="990600" y="4343400"/>
            <a:ext cx="457200" cy="304800"/>
          </a:xfrm>
          <a:prstGeom prst="line">
            <a:avLst/>
          </a:prstGeom>
          <a:noFill/>
          <a:ln w="9525">
            <a:solidFill>
              <a:schemeClr val="tx1"/>
            </a:solidFill>
            <a:round/>
            <a:headEnd/>
            <a:tailEnd/>
          </a:ln>
        </p:spPr>
        <p:txBody>
          <a:bodyPr/>
          <a:lstStyle/>
          <a:p>
            <a:endParaRPr lang="en-US"/>
          </a:p>
        </p:txBody>
      </p:sp>
      <p:sp>
        <p:nvSpPr>
          <p:cNvPr id="28788" name="Line 116"/>
          <p:cNvSpPr>
            <a:spLocks noChangeShapeType="1"/>
          </p:cNvSpPr>
          <p:nvPr/>
        </p:nvSpPr>
        <p:spPr bwMode="auto">
          <a:xfrm>
            <a:off x="2133600" y="3810000"/>
            <a:ext cx="228600" cy="228600"/>
          </a:xfrm>
          <a:prstGeom prst="line">
            <a:avLst/>
          </a:prstGeom>
          <a:noFill/>
          <a:ln w="9525">
            <a:solidFill>
              <a:schemeClr val="tx1"/>
            </a:solidFill>
            <a:round/>
            <a:headEnd/>
            <a:tailEnd/>
          </a:ln>
        </p:spPr>
        <p:txBody>
          <a:bodyPr/>
          <a:lstStyle/>
          <a:p>
            <a:endParaRPr lang="en-US"/>
          </a:p>
        </p:txBody>
      </p:sp>
      <p:sp>
        <p:nvSpPr>
          <p:cNvPr id="28789" name="Line 117"/>
          <p:cNvSpPr>
            <a:spLocks noChangeShapeType="1"/>
          </p:cNvSpPr>
          <p:nvPr/>
        </p:nvSpPr>
        <p:spPr bwMode="auto">
          <a:xfrm flipH="1">
            <a:off x="1752600" y="3810000"/>
            <a:ext cx="381000" cy="304800"/>
          </a:xfrm>
          <a:prstGeom prst="line">
            <a:avLst/>
          </a:prstGeom>
          <a:noFill/>
          <a:ln w="9525">
            <a:solidFill>
              <a:schemeClr val="tx1"/>
            </a:solidFill>
            <a:round/>
            <a:headEnd/>
            <a:tailEnd/>
          </a:ln>
        </p:spPr>
        <p:txBody>
          <a:bodyPr/>
          <a:lstStyle/>
          <a:p>
            <a:endParaRPr lang="en-US"/>
          </a:p>
        </p:txBody>
      </p:sp>
      <p:sp>
        <p:nvSpPr>
          <p:cNvPr id="28790" name="Line 118"/>
          <p:cNvSpPr>
            <a:spLocks noChangeShapeType="1"/>
          </p:cNvSpPr>
          <p:nvPr/>
        </p:nvSpPr>
        <p:spPr bwMode="auto">
          <a:xfrm flipH="1">
            <a:off x="2514600" y="3276600"/>
            <a:ext cx="1828800" cy="381000"/>
          </a:xfrm>
          <a:prstGeom prst="line">
            <a:avLst/>
          </a:prstGeom>
          <a:noFill/>
          <a:ln w="9525">
            <a:solidFill>
              <a:schemeClr val="tx1"/>
            </a:solidFill>
            <a:round/>
            <a:headEnd/>
            <a:tailEnd/>
          </a:ln>
        </p:spPr>
        <p:txBody>
          <a:bodyPr/>
          <a:lstStyle/>
          <a:p>
            <a:endParaRPr lang="en-US"/>
          </a:p>
        </p:txBody>
      </p:sp>
      <p:sp>
        <p:nvSpPr>
          <p:cNvPr id="28791" name="Line 119"/>
          <p:cNvSpPr>
            <a:spLocks noChangeShapeType="1"/>
          </p:cNvSpPr>
          <p:nvPr/>
        </p:nvSpPr>
        <p:spPr bwMode="auto">
          <a:xfrm>
            <a:off x="4343400" y="3276600"/>
            <a:ext cx="1447800" cy="304800"/>
          </a:xfrm>
          <a:prstGeom prst="line">
            <a:avLst/>
          </a:prstGeom>
          <a:noFill/>
          <a:ln w="9525">
            <a:solidFill>
              <a:schemeClr val="tx1"/>
            </a:solidFill>
            <a:round/>
            <a:headEnd/>
            <a:tailEnd/>
          </a:ln>
        </p:spPr>
        <p:txBody>
          <a:bodyPr/>
          <a:lstStyle/>
          <a:p>
            <a:endParaRPr lang="en-US"/>
          </a:p>
        </p:txBody>
      </p:sp>
      <p:sp>
        <p:nvSpPr>
          <p:cNvPr id="28792" name="Line 120"/>
          <p:cNvSpPr>
            <a:spLocks noChangeShapeType="1"/>
          </p:cNvSpPr>
          <p:nvPr/>
        </p:nvSpPr>
        <p:spPr bwMode="auto">
          <a:xfrm>
            <a:off x="6248400" y="3810000"/>
            <a:ext cx="457200" cy="228600"/>
          </a:xfrm>
          <a:prstGeom prst="line">
            <a:avLst/>
          </a:prstGeom>
          <a:noFill/>
          <a:ln w="9525">
            <a:solidFill>
              <a:schemeClr val="tx1"/>
            </a:solidFill>
            <a:round/>
            <a:headEnd/>
            <a:tailEnd/>
          </a:ln>
        </p:spPr>
        <p:txBody>
          <a:bodyPr/>
          <a:lstStyle/>
          <a:p>
            <a:endParaRPr lang="en-US"/>
          </a:p>
        </p:txBody>
      </p:sp>
      <p:sp>
        <p:nvSpPr>
          <p:cNvPr id="28793" name="Line 121"/>
          <p:cNvSpPr>
            <a:spLocks noChangeShapeType="1"/>
          </p:cNvSpPr>
          <p:nvPr/>
        </p:nvSpPr>
        <p:spPr bwMode="auto">
          <a:xfrm>
            <a:off x="6248400" y="3810000"/>
            <a:ext cx="1219200" cy="304800"/>
          </a:xfrm>
          <a:prstGeom prst="line">
            <a:avLst/>
          </a:prstGeom>
          <a:noFill/>
          <a:ln w="9525">
            <a:solidFill>
              <a:schemeClr val="tx1"/>
            </a:solidFill>
            <a:round/>
            <a:headEnd/>
            <a:tailEnd/>
          </a:ln>
        </p:spPr>
        <p:txBody>
          <a:bodyPr/>
          <a:lstStyle/>
          <a:p>
            <a:endParaRPr lang="en-US"/>
          </a:p>
        </p:txBody>
      </p:sp>
      <p:sp>
        <p:nvSpPr>
          <p:cNvPr id="28794" name="Line 122"/>
          <p:cNvSpPr>
            <a:spLocks noChangeShapeType="1"/>
          </p:cNvSpPr>
          <p:nvPr/>
        </p:nvSpPr>
        <p:spPr bwMode="auto">
          <a:xfrm flipH="1">
            <a:off x="6019800" y="3810000"/>
            <a:ext cx="228600" cy="228600"/>
          </a:xfrm>
          <a:prstGeom prst="line">
            <a:avLst/>
          </a:prstGeom>
          <a:noFill/>
          <a:ln w="9525">
            <a:solidFill>
              <a:schemeClr val="tx1"/>
            </a:solidFill>
            <a:round/>
            <a:headEnd/>
            <a:tailEnd/>
          </a:ln>
        </p:spPr>
        <p:txBody>
          <a:bodyPr/>
          <a:lstStyle/>
          <a:p>
            <a:endParaRPr lang="en-US"/>
          </a:p>
        </p:txBody>
      </p:sp>
      <p:sp>
        <p:nvSpPr>
          <p:cNvPr id="28795" name="Line 123"/>
          <p:cNvSpPr>
            <a:spLocks noChangeShapeType="1"/>
          </p:cNvSpPr>
          <p:nvPr/>
        </p:nvSpPr>
        <p:spPr bwMode="auto">
          <a:xfrm flipH="1">
            <a:off x="5410200" y="3810000"/>
            <a:ext cx="838200" cy="228600"/>
          </a:xfrm>
          <a:prstGeom prst="line">
            <a:avLst/>
          </a:prstGeom>
          <a:noFill/>
          <a:ln w="9525">
            <a:solidFill>
              <a:schemeClr val="tx1"/>
            </a:solidFill>
            <a:round/>
            <a:headEnd/>
            <a:tailEnd/>
          </a:ln>
        </p:spPr>
        <p:txBody>
          <a:bodyPr/>
          <a:lstStyle/>
          <a:p>
            <a:endParaRPr lang="en-US"/>
          </a:p>
        </p:txBody>
      </p:sp>
      <p:grpSp>
        <p:nvGrpSpPr>
          <p:cNvPr id="28796" name="Group 139"/>
          <p:cNvGrpSpPr>
            <a:grpSpLocks/>
          </p:cNvGrpSpPr>
          <p:nvPr/>
        </p:nvGrpSpPr>
        <p:grpSpPr bwMode="auto">
          <a:xfrm>
            <a:off x="990600" y="3276600"/>
            <a:ext cx="6477000" cy="1447800"/>
            <a:chOff x="624" y="2064"/>
            <a:chExt cx="4080" cy="912"/>
          </a:xfrm>
        </p:grpSpPr>
        <p:sp>
          <p:nvSpPr>
            <p:cNvPr id="28798" name="Line 124"/>
            <p:cNvSpPr>
              <a:spLocks noChangeShapeType="1"/>
            </p:cNvSpPr>
            <p:nvPr/>
          </p:nvSpPr>
          <p:spPr bwMode="auto">
            <a:xfrm>
              <a:off x="1728" y="2736"/>
              <a:ext cx="1488" cy="240"/>
            </a:xfrm>
            <a:prstGeom prst="line">
              <a:avLst/>
            </a:prstGeom>
            <a:noFill/>
            <a:ln w="9525">
              <a:solidFill>
                <a:schemeClr val="tx1"/>
              </a:solidFill>
              <a:round/>
              <a:headEnd/>
              <a:tailEnd/>
            </a:ln>
          </p:spPr>
          <p:txBody>
            <a:bodyPr/>
            <a:lstStyle/>
            <a:p>
              <a:endParaRPr lang="en-US"/>
            </a:p>
          </p:txBody>
        </p:sp>
        <p:sp>
          <p:nvSpPr>
            <p:cNvPr id="28799" name="Line 125"/>
            <p:cNvSpPr>
              <a:spLocks noChangeShapeType="1"/>
            </p:cNvSpPr>
            <p:nvPr/>
          </p:nvSpPr>
          <p:spPr bwMode="auto">
            <a:xfrm>
              <a:off x="1728" y="2736"/>
              <a:ext cx="912" cy="240"/>
            </a:xfrm>
            <a:prstGeom prst="line">
              <a:avLst/>
            </a:prstGeom>
            <a:noFill/>
            <a:ln w="9525">
              <a:solidFill>
                <a:schemeClr val="tx1"/>
              </a:solidFill>
              <a:round/>
              <a:headEnd/>
              <a:tailEnd/>
            </a:ln>
          </p:spPr>
          <p:txBody>
            <a:bodyPr/>
            <a:lstStyle/>
            <a:p>
              <a:endParaRPr lang="en-US"/>
            </a:p>
          </p:txBody>
        </p:sp>
        <p:sp>
          <p:nvSpPr>
            <p:cNvPr id="28800" name="Line 126"/>
            <p:cNvSpPr>
              <a:spLocks noChangeShapeType="1"/>
            </p:cNvSpPr>
            <p:nvPr/>
          </p:nvSpPr>
          <p:spPr bwMode="auto">
            <a:xfrm>
              <a:off x="1728" y="2736"/>
              <a:ext cx="336" cy="192"/>
            </a:xfrm>
            <a:prstGeom prst="line">
              <a:avLst/>
            </a:prstGeom>
            <a:noFill/>
            <a:ln w="9525">
              <a:solidFill>
                <a:schemeClr val="tx1"/>
              </a:solidFill>
              <a:round/>
              <a:headEnd/>
              <a:tailEnd/>
            </a:ln>
          </p:spPr>
          <p:txBody>
            <a:bodyPr/>
            <a:lstStyle/>
            <a:p>
              <a:endParaRPr lang="en-US"/>
            </a:p>
          </p:txBody>
        </p:sp>
        <p:sp>
          <p:nvSpPr>
            <p:cNvPr id="28801" name="Line 127"/>
            <p:cNvSpPr>
              <a:spLocks noChangeShapeType="1"/>
            </p:cNvSpPr>
            <p:nvPr/>
          </p:nvSpPr>
          <p:spPr bwMode="auto">
            <a:xfrm>
              <a:off x="1728" y="2736"/>
              <a:ext cx="144" cy="192"/>
            </a:xfrm>
            <a:prstGeom prst="line">
              <a:avLst/>
            </a:prstGeom>
            <a:noFill/>
            <a:ln w="9525">
              <a:solidFill>
                <a:schemeClr val="tx1"/>
              </a:solidFill>
              <a:round/>
              <a:headEnd/>
              <a:tailEnd/>
            </a:ln>
          </p:spPr>
          <p:txBody>
            <a:bodyPr/>
            <a:lstStyle/>
            <a:p>
              <a:endParaRPr lang="en-US"/>
            </a:p>
          </p:txBody>
        </p:sp>
        <p:sp>
          <p:nvSpPr>
            <p:cNvPr id="28802" name="Line 128"/>
            <p:cNvSpPr>
              <a:spLocks noChangeShapeType="1"/>
            </p:cNvSpPr>
            <p:nvPr/>
          </p:nvSpPr>
          <p:spPr bwMode="auto">
            <a:xfrm flipH="1">
              <a:off x="1632" y="2736"/>
              <a:ext cx="96" cy="192"/>
            </a:xfrm>
            <a:prstGeom prst="line">
              <a:avLst/>
            </a:prstGeom>
            <a:noFill/>
            <a:ln w="9525">
              <a:solidFill>
                <a:schemeClr val="tx1"/>
              </a:solidFill>
              <a:round/>
              <a:headEnd/>
              <a:tailEnd/>
            </a:ln>
          </p:spPr>
          <p:txBody>
            <a:bodyPr/>
            <a:lstStyle/>
            <a:p>
              <a:endParaRPr lang="en-US"/>
            </a:p>
          </p:txBody>
        </p:sp>
        <p:sp>
          <p:nvSpPr>
            <p:cNvPr id="28803" name="Line 129"/>
            <p:cNvSpPr>
              <a:spLocks noChangeShapeType="1"/>
            </p:cNvSpPr>
            <p:nvPr/>
          </p:nvSpPr>
          <p:spPr bwMode="auto">
            <a:xfrm>
              <a:off x="912" y="2736"/>
              <a:ext cx="144" cy="144"/>
            </a:xfrm>
            <a:prstGeom prst="line">
              <a:avLst/>
            </a:prstGeom>
            <a:noFill/>
            <a:ln w="9525">
              <a:solidFill>
                <a:schemeClr val="tx1"/>
              </a:solidFill>
              <a:round/>
              <a:headEnd/>
              <a:tailEnd/>
            </a:ln>
          </p:spPr>
          <p:txBody>
            <a:bodyPr/>
            <a:lstStyle/>
            <a:p>
              <a:endParaRPr lang="en-US"/>
            </a:p>
          </p:txBody>
        </p:sp>
        <p:sp>
          <p:nvSpPr>
            <p:cNvPr id="28804" name="Line 130"/>
            <p:cNvSpPr>
              <a:spLocks noChangeShapeType="1"/>
            </p:cNvSpPr>
            <p:nvPr/>
          </p:nvSpPr>
          <p:spPr bwMode="auto">
            <a:xfrm flipH="1">
              <a:off x="624" y="2736"/>
              <a:ext cx="288" cy="192"/>
            </a:xfrm>
            <a:prstGeom prst="line">
              <a:avLst/>
            </a:prstGeom>
            <a:noFill/>
            <a:ln w="9525">
              <a:solidFill>
                <a:schemeClr val="tx1"/>
              </a:solidFill>
              <a:round/>
              <a:headEnd/>
              <a:tailEnd/>
            </a:ln>
          </p:spPr>
          <p:txBody>
            <a:bodyPr/>
            <a:lstStyle/>
            <a:p>
              <a:endParaRPr lang="en-US"/>
            </a:p>
          </p:txBody>
        </p:sp>
        <p:sp>
          <p:nvSpPr>
            <p:cNvPr id="28805" name="Line 131"/>
            <p:cNvSpPr>
              <a:spLocks noChangeShapeType="1"/>
            </p:cNvSpPr>
            <p:nvPr/>
          </p:nvSpPr>
          <p:spPr bwMode="auto">
            <a:xfrm>
              <a:off x="1344" y="2400"/>
              <a:ext cx="144" cy="144"/>
            </a:xfrm>
            <a:prstGeom prst="line">
              <a:avLst/>
            </a:prstGeom>
            <a:noFill/>
            <a:ln w="9525">
              <a:solidFill>
                <a:schemeClr val="tx1"/>
              </a:solidFill>
              <a:round/>
              <a:headEnd/>
              <a:tailEnd/>
            </a:ln>
          </p:spPr>
          <p:txBody>
            <a:bodyPr/>
            <a:lstStyle/>
            <a:p>
              <a:endParaRPr lang="en-US"/>
            </a:p>
          </p:txBody>
        </p:sp>
        <p:sp>
          <p:nvSpPr>
            <p:cNvPr id="28806" name="Line 132"/>
            <p:cNvSpPr>
              <a:spLocks noChangeShapeType="1"/>
            </p:cNvSpPr>
            <p:nvPr/>
          </p:nvSpPr>
          <p:spPr bwMode="auto">
            <a:xfrm flipH="1">
              <a:off x="1104" y="2400"/>
              <a:ext cx="240" cy="192"/>
            </a:xfrm>
            <a:prstGeom prst="line">
              <a:avLst/>
            </a:prstGeom>
            <a:noFill/>
            <a:ln w="9525">
              <a:solidFill>
                <a:schemeClr val="tx1"/>
              </a:solidFill>
              <a:round/>
              <a:headEnd/>
              <a:tailEnd/>
            </a:ln>
          </p:spPr>
          <p:txBody>
            <a:bodyPr/>
            <a:lstStyle/>
            <a:p>
              <a:endParaRPr lang="en-US"/>
            </a:p>
          </p:txBody>
        </p:sp>
        <p:sp>
          <p:nvSpPr>
            <p:cNvPr id="28807" name="Line 133"/>
            <p:cNvSpPr>
              <a:spLocks noChangeShapeType="1"/>
            </p:cNvSpPr>
            <p:nvPr/>
          </p:nvSpPr>
          <p:spPr bwMode="auto">
            <a:xfrm flipH="1">
              <a:off x="1584" y="2064"/>
              <a:ext cx="1152" cy="240"/>
            </a:xfrm>
            <a:prstGeom prst="line">
              <a:avLst/>
            </a:prstGeom>
            <a:noFill/>
            <a:ln w="9525">
              <a:solidFill>
                <a:schemeClr val="tx1"/>
              </a:solidFill>
              <a:round/>
              <a:headEnd/>
              <a:tailEnd/>
            </a:ln>
          </p:spPr>
          <p:txBody>
            <a:bodyPr/>
            <a:lstStyle/>
            <a:p>
              <a:endParaRPr lang="en-US"/>
            </a:p>
          </p:txBody>
        </p:sp>
        <p:sp>
          <p:nvSpPr>
            <p:cNvPr id="28808" name="Line 134"/>
            <p:cNvSpPr>
              <a:spLocks noChangeShapeType="1"/>
            </p:cNvSpPr>
            <p:nvPr/>
          </p:nvSpPr>
          <p:spPr bwMode="auto">
            <a:xfrm>
              <a:off x="2736" y="2064"/>
              <a:ext cx="912" cy="192"/>
            </a:xfrm>
            <a:prstGeom prst="line">
              <a:avLst/>
            </a:prstGeom>
            <a:noFill/>
            <a:ln w="9525">
              <a:solidFill>
                <a:schemeClr val="tx1"/>
              </a:solidFill>
              <a:round/>
              <a:headEnd/>
              <a:tailEnd/>
            </a:ln>
          </p:spPr>
          <p:txBody>
            <a:bodyPr/>
            <a:lstStyle/>
            <a:p>
              <a:endParaRPr lang="en-US"/>
            </a:p>
          </p:txBody>
        </p:sp>
        <p:sp>
          <p:nvSpPr>
            <p:cNvPr id="28809" name="Line 135"/>
            <p:cNvSpPr>
              <a:spLocks noChangeShapeType="1"/>
            </p:cNvSpPr>
            <p:nvPr/>
          </p:nvSpPr>
          <p:spPr bwMode="auto">
            <a:xfrm>
              <a:off x="3936" y="2400"/>
              <a:ext cx="288" cy="144"/>
            </a:xfrm>
            <a:prstGeom prst="line">
              <a:avLst/>
            </a:prstGeom>
            <a:noFill/>
            <a:ln w="9525">
              <a:solidFill>
                <a:schemeClr val="tx1"/>
              </a:solidFill>
              <a:round/>
              <a:headEnd/>
              <a:tailEnd/>
            </a:ln>
          </p:spPr>
          <p:txBody>
            <a:bodyPr/>
            <a:lstStyle/>
            <a:p>
              <a:endParaRPr lang="en-US"/>
            </a:p>
          </p:txBody>
        </p:sp>
        <p:sp>
          <p:nvSpPr>
            <p:cNvPr id="28810" name="Line 136"/>
            <p:cNvSpPr>
              <a:spLocks noChangeShapeType="1"/>
            </p:cNvSpPr>
            <p:nvPr/>
          </p:nvSpPr>
          <p:spPr bwMode="auto">
            <a:xfrm>
              <a:off x="3936" y="2400"/>
              <a:ext cx="768" cy="192"/>
            </a:xfrm>
            <a:prstGeom prst="line">
              <a:avLst/>
            </a:prstGeom>
            <a:noFill/>
            <a:ln w="9525">
              <a:solidFill>
                <a:schemeClr val="tx1"/>
              </a:solidFill>
              <a:round/>
              <a:headEnd/>
              <a:tailEnd/>
            </a:ln>
          </p:spPr>
          <p:txBody>
            <a:bodyPr/>
            <a:lstStyle/>
            <a:p>
              <a:endParaRPr lang="en-US"/>
            </a:p>
          </p:txBody>
        </p:sp>
        <p:sp>
          <p:nvSpPr>
            <p:cNvPr id="28811" name="Line 137"/>
            <p:cNvSpPr>
              <a:spLocks noChangeShapeType="1"/>
            </p:cNvSpPr>
            <p:nvPr/>
          </p:nvSpPr>
          <p:spPr bwMode="auto">
            <a:xfrm flipH="1">
              <a:off x="3792" y="2400"/>
              <a:ext cx="144" cy="144"/>
            </a:xfrm>
            <a:prstGeom prst="line">
              <a:avLst/>
            </a:prstGeom>
            <a:noFill/>
            <a:ln w="9525">
              <a:solidFill>
                <a:schemeClr val="tx1"/>
              </a:solidFill>
              <a:round/>
              <a:headEnd/>
              <a:tailEnd/>
            </a:ln>
          </p:spPr>
          <p:txBody>
            <a:bodyPr/>
            <a:lstStyle/>
            <a:p>
              <a:endParaRPr lang="en-US"/>
            </a:p>
          </p:txBody>
        </p:sp>
        <p:sp>
          <p:nvSpPr>
            <p:cNvPr id="28812" name="Line 138"/>
            <p:cNvSpPr>
              <a:spLocks noChangeShapeType="1"/>
            </p:cNvSpPr>
            <p:nvPr/>
          </p:nvSpPr>
          <p:spPr bwMode="auto">
            <a:xfrm flipH="1">
              <a:off x="3408" y="2400"/>
              <a:ext cx="528" cy="144"/>
            </a:xfrm>
            <a:prstGeom prst="line">
              <a:avLst/>
            </a:prstGeom>
            <a:noFill/>
            <a:ln w="9525">
              <a:solidFill>
                <a:schemeClr val="tx1"/>
              </a:solidFill>
              <a:round/>
              <a:headEnd/>
              <a:tailEnd/>
            </a:ln>
          </p:spPr>
          <p:txBody>
            <a:bodyPr/>
            <a:lstStyle/>
            <a:p>
              <a:endParaRPr lang="en-US"/>
            </a:p>
          </p:txBody>
        </p:sp>
      </p:grpSp>
      <p:sp>
        <p:nvSpPr>
          <p:cNvPr id="28797"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D13F540D-4439-46D6-9DAC-BA9EFE6CEF73}" type="slidenum">
              <a:rPr lang="en-US"/>
              <a:pPr>
                <a:defRPr/>
              </a:pPr>
              <a:t>8</a:t>
            </a:fld>
            <a:endParaRPr lang="en-US"/>
          </a:p>
        </p:txBody>
      </p:sp>
      <p:sp>
        <p:nvSpPr>
          <p:cNvPr id="29698" name="Title 1"/>
          <p:cNvSpPr>
            <a:spLocks noGrp="1"/>
          </p:cNvSpPr>
          <p:nvPr>
            <p:ph type="title"/>
          </p:nvPr>
        </p:nvSpPr>
        <p:spPr/>
        <p:txBody>
          <a:bodyPr/>
          <a:lstStyle/>
          <a:p>
            <a:pPr eaLnBrk="1" hangingPunct="1"/>
            <a:r>
              <a:rPr lang="en-US"/>
              <a:t>Methodology (1/2)</a:t>
            </a:r>
          </a:p>
        </p:txBody>
      </p:sp>
      <p:sp>
        <p:nvSpPr>
          <p:cNvPr id="29699" name="Content Placeholder 2"/>
          <p:cNvSpPr>
            <a:spLocks noGrp="1"/>
          </p:cNvSpPr>
          <p:nvPr>
            <p:ph sz="quarter" idx="1"/>
          </p:nvPr>
        </p:nvSpPr>
        <p:spPr>
          <a:xfrm>
            <a:off x="457200" y="1295400"/>
            <a:ext cx="8229600" cy="5029200"/>
          </a:xfrm>
        </p:spPr>
        <p:txBody>
          <a:bodyPr/>
          <a:lstStyle/>
          <a:p>
            <a:pPr eaLnBrk="1">
              <a:lnSpc>
                <a:spcPct val="80000"/>
              </a:lnSpc>
              <a:buFont typeface="Wingdings 3" pitchFamily="18" charset="2"/>
              <a:buNone/>
            </a:pPr>
            <a:r>
              <a:rPr lang="en-US">
                <a:latin typeface="Arial" charset="0"/>
              </a:rPr>
              <a:t>Tools:</a:t>
            </a:r>
            <a:br>
              <a:rPr lang="en-US"/>
            </a:br>
            <a:endParaRPr lang="en-US" sz="1000"/>
          </a:p>
          <a:p>
            <a:pPr eaLnBrk="1" hangingPunct="1"/>
            <a:r>
              <a:rPr lang="en-US"/>
              <a:t>WordSmith Tools (Mike Scott)</a:t>
            </a:r>
            <a:endParaRPr lang="en-US" sz="1000"/>
          </a:p>
          <a:p>
            <a:pPr eaLnBrk="1" hangingPunct="1"/>
            <a:r>
              <a:rPr lang="en-US"/>
              <a:t>UAMCorpusTool (Mick O’Donnell)</a:t>
            </a:r>
            <a:endParaRPr lang="en-US" sz="1000"/>
          </a:p>
          <a:p>
            <a:pPr eaLnBrk="1" hangingPunct="1"/>
            <a:endParaRPr lang="en-US"/>
          </a:p>
          <a:p>
            <a:pPr eaLnBrk="1" hangingPunct="1">
              <a:buFont typeface="Wingdings 3" pitchFamily="18" charset="2"/>
              <a:buNone/>
            </a:pPr>
            <a:r>
              <a:rPr lang="en-US">
                <a:latin typeface="Arial" charset="0"/>
              </a:rPr>
              <a:t>Materials (the taxis study corpus):</a:t>
            </a:r>
            <a:r>
              <a:rPr lang="en-US" sz="2000"/>
              <a:t> </a:t>
            </a:r>
            <a:endParaRPr lang="en-US">
              <a:latin typeface="Arial" charset="0"/>
            </a:endParaRPr>
          </a:p>
          <a:p>
            <a:r>
              <a:rPr lang="en-US" sz="2200"/>
              <a:t>MICUSP  (</a:t>
            </a:r>
            <a:r>
              <a:rPr lang="en-US" altLang="ja-JP" sz="2200"/>
              <a:t>102,534 </a:t>
            </a:r>
            <a:r>
              <a:rPr lang="en-US" sz="2200"/>
              <a:t>words from senior undergrads’ writing –  literature papers)</a:t>
            </a:r>
          </a:p>
          <a:p>
            <a:r>
              <a:rPr lang="en-US" sz="2200"/>
              <a:t>FYC (</a:t>
            </a:r>
            <a:r>
              <a:rPr lang="en-US" altLang="ja-JP" sz="2200"/>
              <a:t>587,499 words from </a:t>
            </a:r>
            <a:r>
              <a:rPr lang="en-US" sz="2200"/>
              <a:t>student research essays on George Orwell’s </a:t>
            </a:r>
            <a:r>
              <a:rPr lang="en-US" sz="2200" i="1"/>
              <a:t>1984</a:t>
            </a:r>
            <a:r>
              <a:rPr lang="en-US" altLang="ja-JP" sz="2200"/>
              <a:t>)</a:t>
            </a:r>
            <a:endParaRPr lang="en-US" sz="2200"/>
          </a:p>
        </p:txBody>
      </p:sp>
      <p:sp>
        <p:nvSpPr>
          <p:cNvPr id="17413"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A07B158E-38CC-4140-A8D2-72E381D411AB}" type="slidenum">
              <a:rPr lang="en-US" sz="1400">
                <a:solidFill>
                  <a:schemeClr val="tx2"/>
                </a:solidFill>
                <a:latin typeface="+mn-lt"/>
              </a:rPr>
              <a:pPr>
                <a:defRPr/>
              </a:pPr>
              <a:t>8</a:t>
            </a:fld>
            <a:endParaRPr lang="en-US" sz="1400">
              <a:solidFill>
                <a:schemeClr val="tx2"/>
              </a:solidFill>
              <a:latin typeface="+mn-lt"/>
            </a:endParaRPr>
          </a:p>
        </p:txBody>
      </p:sp>
      <p:sp>
        <p:nvSpPr>
          <p:cNvPr id="29701" name="Footer Placeholder 3"/>
          <p:cNvSpPr txBox="1">
            <a:spLocks noGrp="1"/>
          </p:cNvSpPr>
          <p:nvPr/>
        </p:nvSpPr>
        <p:spPr bwMode="auto">
          <a:xfrm>
            <a:off x="3733800" y="6324600"/>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2"/>
          <p:cNvSpPr>
            <a:spLocks noGrp="1"/>
          </p:cNvSpPr>
          <p:nvPr>
            <p:ph type="sldNum" sz="quarter" idx="12"/>
          </p:nvPr>
        </p:nvSpPr>
        <p:spPr/>
        <p:txBody>
          <a:bodyPr/>
          <a:lstStyle/>
          <a:p>
            <a:pPr>
              <a:defRPr/>
            </a:pPr>
            <a:fld id="{29E39FF9-84E1-4D4A-B5E6-37B8AB5BE55F}" type="slidenum">
              <a:rPr lang="en-US"/>
              <a:pPr>
                <a:defRPr/>
              </a:pPr>
              <a:t>9</a:t>
            </a:fld>
            <a:endParaRPr lang="en-US"/>
          </a:p>
        </p:txBody>
      </p:sp>
      <p:sp>
        <p:nvSpPr>
          <p:cNvPr id="30722" name="Title 1"/>
          <p:cNvSpPr>
            <a:spLocks noGrp="1"/>
          </p:cNvSpPr>
          <p:nvPr>
            <p:ph type="title" idx="4294967295"/>
          </p:nvPr>
        </p:nvSpPr>
        <p:spPr/>
        <p:txBody>
          <a:bodyPr/>
          <a:lstStyle/>
          <a:p>
            <a:pPr eaLnBrk="1" hangingPunct="1"/>
            <a:r>
              <a:rPr lang="en-US"/>
              <a:t>Methodology (2/2)</a:t>
            </a:r>
          </a:p>
        </p:txBody>
      </p:sp>
      <p:sp>
        <p:nvSpPr>
          <p:cNvPr id="30723" name="Content Placeholder 2"/>
          <p:cNvSpPr>
            <a:spLocks noGrp="1"/>
          </p:cNvSpPr>
          <p:nvPr>
            <p:ph sz="quarter" idx="4294967295"/>
          </p:nvPr>
        </p:nvSpPr>
        <p:spPr>
          <a:xfrm>
            <a:off x="457200" y="1295400"/>
            <a:ext cx="8229600" cy="5029200"/>
          </a:xfrm>
        </p:spPr>
        <p:txBody>
          <a:bodyPr/>
          <a:lstStyle/>
          <a:p>
            <a:pPr eaLnBrk="1">
              <a:lnSpc>
                <a:spcPct val="80000"/>
              </a:lnSpc>
              <a:buFont typeface="Wingdings 3" pitchFamily="18" charset="2"/>
              <a:buNone/>
            </a:pPr>
            <a:r>
              <a:rPr lang="en-US">
                <a:latin typeface="Arial" charset="0"/>
              </a:rPr>
              <a:t>Techniques:</a:t>
            </a:r>
            <a:br>
              <a:rPr lang="en-US">
                <a:latin typeface="Arial" charset="0"/>
              </a:rPr>
            </a:br>
            <a:br>
              <a:rPr lang="en-US" sz="1000">
                <a:latin typeface="Arial" charset="0"/>
              </a:rPr>
            </a:br>
            <a:r>
              <a:rPr lang="en-US"/>
              <a:t>Establishing sets of metrics from earlier research to provide a means to measure the orality of the students’ texts:</a:t>
            </a:r>
            <a:br>
              <a:rPr lang="en-US"/>
            </a:br>
            <a:endParaRPr lang="en-US" sz="2000" i="1"/>
          </a:p>
          <a:p>
            <a:r>
              <a:rPr lang="en-US" sz="2200"/>
              <a:t>Biber </a:t>
            </a:r>
            <a:r>
              <a:rPr lang="en-US" sz="2200" i="1"/>
              <a:t>et al</a:t>
            </a:r>
            <a:r>
              <a:rPr lang="en-US" sz="2200"/>
              <a:t>. (2006) examined a range of university registers, both spoken and written (T2K-SWAL corpus). </a:t>
            </a:r>
            <a:br>
              <a:rPr lang="en-US" sz="2200"/>
            </a:br>
            <a:endParaRPr lang="en-US" sz="2200"/>
          </a:p>
          <a:p>
            <a:r>
              <a:rPr lang="en-US" sz="2200"/>
              <a:t>The T2K-SWAL corpus provides a useful backdrop against which to compare student writing in the FYC and the MICUSP corpora. </a:t>
            </a:r>
          </a:p>
          <a:p>
            <a:endParaRPr lang="en-US" sz="2200"/>
          </a:p>
          <a:p>
            <a:pPr>
              <a:buFont typeface="Wingdings 3" pitchFamily="18" charset="2"/>
              <a:buNone/>
            </a:pPr>
            <a:endParaRPr lang="en-US" sz="2200"/>
          </a:p>
        </p:txBody>
      </p:sp>
      <p:sp>
        <p:nvSpPr>
          <p:cNvPr id="17413" name="Slide Number Placeholder 5"/>
          <p:cNvSpPr txBox="1">
            <a:spLocks noGrp="1"/>
          </p:cNvSpPr>
          <p:nvPr/>
        </p:nvSpPr>
        <p:spPr bwMode="auto">
          <a:xfrm>
            <a:off x="612775" y="6356350"/>
            <a:ext cx="1981200" cy="365125"/>
          </a:xfrm>
          <a:prstGeom prst="rect">
            <a:avLst/>
          </a:prstGeom>
          <a:noFill/>
          <a:ln>
            <a:miter lim="800000"/>
            <a:headEnd/>
            <a:tailEnd/>
          </a:ln>
        </p:spPr>
        <p:txBody>
          <a:bodyPr/>
          <a:lstStyle/>
          <a:p>
            <a:pPr>
              <a:defRPr/>
            </a:pPr>
            <a:fld id="{C5475372-6E6A-413C-B3D7-EA557C2097F1}" type="slidenum">
              <a:rPr lang="en-US" sz="1400">
                <a:solidFill>
                  <a:schemeClr val="tx2"/>
                </a:solidFill>
                <a:latin typeface="+mn-lt"/>
              </a:rPr>
              <a:pPr>
                <a:defRPr/>
              </a:pPr>
              <a:t>9</a:t>
            </a:fld>
            <a:endParaRPr lang="en-US" sz="1400">
              <a:solidFill>
                <a:schemeClr val="tx2"/>
              </a:solidFill>
              <a:latin typeface="+mn-lt"/>
            </a:endParaRPr>
          </a:p>
        </p:txBody>
      </p:sp>
      <p:sp>
        <p:nvSpPr>
          <p:cNvPr id="30725" name="Footer Placeholder 3"/>
          <p:cNvSpPr txBox="1">
            <a:spLocks noGrp="1"/>
          </p:cNvSpPr>
          <p:nvPr/>
        </p:nvSpPr>
        <p:spPr bwMode="auto">
          <a:xfrm>
            <a:off x="3733800" y="6340475"/>
            <a:ext cx="5032375" cy="365125"/>
          </a:xfrm>
          <a:prstGeom prst="rect">
            <a:avLst/>
          </a:prstGeom>
          <a:noFill/>
          <a:ln w="9525">
            <a:noFill/>
            <a:miter lim="800000"/>
            <a:headEnd/>
            <a:tailEnd/>
          </a:ln>
        </p:spPr>
        <p:txBody>
          <a:bodyPr/>
          <a:lstStyle/>
          <a:p>
            <a:pPr algn="r"/>
            <a:r>
              <a:rPr lang="en-US" sz="1400" b="1">
                <a:solidFill>
                  <a:schemeClr val="tx2"/>
                </a:solidFill>
                <a:latin typeface="Gill Sans MT" pitchFamily="34" charset="0"/>
              </a:rPr>
              <a:t>CCCC 2015</a:t>
            </a:r>
            <a:r>
              <a:rPr lang="en-US" sz="1400">
                <a:solidFill>
                  <a:schemeClr val="tx2"/>
                </a:solidFill>
                <a:latin typeface="Gill Sans MT" pitchFamily="34" charset="0"/>
              </a:rPr>
              <a:t>    Tampa   21 March 2015</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10404</TotalTime>
  <Words>2916</Words>
  <Application>Microsoft Office PowerPoint</Application>
  <PresentationFormat>On-screen Show (4:3)</PresentationFormat>
  <Paragraphs>274</Paragraphs>
  <Slides>31</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ＭＳ Ｐゴシック</vt:lpstr>
      <vt:lpstr>Arial</vt:lpstr>
      <vt:lpstr>Bookman Old Style</vt:lpstr>
      <vt:lpstr>Calibri</vt:lpstr>
      <vt:lpstr>Gill Sans MT</vt:lpstr>
      <vt:lpstr>Wingdings</vt:lpstr>
      <vt:lpstr>Wingdings 3</vt:lpstr>
      <vt:lpstr>Origin</vt:lpstr>
      <vt:lpstr>Image</vt:lpstr>
      <vt:lpstr>Acquiring a Scholar's Voice: Findings from two Student Corpora  The Acquisition of Hypotaxis in First-Year Composition </vt:lpstr>
      <vt:lpstr>The Genesis of the Project (1/3)</vt:lpstr>
      <vt:lpstr>PowerPoint Presentation</vt:lpstr>
      <vt:lpstr>The Genesis of the Project (3/3)</vt:lpstr>
      <vt:lpstr>PowerPoint Presentation</vt:lpstr>
      <vt:lpstr>PowerPoint Presentation</vt:lpstr>
      <vt:lpstr>Definitions (2/2)</vt:lpstr>
      <vt:lpstr>Methodology (1/2)</vt:lpstr>
      <vt:lpstr>Methodology (2/2)</vt:lpstr>
      <vt:lpstr>PowerPoint Presentation</vt:lpstr>
      <vt:lpstr>PowerPoint Presentation</vt:lpstr>
      <vt:lpstr>Results (1/5)</vt:lpstr>
      <vt:lpstr>Results (2/5)</vt:lpstr>
      <vt:lpstr>Results (3/5)</vt:lpstr>
      <vt:lpstr>PowerPoint Presentation</vt:lpstr>
      <vt:lpstr>PowerPoint Presentation</vt:lpstr>
      <vt:lpstr>Paratactic Relative clauses</vt:lpstr>
      <vt:lpstr>Paratactic Relative Clauses</vt:lpstr>
      <vt:lpstr>PowerPoint Presentation</vt:lpstr>
      <vt:lpstr>PowerPoint Presentation</vt:lpstr>
      <vt:lpstr>PowerPoint Presentation</vt:lpstr>
      <vt:lpstr>PowerPoint Presentation</vt:lpstr>
      <vt:lpstr>Indeterminacy in Adverbial Clauses</vt:lpstr>
      <vt:lpstr>Illustrating Time and Cause Sense of when</vt:lpstr>
      <vt:lpstr>Indeterminacy in FYC clauses: A Parataxis/Hypotaxis Gradient?</vt:lpstr>
      <vt:lpstr>Conclusions (1/3)</vt:lpstr>
      <vt:lpstr>Conclusions (2/3)</vt:lpstr>
      <vt:lpstr>Conclusions (3/3)</vt:lpstr>
      <vt:lpstr>Suggestions for Further Research</vt:lpstr>
      <vt:lpstr>References</vt:lpstr>
      <vt:lpstr>Contact Information</vt:lpstr>
    </vt:vector>
  </TitlesOfParts>
  <Company>COD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Meaning through Grammar: "This Bread I Break" by Dylan Thomas </dc:title>
  <dc:creator>Daniel Kies</dc:creator>
  <cp:lastModifiedBy>D Kies</cp:lastModifiedBy>
  <cp:revision>1045</cp:revision>
  <dcterms:created xsi:type="dcterms:W3CDTF">2011-08-22T16:16:17Z</dcterms:created>
  <dcterms:modified xsi:type="dcterms:W3CDTF">2024-03-16T10:51:35Z</dcterms:modified>
</cp:coreProperties>
</file>