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52"/>
  </p:notesMasterIdLst>
  <p:sldIdLst>
    <p:sldId id="256" r:id="rId2"/>
    <p:sldId id="331" r:id="rId3"/>
    <p:sldId id="321" r:id="rId4"/>
    <p:sldId id="316" r:id="rId5"/>
    <p:sldId id="325" r:id="rId6"/>
    <p:sldId id="317" r:id="rId7"/>
    <p:sldId id="326" r:id="rId8"/>
    <p:sldId id="344" r:id="rId9"/>
    <p:sldId id="318" r:id="rId10"/>
    <p:sldId id="278" r:id="rId11"/>
    <p:sldId id="279" r:id="rId12"/>
    <p:sldId id="327" r:id="rId13"/>
    <p:sldId id="322" r:id="rId14"/>
    <p:sldId id="294" r:id="rId15"/>
    <p:sldId id="330" r:id="rId16"/>
    <p:sldId id="260" r:id="rId17"/>
    <p:sldId id="323" r:id="rId18"/>
    <p:sldId id="342" r:id="rId19"/>
    <p:sldId id="277" r:id="rId20"/>
    <p:sldId id="290" r:id="rId21"/>
    <p:sldId id="343" r:id="rId22"/>
    <p:sldId id="324" r:id="rId23"/>
    <p:sldId id="296" r:id="rId24"/>
    <p:sldId id="284" r:id="rId25"/>
    <p:sldId id="299" r:id="rId26"/>
    <p:sldId id="286" r:id="rId27"/>
    <p:sldId id="287" r:id="rId28"/>
    <p:sldId id="348" r:id="rId29"/>
    <p:sldId id="306" r:id="rId30"/>
    <p:sldId id="355" r:id="rId31"/>
    <p:sldId id="349" r:id="rId32"/>
    <p:sldId id="350" r:id="rId33"/>
    <p:sldId id="351" r:id="rId34"/>
    <p:sldId id="352" r:id="rId35"/>
    <p:sldId id="353" r:id="rId36"/>
    <p:sldId id="354" r:id="rId37"/>
    <p:sldId id="359" r:id="rId38"/>
    <p:sldId id="356" r:id="rId39"/>
    <p:sldId id="357" r:id="rId40"/>
    <p:sldId id="358" r:id="rId41"/>
    <p:sldId id="314" r:id="rId42"/>
    <p:sldId id="313" r:id="rId43"/>
    <p:sldId id="347" r:id="rId44"/>
    <p:sldId id="337" r:id="rId45"/>
    <p:sldId id="338" r:id="rId46"/>
    <p:sldId id="339" r:id="rId47"/>
    <p:sldId id="334" r:id="rId48"/>
    <p:sldId id="335" r:id="rId49"/>
    <p:sldId id="319" r:id="rId50"/>
    <p:sldId id="332"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CC00"/>
    <a:srgbClr val="00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642" autoAdjust="0"/>
    <p:restoredTop sz="94576" autoAdjust="0"/>
  </p:normalViewPr>
  <p:slideViewPr>
    <p:cSldViewPr>
      <p:cViewPr varScale="1">
        <p:scale>
          <a:sx n="75" d="100"/>
          <a:sy n="75" d="100"/>
        </p:scale>
        <p:origin x="802"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9C63CE-9D2B-43ED-AA79-58C71146DD2A}" type="datetimeFigureOut">
              <a:rPr lang="en-US"/>
              <a:pPr>
                <a:defRPr/>
              </a:pPr>
              <a:t>02-Jun-21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CF16428-1678-4E39-988E-64023A8A00D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a:lstStyle/>
          <a:p>
            <a:pPr eaLnBrk="1" hangingPunct="1">
              <a:spcBef>
                <a:spcPct val="0"/>
              </a:spcBef>
            </a:pPr>
            <a:endParaRPr lang="en-US"/>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E3082B-FBE0-4BA0-AFD1-BA155CAB1715}"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a:lstStyle/>
          <a:p>
            <a:pPr eaLnBrk="1" hangingPunct="1">
              <a:spcBef>
                <a:spcPct val="0"/>
              </a:spcBef>
            </a:pPr>
            <a:endParaRPr lang="en-US"/>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8A9ABD9-B043-4333-A066-617C10D0B60C}" type="slidenum">
              <a:rPr lang="en-US">
                <a:cs typeface="Arial" charset="0"/>
              </a:rPr>
              <a:pPr fontAlgn="base">
                <a:spcBef>
                  <a:spcPct val="0"/>
                </a:spcBef>
                <a:spcAft>
                  <a:spcPct val="0"/>
                </a:spcAft>
                <a:defRPr/>
              </a:pPr>
              <a:t>24</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a:lstStyle/>
          <a:p>
            <a:pPr eaLnBrk="1" hangingPunct="1">
              <a:spcBef>
                <a:spcPct val="0"/>
              </a:spcBef>
            </a:pPr>
            <a:endParaRPr lang="en-US"/>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9BFE37D-A8AA-4BA8-BCBB-355A6F95CD5C}" type="slidenum">
              <a:rPr lang="en-US">
                <a:cs typeface="Arial" charset="0"/>
              </a:rPr>
              <a:pPr fontAlgn="base">
                <a:spcBef>
                  <a:spcPct val="0"/>
                </a:spcBef>
                <a:spcAft>
                  <a:spcPct val="0"/>
                </a:spcAft>
                <a:defRPr/>
              </a:pPr>
              <a:t>25</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a:lstStyle/>
          <a:p>
            <a:pPr eaLnBrk="1" hangingPunct="1">
              <a:spcBef>
                <a:spcPct val="0"/>
              </a:spcBef>
            </a:pPr>
            <a:endParaRPr lang="en-US"/>
          </a:p>
        </p:txBody>
      </p:sp>
      <p:sp>
        <p:nvSpPr>
          <p:cNvPr id="552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308BBD-2AE0-4BF6-8372-DC7F61601029}" type="slidenum">
              <a:rPr lang="en-US">
                <a:cs typeface="Arial" charset="0"/>
              </a:rPr>
              <a:pPr fontAlgn="base">
                <a:spcBef>
                  <a:spcPct val="0"/>
                </a:spcBef>
                <a:spcAft>
                  <a:spcPct val="0"/>
                </a:spcAft>
                <a:defRPr/>
              </a:pPr>
              <a:t>26</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a:lstStyle/>
          <a:p>
            <a:pPr eaLnBrk="1" hangingPunct="1">
              <a:spcBef>
                <a:spcPct val="0"/>
              </a:spcBef>
            </a:pPr>
            <a:endParaRPr lang="en-US"/>
          </a:p>
        </p:txBody>
      </p:sp>
      <p:sp>
        <p:nvSpPr>
          <p:cNvPr id="573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6B6E85-09B1-49BE-AF14-D4DB86933369}" type="slidenum">
              <a:rPr lang="en-US">
                <a:cs typeface="Arial" charset="0"/>
              </a:rPr>
              <a:pPr fontAlgn="base">
                <a:spcBef>
                  <a:spcPct val="0"/>
                </a:spcBef>
                <a:spcAft>
                  <a:spcPct val="0"/>
                </a:spcAft>
                <a:defRPr/>
              </a:pPr>
              <a:t>27</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a:lstStyle/>
          <a:p>
            <a:pPr eaLnBrk="1" hangingPunct="1">
              <a:spcBef>
                <a:spcPct val="0"/>
              </a:spcBef>
            </a:pPr>
            <a:endParaRPr lang="en-US"/>
          </a:p>
        </p:txBody>
      </p:sp>
      <p:sp>
        <p:nvSpPr>
          <p:cNvPr id="634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0B3FAC-F2C1-4795-B87E-67449B8494CC}" type="slidenum">
              <a:rPr lang="en-US">
                <a:cs typeface="Arial" charset="0"/>
              </a:rPr>
              <a:pPr fontAlgn="base">
                <a:spcBef>
                  <a:spcPct val="0"/>
                </a:spcBef>
                <a:spcAft>
                  <a:spcPct val="0"/>
                </a:spcAft>
                <a:defRPr/>
              </a:pPr>
              <a:t>29</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bwMode="auto">
          <a:noFill/>
        </p:spPr>
        <p:txBody>
          <a:bodyPr/>
          <a:lstStyle/>
          <a:p>
            <a:pPr eaLnBrk="1" hangingPunct="1">
              <a:spcBef>
                <a:spcPct val="0"/>
              </a:spcBef>
            </a:pPr>
            <a:endParaRPr lang="en-US"/>
          </a:p>
        </p:txBody>
      </p:sp>
      <p:sp>
        <p:nvSpPr>
          <p:cNvPr id="63491"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FF78705B-3180-4D38-A4AD-174FF3FE442B}" type="slidenum">
              <a:rPr lang="en-US" sz="1200">
                <a:latin typeface="+mn-lt"/>
              </a:rPr>
              <a:pPr algn="r">
                <a:defRPr/>
              </a:pPr>
              <a:t>30</a:t>
            </a:fld>
            <a:endParaRPr lang="en-US" sz="1200">
              <a:latin typeface="+mn-lt"/>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a:lstStyle/>
          <a:p>
            <a:pPr eaLnBrk="1" hangingPunct="1">
              <a:spcBef>
                <a:spcPct val="0"/>
              </a:spcBef>
            </a:pPr>
            <a:endParaRPr lang="en-US"/>
          </a:p>
        </p:txBody>
      </p:sp>
      <p:sp>
        <p:nvSpPr>
          <p:cNvPr id="6553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853E537-C702-4347-9BB9-B9BA1C234C77}" type="slidenum">
              <a:rPr lang="en-US">
                <a:cs typeface="Arial" charset="0"/>
              </a:rPr>
              <a:pPr fontAlgn="base">
                <a:spcBef>
                  <a:spcPct val="0"/>
                </a:spcBef>
                <a:spcAft>
                  <a:spcPct val="0"/>
                </a:spcAft>
                <a:defRPr/>
              </a:pPr>
              <a:t>41</a:t>
            </a:fld>
            <a:endParaRPr lang="en-US">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a:lstStyle/>
          <a:p>
            <a:pPr eaLnBrk="1" hangingPunct="1">
              <a:spcBef>
                <a:spcPct val="0"/>
              </a:spcBef>
            </a:pPr>
            <a:endParaRPr lang="en-US"/>
          </a:p>
        </p:txBody>
      </p:sp>
      <p:sp>
        <p:nvSpPr>
          <p:cNvPr id="675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1F3A7A-A531-413C-8118-283510E61DE0}" type="slidenum">
              <a:rPr lang="en-US">
                <a:cs typeface="Arial" charset="0"/>
              </a:rPr>
              <a:pPr fontAlgn="base">
                <a:spcBef>
                  <a:spcPct val="0"/>
                </a:spcBef>
                <a:spcAft>
                  <a:spcPct val="0"/>
                </a:spcAft>
                <a:defRPr/>
              </a:pPr>
              <a:t>42</a:t>
            </a:fld>
            <a:endParaRPr lang="en-US">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noTextEdi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a:lstStyle/>
          <a:p>
            <a:pPr eaLnBrk="1" hangingPunct="1">
              <a:spcBef>
                <a:spcPct val="0"/>
              </a:spcBef>
            </a:pPr>
            <a:endParaRPr lang="en-US"/>
          </a:p>
        </p:txBody>
      </p:sp>
      <p:sp>
        <p:nvSpPr>
          <p:cNvPr id="69635"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2C04AF8C-C377-413A-8D68-36405CC24B4E}" type="slidenum">
              <a:rPr lang="en-US" sz="1200">
                <a:latin typeface="+mn-lt"/>
              </a:rPr>
              <a:pPr algn="r">
                <a:defRPr/>
              </a:pPr>
              <a:t>43</a:t>
            </a:fld>
            <a:endParaRPr lang="en-US"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a:lstStyle/>
          <a:p>
            <a:pPr eaLnBrk="1" hangingPunct="1">
              <a:spcBef>
                <a:spcPct val="0"/>
              </a:spcBef>
            </a:pPr>
            <a:endParaRPr lang="en-US"/>
          </a:p>
        </p:txBody>
      </p:sp>
      <p:sp>
        <p:nvSpPr>
          <p:cNvPr id="3174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3CB609D-CA6F-4103-85FE-7B86D31346F7}" type="slidenum">
              <a:rPr lang="en-US" sz="1200">
                <a:latin typeface="+mn-lt"/>
              </a:rPr>
              <a:pPr algn="r">
                <a:defRPr/>
              </a:pPr>
              <a:t>12</a:t>
            </a:fld>
            <a:endParaRPr lang="en-US" sz="120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a:lstStyle/>
          <a:p>
            <a:pPr eaLnBrk="1" hangingPunct="1">
              <a:spcBef>
                <a:spcPct val="0"/>
              </a:spcBef>
            </a:pPr>
            <a:endParaRPr lang="en-US"/>
          </a:p>
        </p:txBody>
      </p:sp>
      <p:sp>
        <p:nvSpPr>
          <p:cNvPr id="440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BF7D05C-7FAD-4736-8C95-30D5DB6EC3D9}" type="slidenum">
              <a:rPr lang="en-US">
                <a:cs typeface="Arial" charset="0"/>
              </a:rPr>
              <a:pPr fontAlgn="base">
                <a:spcBef>
                  <a:spcPct val="0"/>
                </a:spcBef>
                <a:spcAft>
                  <a:spcPct val="0"/>
                </a:spcAft>
                <a:defRPr/>
              </a:pPr>
              <a:t>14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a:lstStyle/>
          <a:p>
            <a:pPr eaLnBrk="1" hangingPunct="1">
              <a:spcBef>
                <a:spcPct val="0"/>
              </a:spcBef>
            </a:pPr>
            <a:endParaRPr lang="en-US"/>
          </a:p>
        </p:txBody>
      </p:sp>
      <p:sp>
        <p:nvSpPr>
          <p:cNvPr id="51203"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553F113A-4D38-4E5A-9A63-C37EB9CD7475}" type="slidenum">
              <a:rPr lang="en-US" sz="1200">
                <a:latin typeface="+mn-lt"/>
              </a:rPr>
              <a:pPr algn="r">
                <a:defRPr/>
              </a:pPr>
              <a:t>15</a:t>
            </a:fld>
            <a:endParaRPr lang="en-US" sz="1200">
              <a:latin typeface="+mn-l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a:lstStyle/>
          <a:p>
            <a:pPr eaLnBrk="1" hangingPunct="1">
              <a:spcBef>
                <a:spcPct val="0"/>
              </a:spcBef>
            </a:pPr>
            <a:endParaRPr lang="en-US"/>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E8EA8FF-93C0-4048-A2BA-AA2BC41414A7}" type="slidenum">
              <a:rPr lang="en-US">
                <a:cs typeface="Arial" charset="0"/>
              </a:rPr>
              <a:pPr fontAlgn="base">
                <a:spcBef>
                  <a:spcPct val="0"/>
                </a:spcBef>
                <a:spcAft>
                  <a:spcPct val="0"/>
                </a:spcAft>
                <a:defRPr/>
              </a:pPr>
              <a:t>19</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a:lstStyle/>
          <a:p>
            <a:pPr eaLnBrk="1" hangingPunct="1">
              <a:spcBef>
                <a:spcPct val="0"/>
              </a:spcBef>
            </a:pPr>
            <a:endParaRPr lang="en-US"/>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1038FC9-10F5-4729-A0CB-F1A41FFE578D}" type="slidenum">
              <a:rPr lang="en-US">
                <a:cs typeface="Arial" charset="0"/>
              </a:rPr>
              <a:pPr fontAlgn="base">
                <a:spcBef>
                  <a:spcPct val="0"/>
                </a:spcBef>
                <a:spcAft>
                  <a:spcPct val="0"/>
                </a:spcAft>
                <a:defRPr/>
              </a:pPr>
              <a:t>20</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a:lstStyle/>
          <a:p>
            <a:pPr eaLnBrk="1" hangingPunct="1">
              <a:spcBef>
                <a:spcPct val="0"/>
              </a:spcBef>
            </a:pPr>
            <a:endParaRPr lang="en-US"/>
          </a:p>
        </p:txBody>
      </p:sp>
      <p:sp>
        <p:nvSpPr>
          <p:cNvPr id="2662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EA6F9600-4F0A-46BE-A51A-E6695B8880CC}" type="slidenum">
              <a:rPr lang="en-US" sz="1200">
                <a:latin typeface="+mn-lt"/>
              </a:rPr>
              <a:pPr algn="r">
                <a:defRPr/>
              </a:pPr>
              <a:t>21</a:t>
            </a:fld>
            <a:endParaRPr lang="en-US" sz="120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a:lstStyle/>
          <a:p>
            <a:pPr eaLnBrk="1" hangingPunct="1">
              <a:spcBef>
                <a:spcPct val="0"/>
              </a:spcBef>
            </a:pPr>
            <a:endParaRPr lang="en-US"/>
          </a:p>
        </p:txBody>
      </p:sp>
      <p:sp>
        <p:nvSpPr>
          <p:cNvPr id="2662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96BFA4C2-88E9-48D6-93A0-E490E22634F9}" type="slidenum">
              <a:rPr lang="en-US" sz="1200">
                <a:latin typeface="+mn-lt"/>
              </a:rPr>
              <a:pPr algn="r">
                <a:defRPr/>
              </a:pPr>
              <a:t>22</a:t>
            </a:fld>
            <a:endParaRPr lang="en-US" sz="120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a:lstStyle/>
          <a:p>
            <a:pPr eaLnBrk="1" hangingPunct="1">
              <a:spcBef>
                <a:spcPct val="0"/>
              </a:spcBef>
            </a:pPr>
            <a:endParaRPr lang="en-US"/>
          </a:p>
        </p:txBody>
      </p:sp>
      <p:sp>
        <p:nvSpPr>
          <p:cNvPr id="296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3EA28A-B20F-4AAB-B624-143F7BF5D44C}" type="slidenum">
              <a:rPr lang="en-US">
                <a:cs typeface="Arial" charset="0"/>
              </a:rPr>
              <a:pPr fontAlgn="base">
                <a:spcBef>
                  <a:spcPct val="0"/>
                </a:spcBef>
                <a:spcAft>
                  <a:spcPct val="0"/>
                </a:spcAft>
                <a:defRPr/>
              </a:pPr>
              <a:t>23</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4724B4C6-78AB-4C2E-B789-5A5487E059D7}" type="datetime3">
              <a:rPr lang="en-US"/>
              <a:pPr>
                <a:defRPr/>
              </a:pPr>
              <a:t>2 June 2021</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r>
              <a:rPr lang="en-US"/>
              <a:t>English 1102 – Composition 2</a:t>
            </a:r>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9B5C9A20-3813-4DE0-9FA2-FCC5A091578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DEB83D7-5C49-4E6B-99CF-EF1ACF62230E}" type="datetime3">
              <a:rPr lang="en-US"/>
              <a:pPr>
                <a:defRPr/>
              </a:pPr>
              <a:t>2 June 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22"/>
          <p:cNvSpPr>
            <a:spLocks noGrp="1"/>
          </p:cNvSpPr>
          <p:nvPr>
            <p:ph type="sldNum" sz="quarter" idx="12"/>
          </p:nvPr>
        </p:nvSpPr>
        <p:spPr/>
        <p:txBody>
          <a:bodyPr/>
          <a:lstStyle>
            <a:lvl1pPr>
              <a:defRPr/>
            </a:lvl1pPr>
          </a:lstStyle>
          <a:p>
            <a:pPr>
              <a:defRPr/>
            </a:pPr>
            <a:fld id="{73EE5A85-7D26-4EE4-9E04-C491FDE9E8F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80C1B75-E702-42EC-B05B-E0BD601BBEA8}" type="datetime3">
              <a:rPr lang="en-US"/>
              <a:pPr>
                <a:defRPr/>
              </a:pPr>
              <a:t>2 June 2021</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English 1102 – Composition 2</a:t>
            </a:r>
          </a:p>
        </p:txBody>
      </p:sp>
      <p:sp>
        <p:nvSpPr>
          <p:cNvPr id="9" name="Slide Number Placeholder 5"/>
          <p:cNvSpPr>
            <a:spLocks noGrp="1"/>
          </p:cNvSpPr>
          <p:nvPr>
            <p:ph type="sldNum" sz="quarter" idx="12"/>
          </p:nvPr>
        </p:nvSpPr>
        <p:spPr/>
        <p:txBody>
          <a:bodyPr/>
          <a:lstStyle>
            <a:lvl1pPr>
              <a:defRPr/>
            </a:lvl1pPr>
          </a:lstStyle>
          <a:p>
            <a:pPr>
              <a:defRPr/>
            </a:pPr>
            <a:fld id="{1CCB18CC-4872-42C3-B0EF-00404CBAD0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13C68A98-5CF3-4F0D-8A4A-D287EB90A463}" type="datetime3">
              <a:rPr lang="en-US"/>
              <a:pPr>
                <a:defRPr/>
              </a:pPr>
              <a:t>2 June 2021</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4" name="Slide Number Placeholder 22"/>
          <p:cNvSpPr>
            <a:spLocks noGrp="1"/>
          </p:cNvSpPr>
          <p:nvPr>
            <p:ph type="sldNum" sz="quarter" idx="12"/>
          </p:nvPr>
        </p:nvSpPr>
        <p:spPr/>
        <p:txBody>
          <a:bodyPr/>
          <a:lstStyle>
            <a:lvl1pPr>
              <a:defRPr/>
            </a:lvl1pPr>
          </a:lstStyle>
          <a:p>
            <a:pPr>
              <a:defRPr/>
            </a:pPr>
            <a:fld id="{B5703324-3DBC-4D62-B480-F9476BAF01C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a:t>Click to edit Master title style</a:t>
            </a:r>
          </a:p>
        </p:txBody>
      </p:sp>
      <p:sp>
        <p:nvSpPr>
          <p:cNvPr id="3" name="Text Placeholder 2"/>
          <p:cNvSpPr>
            <a:spLocks noGrp="1"/>
          </p:cNvSpPr>
          <p:nvPr>
            <p:ph type="body" sz="half" idx="1"/>
          </p:nvPr>
        </p:nvSpPr>
        <p:spPr>
          <a:xfrm>
            <a:off x="457200" y="1219200"/>
            <a:ext cx="4038600" cy="4910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49101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49656C96-0E28-48A7-8CBF-9CDFCB81D5F9}" type="datetime3">
              <a:rPr lang="en-US"/>
              <a:pPr>
                <a:defRPr/>
              </a:pPr>
              <a:t>2 June 2021</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7" name="Slide Number Placeholder 22"/>
          <p:cNvSpPr>
            <a:spLocks noGrp="1"/>
          </p:cNvSpPr>
          <p:nvPr>
            <p:ph type="sldNum" sz="quarter" idx="12"/>
          </p:nvPr>
        </p:nvSpPr>
        <p:spPr/>
        <p:txBody>
          <a:bodyPr/>
          <a:lstStyle>
            <a:lvl1pPr>
              <a:defRPr/>
            </a:lvl1pPr>
          </a:lstStyle>
          <a:p>
            <a:pPr>
              <a:defRPr/>
            </a:pPr>
            <a:fld id="{A818D287-7285-430F-A593-866D315A39D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a:t>Click to edit Master title style</a:t>
            </a:r>
          </a:p>
        </p:txBody>
      </p:sp>
      <p:sp>
        <p:nvSpPr>
          <p:cNvPr id="3" name="SmartArt Placeholder 2"/>
          <p:cNvSpPr>
            <a:spLocks noGrp="1"/>
          </p:cNvSpPr>
          <p:nvPr>
            <p:ph type="dgm" idx="1"/>
          </p:nvPr>
        </p:nvSpPr>
        <p:spPr>
          <a:xfrm>
            <a:off x="457200" y="1219200"/>
            <a:ext cx="8229600" cy="4910138"/>
          </a:xfrm>
        </p:spPr>
        <p:txBody>
          <a:bodyPr/>
          <a:lstStyle/>
          <a:p>
            <a:pPr lvl="0"/>
            <a:endParaRPr lang="en-US" noProof="0"/>
          </a:p>
        </p:txBody>
      </p:sp>
      <p:sp>
        <p:nvSpPr>
          <p:cNvPr id="4" name="Date Placeholder 13"/>
          <p:cNvSpPr>
            <a:spLocks noGrp="1"/>
          </p:cNvSpPr>
          <p:nvPr>
            <p:ph type="dt" sz="half" idx="10"/>
          </p:nvPr>
        </p:nvSpPr>
        <p:spPr/>
        <p:txBody>
          <a:bodyPr/>
          <a:lstStyle>
            <a:lvl1pPr>
              <a:defRPr/>
            </a:lvl1pPr>
          </a:lstStyle>
          <a:p>
            <a:pPr>
              <a:defRPr/>
            </a:pPr>
            <a:fld id="{A52D9865-B1B3-46BF-9DDC-1544D54E4F8B}" type="datetime3">
              <a:rPr lang="en-US"/>
              <a:pPr>
                <a:defRPr/>
              </a:pPr>
              <a:t>2 June 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22"/>
          <p:cNvSpPr>
            <a:spLocks noGrp="1"/>
          </p:cNvSpPr>
          <p:nvPr>
            <p:ph type="sldNum" sz="quarter" idx="12"/>
          </p:nvPr>
        </p:nvSpPr>
        <p:spPr/>
        <p:txBody>
          <a:bodyPr/>
          <a:lstStyle>
            <a:lvl1pPr>
              <a:defRPr/>
            </a:lvl1pPr>
          </a:lstStyle>
          <a:p>
            <a:pPr>
              <a:defRPr/>
            </a:pPr>
            <a:fld id="{9C2B6F67-641D-4905-9D64-0912B95D105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a:t>Click to edit Master title style</a:t>
            </a:r>
          </a:p>
        </p:txBody>
      </p:sp>
      <p:sp>
        <p:nvSpPr>
          <p:cNvPr id="3" name="Table Placeholder 2"/>
          <p:cNvSpPr>
            <a:spLocks noGrp="1"/>
          </p:cNvSpPr>
          <p:nvPr>
            <p:ph type="tbl" idx="1"/>
          </p:nvPr>
        </p:nvSpPr>
        <p:spPr>
          <a:xfrm>
            <a:off x="457200" y="1219200"/>
            <a:ext cx="8229600" cy="4910138"/>
          </a:xfrm>
        </p:spPr>
        <p:txBody>
          <a:bodyPr/>
          <a:lstStyle/>
          <a:p>
            <a:pPr lvl="0"/>
            <a:endParaRPr lang="en-US" noProof="0"/>
          </a:p>
        </p:txBody>
      </p:sp>
      <p:sp>
        <p:nvSpPr>
          <p:cNvPr id="4" name="Date Placeholder 13"/>
          <p:cNvSpPr>
            <a:spLocks noGrp="1"/>
          </p:cNvSpPr>
          <p:nvPr>
            <p:ph type="dt" sz="half" idx="10"/>
          </p:nvPr>
        </p:nvSpPr>
        <p:spPr/>
        <p:txBody>
          <a:bodyPr/>
          <a:lstStyle>
            <a:lvl1pPr>
              <a:defRPr/>
            </a:lvl1pPr>
          </a:lstStyle>
          <a:p>
            <a:pPr>
              <a:defRPr/>
            </a:pPr>
            <a:fld id="{025C8077-172C-4DCE-8A70-F04925EC523B}" type="datetime3">
              <a:rPr lang="en-US"/>
              <a:pPr>
                <a:defRPr/>
              </a:pPr>
              <a:t>2 June 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22"/>
          <p:cNvSpPr>
            <a:spLocks noGrp="1"/>
          </p:cNvSpPr>
          <p:nvPr>
            <p:ph type="sldNum" sz="quarter" idx="12"/>
          </p:nvPr>
        </p:nvSpPr>
        <p:spPr/>
        <p:txBody>
          <a:bodyPr/>
          <a:lstStyle>
            <a:lvl1pPr>
              <a:defRPr/>
            </a:lvl1pPr>
          </a:lstStyle>
          <a:p>
            <a:pPr>
              <a:defRPr/>
            </a:pPr>
            <a:fld id="{0EF4E60C-DA18-4798-ABC1-3BA7681AACD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AE4D02C-822B-446C-84F9-66F76019A749}" type="datetime3">
              <a:rPr lang="en-US"/>
              <a:pPr>
                <a:defRPr/>
              </a:pPr>
              <a:t>2 June 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22"/>
          <p:cNvSpPr>
            <a:spLocks noGrp="1"/>
          </p:cNvSpPr>
          <p:nvPr>
            <p:ph type="sldNum" sz="quarter" idx="12"/>
          </p:nvPr>
        </p:nvSpPr>
        <p:spPr/>
        <p:txBody>
          <a:bodyPr/>
          <a:lstStyle>
            <a:lvl1pPr>
              <a:defRPr/>
            </a:lvl1pPr>
          </a:lstStyle>
          <a:p>
            <a:pPr>
              <a:defRPr/>
            </a:pPr>
            <a:fld id="{7FC7DE77-6969-4FF7-AE12-BEEC035D69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84959A2C-71F8-47E6-9402-B82C1E3C73CF}" type="datetime3">
              <a:rPr lang="en-US"/>
              <a:pPr>
                <a:defRPr/>
              </a:pPr>
              <a:t>2 June 2021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r>
              <a:rPr lang="en-US"/>
              <a:t>English 1102 – Composition 2</a:t>
            </a: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337BD84-FCCB-43D8-8ADD-90F7B14E495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C47A42E8-B181-4EB5-83B3-28A1609F98D3}" type="datetime3">
              <a:rPr lang="en-US"/>
              <a:pPr>
                <a:defRPr/>
              </a:pPr>
              <a:t>2 June 2021</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7" name="Slide Number Placeholder 22"/>
          <p:cNvSpPr>
            <a:spLocks noGrp="1"/>
          </p:cNvSpPr>
          <p:nvPr>
            <p:ph type="sldNum" sz="quarter" idx="12"/>
          </p:nvPr>
        </p:nvSpPr>
        <p:spPr/>
        <p:txBody>
          <a:bodyPr/>
          <a:lstStyle>
            <a:lvl1pPr>
              <a:defRPr/>
            </a:lvl1pPr>
          </a:lstStyle>
          <a:p>
            <a:pPr>
              <a:defRPr/>
            </a:pPr>
            <a:fld id="{5D108035-1AC8-40B1-88F2-AED58A6B58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F23EB4A9-3AEC-4309-B6AC-D5453A23A89F}" type="datetime3">
              <a:rPr lang="en-US"/>
              <a:pPr>
                <a:defRPr/>
              </a:pPr>
              <a:t>2 June 2021</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9" name="Slide Number Placeholder 22"/>
          <p:cNvSpPr>
            <a:spLocks noGrp="1"/>
          </p:cNvSpPr>
          <p:nvPr>
            <p:ph type="sldNum" sz="quarter" idx="12"/>
          </p:nvPr>
        </p:nvSpPr>
        <p:spPr/>
        <p:txBody>
          <a:bodyPr/>
          <a:lstStyle>
            <a:lvl1pPr>
              <a:defRPr/>
            </a:lvl1pPr>
          </a:lstStyle>
          <a:p>
            <a:pPr>
              <a:defRPr/>
            </a:pPr>
            <a:fld id="{21208D17-248A-4DDA-88ED-C4CE8FBABF5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fld id="{86E804E2-FC47-4FD8-AD25-8A205CA63ED5}" type="datetime3">
              <a:rPr lang="en-US"/>
              <a:pPr>
                <a:defRPr/>
              </a:pPr>
              <a:t>2 June 2021</a:t>
            </a:fld>
            <a:endParaRPr lang="en-US"/>
          </a:p>
        </p:txBody>
      </p:sp>
      <p:sp>
        <p:nvSpPr>
          <p:cNvPr id="5" name="Footer Placeholder 3"/>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4"/>
          <p:cNvSpPr>
            <a:spLocks noGrp="1"/>
          </p:cNvSpPr>
          <p:nvPr>
            <p:ph type="sldNum" sz="quarter" idx="12"/>
          </p:nvPr>
        </p:nvSpPr>
        <p:spPr/>
        <p:txBody>
          <a:bodyPr/>
          <a:lstStyle>
            <a:lvl1pPr>
              <a:defRPr/>
            </a:lvl1pPr>
          </a:lstStyle>
          <a:p>
            <a:pPr>
              <a:defRPr/>
            </a:pPr>
            <a:fld id="{C83B0DC2-395B-46AA-844A-208CC8132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C76FE64D-5269-40F3-A96A-F8BC171787BE}" type="datetime3">
              <a:rPr lang="en-US"/>
              <a:pPr>
                <a:defRPr/>
              </a:pPr>
              <a:t>2 June 2021</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English 1102 – Composition 2</a:t>
            </a:r>
          </a:p>
        </p:txBody>
      </p:sp>
      <p:sp>
        <p:nvSpPr>
          <p:cNvPr id="6" name="Slide Number Placeholder 3"/>
          <p:cNvSpPr>
            <a:spLocks noGrp="1"/>
          </p:cNvSpPr>
          <p:nvPr>
            <p:ph type="sldNum" sz="quarter" idx="12"/>
          </p:nvPr>
        </p:nvSpPr>
        <p:spPr/>
        <p:txBody>
          <a:bodyPr/>
          <a:lstStyle>
            <a:lvl1pPr>
              <a:defRPr/>
            </a:lvl1pPr>
          </a:lstStyle>
          <a:p>
            <a:pPr>
              <a:defRPr/>
            </a:pPr>
            <a:fld id="{30B6FB80-E3EF-4DF0-A3E1-761B799FBB7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p:txBody>
          <a:bodyPr/>
          <a:lstStyle>
            <a:lvl1pPr>
              <a:defRPr/>
            </a:lvl1pPr>
          </a:lstStyle>
          <a:p>
            <a:pPr>
              <a:defRPr/>
            </a:pPr>
            <a:fld id="{D414A9F7-1195-4722-81D9-0EB32CE45FB7}" type="datetime3">
              <a:rPr lang="en-US"/>
              <a:pPr>
                <a:defRPr/>
              </a:pPr>
              <a:t>2 June 2021</a:t>
            </a:fld>
            <a:endParaRPr lang="en-US"/>
          </a:p>
        </p:txBody>
      </p:sp>
      <p:sp>
        <p:nvSpPr>
          <p:cNvPr id="9" name="Footer Placeholder 5"/>
          <p:cNvSpPr>
            <a:spLocks noGrp="1"/>
          </p:cNvSpPr>
          <p:nvPr>
            <p:ph type="ftr" sz="quarter" idx="11"/>
          </p:nvPr>
        </p:nvSpPr>
        <p:spPr/>
        <p:txBody>
          <a:bodyPr/>
          <a:lstStyle>
            <a:lvl1pPr>
              <a:defRPr/>
            </a:lvl1pPr>
          </a:lstStyle>
          <a:p>
            <a:pPr>
              <a:defRPr/>
            </a:pPr>
            <a:r>
              <a:rPr lang="en-US"/>
              <a:t>English 1102 – Composition 2</a:t>
            </a:r>
          </a:p>
        </p:txBody>
      </p:sp>
      <p:sp>
        <p:nvSpPr>
          <p:cNvPr id="10" name="Slide Number Placeholder 6"/>
          <p:cNvSpPr>
            <a:spLocks noGrp="1"/>
          </p:cNvSpPr>
          <p:nvPr>
            <p:ph type="sldNum" sz="quarter" idx="12"/>
          </p:nvPr>
        </p:nvSpPr>
        <p:spPr/>
        <p:txBody>
          <a:bodyPr/>
          <a:lstStyle>
            <a:lvl1pPr>
              <a:defRPr/>
            </a:lvl1pPr>
          </a:lstStyle>
          <a:p>
            <a:pPr>
              <a:defRPr/>
            </a:pPr>
            <a:fld id="{E0D0BC00-F487-46F5-81E1-9A357898A03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fld id="{90A30A6E-2955-4C4F-BA72-5935AACDF233}" type="datetime3">
              <a:rPr lang="en-US"/>
              <a:pPr>
                <a:defRPr/>
              </a:pPr>
              <a:t>2 June 2021</a:t>
            </a:fld>
            <a:endParaRPr lang="en-US"/>
          </a:p>
        </p:txBody>
      </p:sp>
      <p:sp>
        <p:nvSpPr>
          <p:cNvPr id="9" name="Footer Placeholder 5"/>
          <p:cNvSpPr>
            <a:spLocks noGrp="1"/>
          </p:cNvSpPr>
          <p:nvPr>
            <p:ph type="ftr" sz="quarter" idx="11"/>
          </p:nvPr>
        </p:nvSpPr>
        <p:spPr/>
        <p:txBody>
          <a:bodyPr/>
          <a:lstStyle>
            <a:lvl1pPr>
              <a:defRPr/>
            </a:lvl1pPr>
          </a:lstStyle>
          <a:p>
            <a:pPr>
              <a:defRPr/>
            </a:pPr>
            <a:r>
              <a:rPr lang="en-US"/>
              <a:t>English 1102 – Composition 2</a:t>
            </a:r>
          </a:p>
        </p:txBody>
      </p:sp>
      <p:sp>
        <p:nvSpPr>
          <p:cNvPr id="10" name="Slide Number Placeholder 6"/>
          <p:cNvSpPr>
            <a:spLocks noGrp="1"/>
          </p:cNvSpPr>
          <p:nvPr>
            <p:ph type="sldNum" sz="quarter" idx="12"/>
          </p:nvPr>
        </p:nvSpPr>
        <p:spPr/>
        <p:txBody>
          <a:bodyPr/>
          <a:lstStyle>
            <a:lvl1pPr>
              <a:defRPr/>
            </a:lvl1pPr>
          </a:lstStyle>
          <a:p>
            <a:pPr>
              <a:defRPr/>
            </a:pPr>
            <a:fld id="{3BDA0155-7823-4212-819B-D51A9926B9A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8948D97B-620F-4B60-886B-7309A60B346D}" type="datetime3">
              <a:rPr lang="en-US"/>
              <a:pPr>
                <a:defRPr/>
              </a:pPr>
              <a:t>2 June 2021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a:t>English 1102 – Composition 2</a:t>
            </a: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64A012A2-C587-4F01-BD16-B141BBE91680}"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2" r:id="rId1"/>
    <p:sldLayoutId id="2147483771" r:id="rId2"/>
    <p:sldLayoutId id="2147483773" r:id="rId3"/>
    <p:sldLayoutId id="2147483770" r:id="rId4"/>
    <p:sldLayoutId id="2147483769" r:id="rId5"/>
    <p:sldLayoutId id="2147483774" r:id="rId6"/>
    <p:sldLayoutId id="2147483775" r:id="rId7"/>
    <p:sldLayoutId id="2147483776" r:id="rId8"/>
    <p:sldLayoutId id="2147483777" r:id="rId9"/>
    <p:sldLayoutId id="2147483768" r:id="rId10"/>
    <p:sldLayoutId id="2147483778" r:id="rId11"/>
    <p:sldLayoutId id="2147483767" r:id="rId12"/>
    <p:sldLayoutId id="2147483766" r:id="rId13"/>
    <p:sldLayoutId id="2147483765" r:id="rId14"/>
    <p:sldLayoutId id="2147483764" r:id="rId15"/>
  </p:sldLayoutIdLst>
  <p:hf hdr="0"/>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381000" y="838200"/>
            <a:ext cx="7696200" cy="2362200"/>
          </a:xfrm>
        </p:spPr>
        <p:txBody>
          <a:bodyPr/>
          <a:lstStyle/>
          <a:p>
            <a:pPr eaLnBrk="1" hangingPunct="1"/>
            <a:r>
              <a:rPr lang="en-US" dirty="0">
                <a:solidFill>
                  <a:schemeClr val="tx2"/>
                </a:solidFill>
              </a:rPr>
              <a:t>FYC corpus: an introduction and overview, with preliminary findings</a:t>
            </a:r>
            <a:br>
              <a:rPr lang="en-US" dirty="0">
                <a:solidFill>
                  <a:schemeClr val="tx2"/>
                </a:solidFill>
              </a:rPr>
            </a:br>
            <a:br>
              <a:rPr lang="en-US" dirty="0">
                <a:solidFill>
                  <a:schemeClr val="tx2"/>
                </a:solidFill>
              </a:rPr>
            </a:br>
            <a:r>
              <a:rPr lang="en-US" sz="2400" dirty="0">
                <a:solidFill>
                  <a:schemeClr val="tx2"/>
                </a:solidFill>
              </a:rPr>
              <a:t>Exploring the </a:t>
            </a:r>
            <a:r>
              <a:rPr lang="en-US" sz="2400">
                <a:solidFill>
                  <a:schemeClr val="tx2"/>
                </a:solidFill>
              </a:rPr>
              <a:t>question of </a:t>
            </a:r>
            <a:r>
              <a:rPr lang="en-US" sz="2400" dirty="0">
                <a:solidFill>
                  <a:schemeClr val="tx2"/>
                </a:solidFill>
              </a:rPr>
              <a:t>‘orality’ empirically</a:t>
            </a:r>
            <a:br>
              <a:rPr lang="en-US" sz="2400" dirty="0">
                <a:solidFill>
                  <a:schemeClr val="tx2"/>
                </a:solidFill>
              </a:rPr>
            </a:br>
            <a:r>
              <a:rPr lang="en-US" sz="2400" dirty="0">
                <a:solidFill>
                  <a:schemeClr val="tx2"/>
                </a:solidFill>
              </a:rPr>
              <a:t> with a controlled data set</a:t>
            </a:r>
            <a:br>
              <a:rPr lang="en-US" sz="2800" dirty="0"/>
            </a:br>
            <a:endParaRPr lang="en-US" sz="2800" dirty="0"/>
          </a:p>
        </p:txBody>
      </p:sp>
      <p:sp>
        <p:nvSpPr>
          <p:cNvPr id="3" name="Subtitle 2"/>
          <p:cNvSpPr>
            <a:spLocks noGrp="1"/>
          </p:cNvSpPr>
          <p:nvPr>
            <p:ph type="subTitle" idx="1"/>
          </p:nvPr>
        </p:nvSpPr>
        <p:spPr>
          <a:xfrm>
            <a:off x="1333500" y="5105400"/>
            <a:ext cx="6858000" cy="457200"/>
          </a:xfrm>
        </p:spPr>
        <p:txBody>
          <a:bodyPr>
            <a:normAutofit/>
          </a:bodyPr>
          <a:lstStyle/>
          <a:p>
            <a:pPr eaLnBrk="1" hangingPunct="1">
              <a:lnSpc>
                <a:spcPct val="80000"/>
              </a:lnSpc>
              <a:defRPr/>
            </a:pPr>
            <a:endParaRPr lang="en-US" sz="800"/>
          </a:p>
          <a:p>
            <a:pPr eaLnBrk="1" hangingPunct="1">
              <a:lnSpc>
                <a:spcPct val="80000"/>
              </a:lnSpc>
              <a:defRPr/>
            </a:pPr>
            <a:r>
              <a:rPr lang="en-US" sz="1800" b="1"/>
              <a:t>CCCC 2014</a:t>
            </a:r>
            <a:r>
              <a:rPr lang="en-US" sz="1800"/>
              <a:t>    Indianapolis   20 March 2014</a:t>
            </a:r>
          </a:p>
        </p:txBody>
      </p:sp>
      <p:sp>
        <p:nvSpPr>
          <p:cNvPr id="18435" name="Text Box 4"/>
          <p:cNvSpPr txBox="1">
            <a:spLocks noChangeArrowheads="1"/>
          </p:cNvSpPr>
          <p:nvPr/>
        </p:nvSpPr>
        <p:spPr bwMode="auto">
          <a:xfrm>
            <a:off x="1219200" y="3810000"/>
            <a:ext cx="6934200" cy="1098550"/>
          </a:xfrm>
          <a:prstGeom prst="rect">
            <a:avLst/>
          </a:prstGeom>
          <a:noFill/>
          <a:ln w="9525">
            <a:noFill/>
            <a:miter lim="800000"/>
            <a:headEnd/>
            <a:tailEnd/>
          </a:ln>
        </p:spPr>
        <p:txBody>
          <a:bodyPr>
            <a:spAutoFit/>
          </a:bodyPr>
          <a:lstStyle/>
          <a:p>
            <a:pPr algn="r"/>
            <a:r>
              <a:rPr lang="en-US" sz="2600">
                <a:solidFill>
                  <a:schemeClr val="tx2"/>
                </a:solidFill>
                <a:latin typeface="Bookman Old Style" pitchFamily="18" charset="0"/>
              </a:rPr>
              <a:t>Daniel Kies</a:t>
            </a:r>
          </a:p>
          <a:p>
            <a:pPr algn="r"/>
            <a:r>
              <a:rPr lang="en-US" sz="2000">
                <a:solidFill>
                  <a:schemeClr val="tx2"/>
                </a:solidFill>
                <a:latin typeface="Bookman Old Style" pitchFamily="18" charset="0"/>
              </a:rPr>
              <a:t>Department of English</a:t>
            </a:r>
          </a:p>
          <a:p>
            <a:pPr algn="r"/>
            <a:r>
              <a:rPr lang="en-US" sz="2000">
                <a:solidFill>
                  <a:schemeClr val="tx2"/>
                </a:solidFill>
                <a:latin typeface="Bookman Old Style" pitchFamily="18" charset="0"/>
              </a:rPr>
              <a:t>College of DuPage</a:t>
            </a:r>
            <a:endParaRPr lang="en-US" sz="2000">
              <a:latin typeface="Bookman Old Style"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Slide Number Placeholder 14"/>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557F1B93-BA4C-4B14-9FF9-3B16B4392A92}" type="slidenum">
              <a:rPr lang="en-US">
                <a:cs typeface="Arial" charset="0"/>
              </a:rPr>
              <a:pPr fontAlgn="base">
                <a:spcBef>
                  <a:spcPct val="0"/>
                </a:spcBef>
                <a:spcAft>
                  <a:spcPct val="0"/>
                </a:spcAft>
                <a:defRPr/>
              </a:pPr>
              <a:t>10</a:t>
            </a:fld>
            <a:endParaRPr lang="en-US">
              <a:cs typeface="Arial" charset="0"/>
            </a:endParaRPr>
          </a:p>
        </p:txBody>
      </p:sp>
      <p:sp>
        <p:nvSpPr>
          <p:cNvPr id="28674" name="Rectangle 16"/>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sz="2400" i="1">
                <a:latin typeface="Gill Sans MT" pitchFamily="34" charset="0"/>
              </a:rPr>
              <a:t>Rebecca Gemkow, a Lyons Township High School English teacher, said she believes it is crucial for teenagers to recognize the difference between social and academic writing in order to be successful in the real world.</a:t>
            </a:r>
          </a:p>
          <a:p>
            <a:pPr marL="273050" indent="-273050">
              <a:lnSpc>
                <a:spcPct val="80000"/>
              </a:lnSpc>
              <a:spcBef>
                <a:spcPts val="600"/>
              </a:spcBef>
              <a:buClr>
                <a:schemeClr val="accent1"/>
              </a:buClr>
              <a:buSzPct val="76000"/>
              <a:buFont typeface="Wingdings 3" pitchFamily="18" charset="2"/>
              <a:buChar char=""/>
            </a:pPr>
            <a:endParaRPr lang="en-US" sz="2400" i="1">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400" i="1">
                <a:latin typeface="Gill Sans MT" pitchFamily="34" charset="0"/>
              </a:rPr>
              <a:t>“I feel that all of the online opportunities and the time spent with such opportunities puts students at a deficit when it comes to producing sophisticated writing,” she said. “In result, there is a much greater responsibility put on teachers to help rectify the situation so that students will be prepared for the rest of high school, as well as post-high school writing.”</a:t>
            </a:r>
          </a:p>
          <a:p>
            <a:pPr marL="273050" indent="-273050">
              <a:lnSpc>
                <a:spcPct val="80000"/>
              </a:lnSpc>
              <a:spcBef>
                <a:spcPts val="600"/>
              </a:spcBef>
              <a:buClr>
                <a:schemeClr val="accent1"/>
              </a:buClr>
              <a:buSzPct val="76000"/>
              <a:buFont typeface="Wingdings 3" pitchFamily="18" charset="2"/>
              <a:buChar char=""/>
            </a:pPr>
            <a:endParaRPr lang="en-US" sz="2400" i="1">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1600">
                <a:latin typeface="Gill Sans MT" pitchFamily="34" charset="0"/>
              </a:rPr>
              <a:t>Source:  http://www.suntimes.com/news/education/4600849-418/teachers-students-see-texting-lingo-popping-up-in-school-writing.html </a:t>
            </a:r>
          </a:p>
        </p:txBody>
      </p:sp>
      <p:sp>
        <p:nvSpPr>
          <p:cNvPr id="2867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
        <p:nvSpPr>
          <p:cNvPr id="28679" name="Rectangle 2"/>
          <p:cNvSpPr>
            <a:spLocks/>
          </p:cNvSpPr>
          <p:nvPr/>
        </p:nvSpPr>
        <p:spPr bwMode="auto">
          <a:xfrm>
            <a:off x="457200" y="152400"/>
            <a:ext cx="8229600" cy="990600"/>
          </a:xfrm>
          <a:prstGeom prst="rect">
            <a:avLst/>
          </a:prstGeom>
          <a:noFill/>
          <a:ln w="9525">
            <a:noFill/>
            <a:miter lim="800000"/>
            <a:headEnd/>
            <a:tailEnd/>
          </a:ln>
        </p:spPr>
        <p:txBody>
          <a:bodyPr anchor="b"/>
          <a:lstStyle/>
          <a:p>
            <a:r>
              <a:rPr lang="en-US" sz="2800">
                <a:solidFill>
                  <a:schemeClr val="tx2"/>
                </a:solidFill>
                <a:latin typeface="Bookman Old Style" pitchFamily="18" charset="0"/>
              </a:rPr>
              <a:t>The Genesis of the Project</a:t>
            </a:r>
            <a:br>
              <a:rPr lang="en-US" sz="2800">
                <a:solidFill>
                  <a:schemeClr val="tx2"/>
                </a:solidFill>
                <a:latin typeface="Bookman Old Style" pitchFamily="18" charset="0"/>
              </a:rPr>
            </a:br>
            <a:r>
              <a:rPr lang="en-US" sz="2800">
                <a:solidFill>
                  <a:schemeClr val="tx2"/>
                </a:solidFill>
                <a:latin typeface="Bookman Old Style" pitchFamily="18" charset="0"/>
              </a:rPr>
              <a:t>	Fears for the future of writing (2)</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972AA73B-63C0-4433-A0CD-F4EFF31F5CCF}" type="slidenum">
              <a:rPr lang="en-US">
                <a:cs typeface="Arial" charset="0"/>
              </a:rPr>
              <a:pPr fontAlgn="base">
                <a:spcBef>
                  <a:spcPct val="0"/>
                </a:spcBef>
                <a:spcAft>
                  <a:spcPct val="0"/>
                </a:spcAft>
                <a:defRPr/>
              </a:pPr>
              <a:t>11</a:t>
            </a:fld>
            <a:endParaRPr lang="en-US">
              <a:cs typeface="Arial" charset="0"/>
            </a:endParaRPr>
          </a:p>
        </p:txBody>
      </p:sp>
      <p:sp>
        <p:nvSpPr>
          <p:cNvPr id="29698"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None/>
            </a:pPr>
            <a:r>
              <a:rPr lang="en-US" sz="2600"/>
              <a:t>Background of our research corpus (1):</a:t>
            </a:r>
            <a:endParaRPr lang="en-US" sz="2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endParaRPr lang="en-US" sz="2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000">
                <a:latin typeface="Gill Sans MT" pitchFamily="34" charset="0"/>
              </a:rPr>
              <a:t>First-year composition (FYC) corpus, over 7 million words drawn from the academic writing of the general population of students in first-year writing classes at a community college in America’s Midwest. </a:t>
            </a:r>
            <a:br>
              <a:rPr lang="en-US" sz="2000">
                <a:latin typeface="Gill Sans MT" pitchFamily="34" charset="0"/>
              </a:rPr>
            </a:br>
            <a:endParaRPr lang="en-US" sz="20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000">
                <a:latin typeface="Gill Sans MT" pitchFamily="34" charset="0"/>
              </a:rPr>
              <a:t>The corpus spans the period 1989 - 2013, and thus allows for a comparison of student writing over the time period beginning with the adoption of the world wide web and search engines by the general population, and the present, when electronic texts are pervasive. </a:t>
            </a:r>
          </a:p>
        </p:txBody>
      </p:sp>
      <p:sp>
        <p:nvSpPr>
          <p:cNvPr id="29699" name="Title 1"/>
          <p:cNvSpPr>
            <a:spLocks/>
          </p:cNvSpPr>
          <p:nvPr/>
        </p:nvSpPr>
        <p:spPr bwMode="auto">
          <a:xfrm>
            <a:off x="457200" y="152400"/>
            <a:ext cx="8229600" cy="990600"/>
          </a:xfrm>
          <a:prstGeom prst="rect">
            <a:avLst/>
          </a:prstGeom>
          <a:noFill/>
          <a:ln w="9525">
            <a:noFill/>
            <a:miter lim="800000"/>
            <a:headEnd/>
            <a:tailEnd/>
          </a:ln>
        </p:spPr>
        <p:txBody>
          <a:bodyPr anchor="b"/>
          <a:lstStyle/>
          <a:p>
            <a:r>
              <a:rPr lang="en-US" sz="3200">
                <a:solidFill>
                  <a:schemeClr val="tx2"/>
                </a:solidFill>
                <a:latin typeface="Bookman Old Style" pitchFamily="18" charset="0"/>
              </a:rPr>
              <a:t>The Genesis of the Project</a:t>
            </a:r>
          </a:p>
        </p:txBody>
      </p:sp>
      <p:sp>
        <p:nvSpPr>
          <p:cNvPr id="2970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D2125BB0-EE72-4B92-BC16-EA6B8866EEF4}" type="slidenum">
              <a:rPr lang="en-US" sz="1400">
                <a:solidFill>
                  <a:schemeClr val="tx2"/>
                </a:solidFill>
                <a:latin typeface="+mn-lt"/>
              </a:rPr>
              <a:pPr>
                <a:defRPr/>
              </a:pPr>
              <a:t>12</a:t>
            </a:fld>
            <a:endParaRPr lang="en-US" sz="1400">
              <a:solidFill>
                <a:schemeClr val="tx2"/>
              </a:solidFill>
              <a:latin typeface="+mn-lt"/>
            </a:endParaRPr>
          </a:p>
        </p:txBody>
      </p:sp>
      <p:sp>
        <p:nvSpPr>
          <p:cNvPr id="31746"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None/>
            </a:pPr>
            <a:r>
              <a:rPr lang="en-US" sz="2600"/>
              <a:t>Background of our research corpus (2):</a:t>
            </a:r>
          </a:p>
          <a:p>
            <a:pPr marL="273050" indent="-273050">
              <a:lnSpc>
                <a:spcPct val="80000"/>
              </a:lnSpc>
              <a:spcBef>
                <a:spcPts val="600"/>
              </a:spcBef>
              <a:buClr>
                <a:schemeClr val="accent1"/>
              </a:buClr>
              <a:buSzPct val="76000"/>
              <a:buFont typeface="Wingdings 3" pitchFamily="18" charset="2"/>
              <a:buChar char=""/>
            </a:pPr>
            <a:endParaRPr lang="en-US" sz="26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000">
                <a:latin typeface="Gill Sans MT" pitchFamily="34" charset="0"/>
              </a:rPr>
              <a:t>The </a:t>
            </a:r>
            <a:r>
              <a:rPr lang="en-US"/>
              <a:t>FYC </a:t>
            </a:r>
            <a:r>
              <a:rPr lang="en-US" sz="2000">
                <a:latin typeface="Gill Sans MT" pitchFamily="34" charset="0"/>
              </a:rPr>
              <a:t>corpus is from the same composition courses taught by the same instructor over the period. This stability produces highly comparable data in terms of writing topics, and reduces variability that might have been due to different instructors’ pedagogical styles or abilities. </a:t>
            </a:r>
            <a:br>
              <a:rPr lang="en-US" sz="2000">
                <a:latin typeface="Gill Sans MT" pitchFamily="34" charset="0"/>
              </a:rPr>
            </a:br>
            <a:endParaRPr lang="en-US" sz="20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000">
                <a:latin typeface="Gill Sans MT" pitchFamily="34" charset="0"/>
              </a:rPr>
              <a:t>The writing prompts were intended to elicit essays in different academic genres such as summary, review of an article, argumentative/persuasive essay, descriptive/comparative response, analysis of persuasive writing, and definition.  Major topics were the future of books, </a:t>
            </a:r>
            <a:r>
              <a:rPr lang="en-US" sz="2000" i="1">
                <a:latin typeface="Gill Sans MT" pitchFamily="34" charset="0"/>
              </a:rPr>
              <a:t>The Gutenberg Elegies, </a:t>
            </a:r>
            <a:r>
              <a:rPr lang="en-US" sz="2000">
                <a:latin typeface="Gill Sans MT" pitchFamily="34" charset="0"/>
              </a:rPr>
              <a:t>literacy, and in the second semester students typically wrote academic research essays on topics related to the Orwell’s </a:t>
            </a:r>
            <a:r>
              <a:rPr lang="en-US" sz="2000" i="1">
                <a:latin typeface="Gill Sans MT" pitchFamily="34" charset="0"/>
              </a:rPr>
              <a:t>1984</a:t>
            </a:r>
            <a:r>
              <a:rPr lang="en-US" sz="2000">
                <a:latin typeface="Gill Sans MT" pitchFamily="34" charset="0"/>
              </a:rPr>
              <a:t>.</a:t>
            </a:r>
          </a:p>
        </p:txBody>
      </p:sp>
      <p:sp>
        <p:nvSpPr>
          <p:cNvPr id="31747" name="Title 1"/>
          <p:cNvSpPr>
            <a:spLocks/>
          </p:cNvSpPr>
          <p:nvPr/>
        </p:nvSpPr>
        <p:spPr bwMode="auto">
          <a:xfrm>
            <a:off x="457200" y="152400"/>
            <a:ext cx="8229600" cy="990600"/>
          </a:xfrm>
          <a:prstGeom prst="rect">
            <a:avLst/>
          </a:prstGeom>
          <a:noFill/>
          <a:ln w="9525">
            <a:noFill/>
            <a:miter lim="800000"/>
            <a:headEnd/>
            <a:tailEnd/>
          </a:ln>
        </p:spPr>
        <p:txBody>
          <a:bodyPr anchor="b"/>
          <a:lstStyle/>
          <a:p>
            <a:r>
              <a:rPr lang="en-US" sz="3200">
                <a:solidFill>
                  <a:schemeClr val="tx2"/>
                </a:solidFill>
                <a:latin typeface="Bookman Old Style" pitchFamily="18" charset="0"/>
              </a:rPr>
              <a:t>The Genesis of the Project</a:t>
            </a:r>
          </a:p>
        </p:txBody>
      </p:sp>
      <p:sp>
        <p:nvSpPr>
          <p:cNvPr id="3174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p:txBody>
          <a:bodyPr/>
          <a:lstStyle/>
          <a:p>
            <a:pPr eaLnBrk="1" hangingPunct="1"/>
            <a:r>
              <a:rPr lang="en-US"/>
              <a:t>The Genesis of the Project</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C56434FF-6171-41EC-AA69-84E5F3CE85B2}" type="slidenum">
              <a:rPr lang="en-US" sz="1400">
                <a:solidFill>
                  <a:schemeClr val="tx2"/>
                </a:solidFill>
                <a:latin typeface="+mn-lt"/>
              </a:rPr>
              <a:pPr>
                <a:defRPr/>
              </a:pPr>
              <a:t>13</a:t>
            </a:fld>
            <a:endParaRPr lang="en-US" sz="1400">
              <a:solidFill>
                <a:schemeClr val="tx2"/>
              </a:solidFill>
              <a:latin typeface="+mn-lt"/>
            </a:endParaRPr>
          </a:p>
        </p:txBody>
      </p:sp>
      <p:sp>
        <p:nvSpPr>
          <p:cNvPr id="33795"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WRAB III</a:t>
            </a:r>
            <a:r>
              <a:rPr lang="en-US" sz="1400">
                <a:solidFill>
                  <a:schemeClr val="tx2"/>
                </a:solidFill>
                <a:latin typeface="Gill Sans MT" pitchFamily="34" charset="0"/>
              </a:rPr>
              <a:t>    Paris, France   19 February 2014</a:t>
            </a:r>
          </a:p>
        </p:txBody>
      </p:sp>
      <p:sp>
        <p:nvSpPr>
          <p:cNvPr id="33796" name="Content Placeholder 4"/>
          <p:cNvSpPr>
            <a:spLocks noGrp="1"/>
          </p:cNvSpPr>
          <p:nvPr>
            <p:ph sz="quarter" idx="4294967295"/>
          </p:nvPr>
        </p:nvSpPr>
        <p:spPr>
          <a:xfrm>
            <a:off x="457200" y="1295400"/>
            <a:ext cx="8229600" cy="5029200"/>
          </a:xfrm>
        </p:spPr>
        <p:txBody>
          <a:bodyPr/>
          <a:lstStyle/>
          <a:p>
            <a:pPr>
              <a:buFont typeface="Wingdings 3" pitchFamily="18" charset="2"/>
              <a:buNone/>
            </a:pPr>
            <a:r>
              <a:rPr lang="en-US">
                <a:latin typeface="Arial" charset="0"/>
              </a:rPr>
              <a:t>Background of our student writers:</a:t>
            </a:r>
            <a:r>
              <a:rPr lang="en-US" sz="2000"/>
              <a:t> </a:t>
            </a:r>
            <a:br>
              <a:rPr lang="en-US" sz="2000"/>
            </a:br>
            <a:endParaRPr lang="en-US" sz="2000"/>
          </a:p>
          <a:p>
            <a:r>
              <a:rPr lang="en-US" sz="2400"/>
              <a:t>All students have similar backgrounds</a:t>
            </a:r>
          </a:p>
          <a:p>
            <a:pPr marL="742950" lvl="1" indent="-285750"/>
            <a:r>
              <a:rPr lang="en-US" sz="2000"/>
              <a:t>cultural, </a:t>
            </a:r>
          </a:p>
          <a:p>
            <a:pPr marL="742950" lvl="1" indent="-285750"/>
            <a:r>
              <a:rPr lang="en-US" sz="2000"/>
              <a:t>linguistic, and </a:t>
            </a:r>
          </a:p>
          <a:p>
            <a:pPr marL="742950" lvl="1" indent="-285750"/>
            <a:r>
              <a:rPr lang="en-US" sz="2000"/>
              <a:t>socio-economic </a:t>
            </a:r>
          </a:p>
          <a:p>
            <a:pPr marL="742950" lvl="1" indent="-285750">
              <a:buFont typeface="Wingdings 3" pitchFamily="18" charset="2"/>
              <a:buNone/>
            </a:pPr>
            <a:endParaRPr lang="en-US" sz="2000"/>
          </a:p>
          <a:p>
            <a:r>
              <a:rPr lang="en-US" sz="2400"/>
              <a:t>Most students come from the western suburbs of Chicago that surround the college  </a:t>
            </a:r>
            <a:br>
              <a:rPr lang="en-US" sz="2400"/>
            </a:br>
            <a:endParaRPr lang="en-US" sz="2400"/>
          </a:p>
          <a:p>
            <a:r>
              <a:rPr lang="en-US" sz="2400"/>
              <a:t>All students have similar educational achievements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98B16729-158B-481F-93A3-7FF4775329CB}" type="slidenum">
              <a:rPr lang="en-US">
                <a:cs typeface="Arial" charset="0"/>
              </a:rPr>
              <a:pPr fontAlgn="base">
                <a:spcBef>
                  <a:spcPct val="0"/>
                </a:spcBef>
                <a:spcAft>
                  <a:spcPct val="0"/>
                </a:spcAft>
                <a:defRPr/>
              </a:pPr>
              <a:t>14</a:t>
            </a:fld>
            <a:endParaRPr lang="en-US">
              <a:cs typeface="Arial" charset="0"/>
            </a:endParaRPr>
          </a:p>
        </p:txBody>
      </p:sp>
      <p:sp>
        <p:nvSpPr>
          <p:cNvPr id="34818" name="Rectangle 9"/>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Research questions</a:t>
            </a:r>
          </a:p>
        </p:txBody>
      </p:sp>
      <p:sp>
        <p:nvSpPr>
          <p:cNvPr id="34819"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609600" indent="-609600">
              <a:spcBef>
                <a:spcPts val="600"/>
              </a:spcBef>
              <a:buClr>
                <a:schemeClr val="accent1"/>
              </a:buClr>
              <a:buSzPct val="76000"/>
              <a:buFont typeface="Wingdings 3" pitchFamily="18" charset="2"/>
              <a:buChar char=""/>
            </a:pPr>
            <a:r>
              <a:rPr lang="en-US" sz="2600">
                <a:latin typeface="Gill Sans MT" pitchFamily="34" charset="0"/>
              </a:rPr>
              <a:t>What are the general features of first year composition students’ writing?</a:t>
            </a:r>
          </a:p>
          <a:p>
            <a:pPr marL="609600" indent="-609600">
              <a:spcBef>
                <a:spcPts val="600"/>
              </a:spcBef>
              <a:buClr>
                <a:schemeClr val="accent1"/>
              </a:buClr>
              <a:buSzPct val="76000"/>
              <a:buFont typeface="Wingdings 3" pitchFamily="18" charset="2"/>
              <a:buChar char=""/>
            </a:pPr>
            <a:r>
              <a:rPr lang="en-US" sz="2600">
                <a:latin typeface="Gill Sans MT" pitchFamily="34" charset="0"/>
              </a:rPr>
              <a:t>What are the principal markers of orality?</a:t>
            </a:r>
          </a:p>
          <a:p>
            <a:pPr marL="609600" indent="-609600">
              <a:spcBef>
                <a:spcPts val="600"/>
              </a:spcBef>
              <a:buClr>
                <a:schemeClr val="accent1"/>
              </a:buClr>
              <a:buSzPct val="76000"/>
              <a:buFont typeface="Wingdings 3" pitchFamily="18" charset="2"/>
              <a:buChar char=""/>
            </a:pPr>
            <a:r>
              <a:rPr lang="en-US" sz="2600">
                <a:latin typeface="Gill Sans MT" pitchFamily="34" charset="0"/>
              </a:rPr>
              <a:t>Is there any evidence of a shift to orality in first year students’ writing over time?</a:t>
            </a:r>
          </a:p>
          <a:p>
            <a:pPr marL="609600" indent="-609600">
              <a:spcBef>
                <a:spcPts val="600"/>
              </a:spcBef>
              <a:buClr>
                <a:schemeClr val="accent1"/>
              </a:buClr>
              <a:buSzPct val="76000"/>
              <a:buFont typeface="Wingdings 3" pitchFamily="18" charset="2"/>
              <a:buChar char=""/>
            </a:pPr>
            <a:endParaRPr lang="en-US" sz="2600">
              <a:latin typeface="Gill Sans MT" pitchFamily="34" charset="0"/>
            </a:endParaRPr>
          </a:p>
          <a:p>
            <a:pPr marL="609600" indent="-609600">
              <a:spcBef>
                <a:spcPts val="600"/>
              </a:spcBef>
              <a:buClr>
                <a:schemeClr val="accent1"/>
              </a:buClr>
              <a:buSzPct val="76000"/>
              <a:buFont typeface="Wingdings 3" pitchFamily="18" charset="2"/>
              <a:buChar char=""/>
            </a:pPr>
            <a:endParaRPr lang="en-US" sz="2600">
              <a:latin typeface="Gill Sans MT" pitchFamily="34" charset="0"/>
            </a:endParaRPr>
          </a:p>
          <a:p>
            <a:pPr marL="609600" indent="-609600">
              <a:spcBef>
                <a:spcPts val="600"/>
              </a:spcBef>
              <a:buClr>
                <a:schemeClr val="accent1"/>
              </a:buClr>
              <a:buSzPct val="76000"/>
              <a:buFont typeface="Wingdings 3" pitchFamily="18" charset="2"/>
              <a:buChar char=""/>
            </a:pPr>
            <a:endParaRPr lang="en-US" sz="2600">
              <a:latin typeface="Gill Sans MT" pitchFamily="34" charset="0"/>
            </a:endParaRPr>
          </a:p>
          <a:p>
            <a:pPr marL="609600" indent="-609600">
              <a:spcBef>
                <a:spcPts val="600"/>
              </a:spcBef>
              <a:buClr>
                <a:schemeClr val="accent1"/>
              </a:buClr>
              <a:buSzPct val="76000"/>
              <a:buFont typeface="Wingdings 3" pitchFamily="18" charset="2"/>
              <a:buChar char=""/>
            </a:pPr>
            <a:endParaRPr lang="en-US" sz="2600">
              <a:latin typeface="Gill Sans MT" pitchFamily="34" charset="0"/>
            </a:endParaRPr>
          </a:p>
        </p:txBody>
      </p:sp>
      <p:sp>
        <p:nvSpPr>
          <p:cNvPr id="3482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F7C17431-5259-425C-8833-AF9D55CB6C5A}" type="slidenum">
              <a:rPr lang="en-US" sz="1400">
                <a:solidFill>
                  <a:schemeClr val="tx2"/>
                </a:solidFill>
                <a:latin typeface="+mn-lt"/>
              </a:rPr>
              <a:pPr>
                <a:defRPr/>
              </a:pPr>
              <a:t>15</a:t>
            </a:fld>
            <a:endParaRPr lang="en-US" sz="1400">
              <a:solidFill>
                <a:schemeClr val="tx2"/>
              </a:solidFill>
              <a:latin typeface="+mn-lt"/>
            </a:endParaRPr>
          </a:p>
        </p:txBody>
      </p:sp>
      <p:sp>
        <p:nvSpPr>
          <p:cNvPr id="36866" name="Rectangle 11"/>
          <p:cNvSpPr>
            <a:spLocks noChangeArrowheads="1"/>
          </p:cNvSpPr>
          <p:nvPr/>
        </p:nvSpPr>
        <p:spPr bwMode="auto">
          <a:xfrm>
            <a:off x="457200" y="1295400"/>
            <a:ext cx="8229600" cy="4525963"/>
          </a:xfrm>
          <a:prstGeom prst="rect">
            <a:avLst/>
          </a:prstGeom>
          <a:noFill/>
          <a:ln w="9525">
            <a:noFill/>
            <a:miter lim="800000"/>
            <a:headEnd/>
            <a:tailEnd/>
          </a:ln>
        </p:spPr>
        <p:txBody>
          <a:bodyPr/>
          <a:lstStyle/>
          <a:p>
            <a:pPr marL="342900" indent="-342900">
              <a:lnSpc>
                <a:spcPct val="80000"/>
              </a:lnSpc>
              <a:spcBef>
                <a:spcPts val="600"/>
              </a:spcBef>
              <a:buClr>
                <a:schemeClr val="accent1"/>
              </a:buClr>
              <a:buSzPct val="76000"/>
            </a:pPr>
            <a:endParaRPr lang="en-US" sz="1500">
              <a:latin typeface="Gill Sans MT" pitchFamily="34" charset="0"/>
            </a:endParaRPr>
          </a:p>
          <a:p>
            <a:pPr marL="342900" indent="-342900">
              <a:lnSpc>
                <a:spcPct val="80000"/>
              </a:lnSpc>
              <a:spcBef>
                <a:spcPts val="600"/>
              </a:spcBef>
              <a:buClr>
                <a:schemeClr val="accent1"/>
              </a:buClr>
              <a:buSzPct val="76000"/>
            </a:pPr>
            <a:r>
              <a:rPr lang="en-US" sz="2000">
                <a:latin typeface="Gill Sans MT" pitchFamily="34" charset="0"/>
              </a:rPr>
              <a:t>1. Review of previous research on differences between oral and written text.</a:t>
            </a:r>
          </a:p>
          <a:p>
            <a:pPr marL="342900" indent="-342900">
              <a:lnSpc>
                <a:spcPct val="80000"/>
              </a:lnSpc>
              <a:spcBef>
                <a:spcPts val="600"/>
              </a:spcBef>
              <a:buClr>
                <a:schemeClr val="accent1"/>
              </a:buClr>
              <a:buSzPct val="76000"/>
            </a:pPr>
            <a:r>
              <a:rPr lang="en-US" sz="2000">
                <a:latin typeface="Gill Sans MT" pitchFamily="34" charset="0"/>
              </a:rPr>
              <a:t>	(e.g. Ong, Halliday &amp; Matthiesson, 2004, O’Donnell, 1974, Chafe, Tannen)</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2. Selection of comparable written texts (Orwell’s </a:t>
            </a:r>
            <a:r>
              <a:rPr lang="en-US" sz="2000" i="1">
                <a:latin typeface="Gill Sans MT" pitchFamily="34" charset="0"/>
              </a:rPr>
              <a:t>1984</a:t>
            </a:r>
            <a:r>
              <a:rPr lang="en-US" sz="2000">
                <a:latin typeface="Gill Sans MT" pitchFamily="34" charset="0"/>
              </a:rPr>
              <a:t> and Birkerts’ </a:t>
            </a:r>
            <a:r>
              <a:rPr lang="en-US" sz="2000" i="1">
                <a:latin typeface="Gill Sans MT" pitchFamily="34" charset="0"/>
              </a:rPr>
              <a:t>Gutenberg Elegies</a:t>
            </a:r>
            <a:r>
              <a:rPr lang="en-US" sz="2000">
                <a:latin typeface="Gill Sans MT" pitchFamily="34" charset="0"/>
              </a:rPr>
              <a:t> essays)</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3. Conversion of word files to machine/software readable unicode text files</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4. Parsing of 1984 texts using UAMCorpusTool (O’Donnell).</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5. Analysis of general linguistic features using UAM and generation of descriptive stats. </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6. General comparison with Biber’s (1988) Mean frequencies for academic prose and face to face conversation. (Not all categories are easily comparable). </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7. Finer analysis of wordlists using Wordsmith Tools 6 (Scott)</a:t>
            </a: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8. Concordancing of specific features using WSTools 6.</a:t>
            </a:r>
          </a:p>
          <a:p>
            <a:pPr marL="342900" indent="-342900">
              <a:lnSpc>
                <a:spcPct val="80000"/>
              </a:lnSpc>
              <a:spcBef>
                <a:spcPts val="600"/>
              </a:spcBef>
              <a:buClr>
                <a:schemeClr val="accent1"/>
              </a:buClr>
              <a:buSzPct val="76000"/>
              <a:buFont typeface="Wingdings 3" pitchFamily="18" charset="2"/>
              <a:buNone/>
            </a:pPr>
            <a:endParaRPr lang="en-US" sz="2000">
              <a:latin typeface="Gill Sans MT" pitchFamily="34" charset="0"/>
            </a:endParaRPr>
          </a:p>
          <a:p>
            <a:pPr marL="342900" indent="-342900">
              <a:lnSpc>
                <a:spcPct val="80000"/>
              </a:lnSpc>
              <a:spcBef>
                <a:spcPts val="600"/>
              </a:spcBef>
              <a:buClr>
                <a:schemeClr val="accent1"/>
              </a:buClr>
              <a:buSzPct val="76000"/>
              <a:buFont typeface="Wingdings 3" pitchFamily="18" charset="2"/>
              <a:buNone/>
            </a:pPr>
            <a:r>
              <a:rPr lang="en-US" sz="2000">
                <a:latin typeface="Gill Sans MT" pitchFamily="34" charset="0"/>
              </a:rPr>
              <a:t>Future research: More fine-grained analyses. Factor analysis (Biber, 1988, 2006).</a:t>
            </a:r>
          </a:p>
        </p:txBody>
      </p:sp>
      <p:sp>
        <p:nvSpPr>
          <p:cNvPr id="36867" name="Title 1"/>
          <p:cNvSpPr>
            <a:spLocks/>
          </p:cNvSpPr>
          <p:nvPr/>
        </p:nvSpPr>
        <p:spPr bwMode="auto">
          <a:xfrm>
            <a:off x="457200" y="152400"/>
            <a:ext cx="8229600" cy="990600"/>
          </a:xfrm>
          <a:prstGeom prst="rect">
            <a:avLst/>
          </a:prstGeom>
          <a:noFill/>
          <a:ln w="9525">
            <a:noFill/>
            <a:miter lim="800000"/>
            <a:headEnd/>
            <a:tailEnd/>
          </a:ln>
        </p:spPr>
        <p:txBody>
          <a:bodyPr anchor="b"/>
          <a:lstStyle/>
          <a:p>
            <a:r>
              <a:rPr lang="en-US" sz="3200">
                <a:solidFill>
                  <a:schemeClr val="tx2"/>
                </a:solidFill>
                <a:latin typeface="Bookman Old Style" pitchFamily="18" charset="0"/>
              </a:rPr>
              <a:t>Methodology (1)</a:t>
            </a:r>
          </a:p>
        </p:txBody>
      </p:sp>
      <p:sp>
        <p:nvSpPr>
          <p:cNvPr id="3686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a:t>Methodology (2)</a:t>
            </a:r>
          </a:p>
        </p:txBody>
      </p:sp>
      <p:sp>
        <p:nvSpPr>
          <p:cNvPr id="38914" name="Content Placeholder 2"/>
          <p:cNvSpPr>
            <a:spLocks noGrp="1"/>
          </p:cNvSpPr>
          <p:nvPr>
            <p:ph sz="quarter" idx="1"/>
          </p:nvPr>
        </p:nvSpPr>
        <p:spPr>
          <a:xfrm>
            <a:off x="457200" y="1295400"/>
            <a:ext cx="8229600" cy="5029200"/>
          </a:xfrm>
        </p:spPr>
        <p:txBody>
          <a:bodyPr/>
          <a:lstStyle/>
          <a:p>
            <a:pPr eaLnBrk="1">
              <a:lnSpc>
                <a:spcPct val="80000"/>
              </a:lnSpc>
              <a:buFont typeface="Wingdings 3" pitchFamily="18" charset="2"/>
              <a:buNone/>
            </a:pPr>
            <a:r>
              <a:rPr lang="en-US">
                <a:latin typeface="Arial" charset="0"/>
              </a:rPr>
              <a:t>Tools:</a:t>
            </a:r>
            <a:br>
              <a:rPr lang="en-US"/>
            </a:br>
            <a:endParaRPr lang="en-US" sz="1000"/>
          </a:p>
          <a:p>
            <a:pPr eaLnBrk="1" hangingPunct="1"/>
            <a:r>
              <a:rPr lang="en-US"/>
              <a:t>WordSmith Tools (Mike Scott)</a:t>
            </a:r>
            <a:endParaRPr lang="en-US" sz="1000"/>
          </a:p>
          <a:p>
            <a:pPr eaLnBrk="1" hangingPunct="1"/>
            <a:r>
              <a:rPr lang="en-US"/>
              <a:t>UAMCorpusTool (Mick O’Donnell)</a:t>
            </a:r>
            <a:endParaRPr lang="en-US" sz="1000"/>
          </a:p>
          <a:p>
            <a:pPr eaLnBrk="1" hangingPunct="1"/>
            <a:r>
              <a:rPr lang="en-US"/>
              <a:t>AntConc (Laurence Anthony)</a:t>
            </a:r>
            <a:br>
              <a:rPr lang="en-US"/>
            </a:br>
            <a:endParaRPr lang="en-US"/>
          </a:p>
          <a:p>
            <a:pPr eaLnBrk="1" hangingPunct="1">
              <a:buFont typeface="Wingdings 3" pitchFamily="18" charset="2"/>
              <a:buNone/>
            </a:pPr>
            <a:r>
              <a:rPr lang="en-US">
                <a:latin typeface="Arial" charset="0"/>
              </a:rPr>
              <a:t>Materials:</a:t>
            </a:r>
          </a:p>
          <a:p>
            <a:r>
              <a:rPr lang="en-US" sz="2000"/>
              <a:t>The pronoun study corpus: 100,000 words on Birkerts’ </a:t>
            </a:r>
            <a:r>
              <a:rPr lang="en-US" sz="2000" i="1"/>
              <a:t>Gutenberg Elegies</a:t>
            </a:r>
            <a:r>
              <a:rPr lang="en-US" sz="2000"/>
              <a:t>.</a:t>
            </a:r>
          </a:p>
          <a:p>
            <a:r>
              <a:rPr lang="en-US" sz="2000"/>
              <a:t>The verb study corpus: student research essays on George Orwell’s </a:t>
            </a:r>
            <a:r>
              <a:rPr lang="en-US" sz="2000" i="1"/>
              <a:t>1984</a:t>
            </a:r>
            <a:r>
              <a:rPr lang="en-US" sz="2000"/>
              <a:t>.</a:t>
            </a:r>
          </a:p>
          <a:p>
            <a:pPr marL="742950" lvl="1" indent="-285750"/>
            <a:r>
              <a:rPr lang="en-US" sz="2000">
                <a:solidFill>
                  <a:schemeClr val="tx1"/>
                </a:solidFill>
              </a:rPr>
              <a:t>Sub-corpus 1: 1998-99 (449,706 words)</a:t>
            </a:r>
          </a:p>
          <a:p>
            <a:pPr marL="742950" lvl="1" indent="-285750"/>
            <a:r>
              <a:rPr lang="en-US" sz="2000">
                <a:solidFill>
                  <a:schemeClr val="tx1"/>
                </a:solidFill>
              </a:rPr>
              <a:t>Sub-corpus 2: 2012-13 (363,157 words)</a:t>
            </a:r>
            <a:endParaRPr lang="en-US" sz="2000"/>
          </a:p>
        </p:txBody>
      </p:sp>
      <p:sp>
        <p:nvSpPr>
          <p:cNvPr id="17413"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DA80647E-86B5-4574-B669-C23022DE5D1F}" type="slidenum">
              <a:rPr lang="en-US">
                <a:cs typeface="Arial" charset="0"/>
              </a:rPr>
              <a:pPr fontAlgn="base">
                <a:spcBef>
                  <a:spcPct val="0"/>
                </a:spcBef>
                <a:spcAft>
                  <a:spcPct val="0"/>
                </a:spcAft>
                <a:defRPr/>
              </a:pPr>
              <a:t>16</a:t>
            </a:fld>
            <a:endParaRPr lang="en-US">
              <a:cs typeface="Arial" charset="0"/>
            </a:endParaRPr>
          </a:p>
        </p:txBody>
      </p:sp>
      <p:sp>
        <p:nvSpPr>
          <p:cNvPr id="3891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p:txBody>
          <a:bodyPr/>
          <a:lstStyle/>
          <a:p>
            <a:pPr eaLnBrk="1" hangingPunct="1"/>
            <a:r>
              <a:rPr lang="en-US"/>
              <a:t>Methodology (3)</a:t>
            </a:r>
          </a:p>
        </p:txBody>
      </p:sp>
      <p:sp>
        <p:nvSpPr>
          <p:cNvPr id="39938" name="Content Placeholder 2"/>
          <p:cNvSpPr>
            <a:spLocks noGrp="1"/>
          </p:cNvSpPr>
          <p:nvPr>
            <p:ph sz="quarter" idx="4294967295"/>
          </p:nvPr>
        </p:nvSpPr>
        <p:spPr>
          <a:xfrm>
            <a:off x="457200" y="1295400"/>
            <a:ext cx="8229600" cy="5029200"/>
          </a:xfrm>
        </p:spPr>
        <p:txBody>
          <a:bodyPr/>
          <a:lstStyle/>
          <a:p>
            <a:pPr eaLnBrk="1">
              <a:lnSpc>
                <a:spcPct val="80000"/>
              </a:lnSpc>
              <a:buFont typeface="Wingdings 3" pitchFamily="18" charset="2"/>
              <a:buNone/>
            </a:pPr>
            <a:r>
              <a:rPr lang="en-US">
                <a:latin typeface="Arial" charset="0"/>
              </a:rPr>
              <a:t>Techniques:</a:t>
            </a:r>
            <a:br>
              <a:rPr lang="en-US">
                <a:latin typeface="Arial" charset="0"/>
              </a:rPr>
            </a:br>
            <a:br>
              <a:rPr lang="en-US" sz="1000">
                <a:latin typeface="Arial" charset="0"/>
              </a:rPr>
            </a:br>
            <a:r>
              <a:rPr lang="en-US"/>
              <a:t>Establishing sets of metrics from earlier research to provide a means to measure the orality of the students’ texts:</a:t>
            </a:r>
            <a:br>
              <a:rPr lang="en-US"/>
            </a:br>
            <a:endParaRPr lang="en-US" sz="2000" i="1"/>
          </a:p>
          <a:p>
            <a:r>
              <a:rPr lang="en-US" sz="2000"/>
              <a:t>Biber </a:t>
            </a:r>
            <a:r>
              <a:rPr lang="en-US" sz="2000" i="1"/>
              <a:t>et al</a:t>
            </a:r>
            <a:r>
              <a:rPr lang="en-US" sz="2000"/>
              <a:t>. (2006) examined a range of university registers, both spoken and written (T2K-SWAL corpus). </a:t>
            </a:r>
            <a:br>
              <a:rPr lang="en-US" sz="2000"/>
            </a:br>
            <a:endParaRPr lang="en-US" sz="2000"/>
          </a:p>
          <a:p>
            <a:r>
              <a:rPr lang="en-US" sz="2000"/>
              <a:t>Includes a wide range of spoken registers such as classroom instruction, office hours, and service encounters, and written academic registers such as textbooks and administrative texts, but no student writing. </a:t>
            </a:r>
            <a:br>
              <a:rPr lang="en-US" sz="2000"/>
            </a:br>
            <a:endParaRPr lang="en-US" sz="2000"/>
          </a:p>
          <a:p>
            <a:r>
              <a:rPr lang="en-US" sz="2000"/>
              <a:t>The T2K-SWAL corpus provides a useful backdrop against which to compare student writing, but it does not examine the texts of novice writers. </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B53DBCFD-C8F6-43F9-87DC-75874D8D0850}" type="slidenum">
              <a:rPr lang="en-US" sz="1400">
                <a:solidFill>
                  <a:schemeClr val="tx2"/>
                </a:solidFill>
                <a:latin typeface="+mn-lt"/>
              </a:rPr>
              <a:pPr>
                <a:defRPr/>
              </a:pPr>
              <a:t>17</a:t>
            </a:fld>
            <a:endParaRPr lang="en-US" sz="1400">
              <a:solidFill>
                <a:schemeClr val="tx2"/>
              </a:solidFill>
              <a:latin typeface="+mn-lt"/>
            </a:endParaRPr>
          </a:p>
        </p:txBody>
      </p:sp>
      <p:sp>
        <p:nvSpPr>
          <p:cNvPr id="3994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a:t>Methodology (4)</a:t>
            </a:r>
          </a:p>
        </p:txBody>
      </p:sp>
      <p:sp>
        <p:nvSpPr>
          <p:cNvPr id="40962" name="Content Placeholder 2"/>
          <p:cNvSpPr>
            <a:spLocks noGrp="1"/>
          </p:cNvSpPr>
          <p:nvPr>
            <p:ph sz="quarter" idx="4294967295"/>
          </p:nvPr>
        </p:nvSpPr>
        <p:spPr>
          <a:xfrm>
            <a:off x="457200" y="1295400"/>
            <a:ext cx="8229600" cy="5029200"/>
          </a:xfrm>
        </p:spPr>
        <p:txBody>
          <a:bodyPr/>
          <a:lstStyle/>
          <a:p>
            <a:pPr eaLnBrk="1">
              <a:lnSpc>
                <a:spcPct val="80000"/>
              </a:lnSpc>
              <a:buFont typeface="Wingdings 3" pitchFamily="18" charset="2"/>
              <a:buNone/>
            </a:pPr>
            <a:r>
              <a:rPr lang="en-US">
                <a:latin typeface="Arial" charset="0"/>
              </a:rPr>
              <a:t>Techniques:</a:t>
            </a:r>
            <a:br>
              <a:rPr lang="en-US">
                <a:latin typeface="Arial" charset="0"/>
              </a:rPr>
            </a:br>
            <a:br>
              <a:rPr lang="en-US" sz="1000">
                <a:latin typeface="Arial" charset="0"/>
              </a:rPr>
            </a:br>
            <a:endParaRPr lang="en-US" sz="2000" i="1"/>
          </a:p>
          <a:p>
            <a:r>
              <a:rPr lang="en-US" sz="2400"/>
              <a:t>Compare student corpora against the academic registers in corpora.byu.edu (Mark Davies) </a:t>
            </a:r>
            <a:br>
              <a:rPr lang="en-US" sz="2400"/>
            </a:br>
            <a:endParaRPr lang="en-US" sz="2400"/>
          </a:p>
          <a:p>
            <a:r>
              <a:rPr lang="en-US" sz="2400"/>
              <a:t>That corpus focuses largely on cross-disciplinary, academic journal articles. </a:t>
            </a:r>
            <a:br>
              <a:rPr lang="en-US" sz="2400"/>
            </a:br>
            <a:endParaRPr lang="en-US" sz="2400"/>
          </a:p>
          <a:p>
            <a:pPr>
              <a:buFont typeface="Wingdings 3" pitchFamily="18" charset="2"/>
              <a:buNone/>
            </a:pPr>
            <a:endParaRPr lang="en-US" sz="2400"/>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8430E367-073E-4DDE-8E35-156583067AF2}" type="slidenum">
              <a:rPr lang="en-US" sz="1400">
                <a:solidFill>
                  <a:schemeClr val="tx2"/>
                </a:solidFill>
                <a:latin typeface="+mn-lt"/>
              </a:rPr>
              <a:pPr>
                <a:defRPr/>
              </a:pPr>
              <a:t>18</a:t>
            </a:fld>
            <a:endParaRPr lang="en-US" sz="1400">
              <a:solidFill>
                <a:schemeClr val="tx2"/>
              </a:solidFill>
              <a:latin typeface="+mn-lt"/>
            </a:endParaRPr>
          </a:p>
        </p:txBody>
      </p:sp>
      <p:sp>
        <p:nvSpPr>
          <p:cNvPr id="40964"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1F933DFE-E1DB-40AD-8AD0-46AA68F0D15A}" type="slidenum">
              <a:rPr lang="en-US">
                <a:cs typeface="Arial" charset="0"/>
              </a:rPr>
              <a:pPr fontAlgn="base">
                <a:spcBef>
                  <a:spcPct val="0"/>
                </a:spcBef>
                <a:spcAft>
                  <a:spcPct val="0"/>
                </a:spcAft>
                <a:defRPr/>
              </a:pPr>
              <a:t>19</a:t>
            </a:fld>
            <a:endParaRPr lang="en-US">
              <a:cs typeface="Arial" charset="0"/>
            </a:endParaRPr>
          </a:p>
        </p:txBody>
      </p:sp>
      <p:sp>
        <p:nvSpPr>
          <p:cNvPr id="41986" name="Rectangle 15"/>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Claims for writing (1)</a:t>
            </a:r>
          </a:p>
        </p:txBody>
      </p:sp>
      <p:sp>
        <p:nvSpPr>
          <p:cNvPr id="41987" name="Rectangle 16"/>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90000"/>
              </a:lnSpc>
              <a:spcBef>
                <a:spcPts val="600"/>
              </a:spcBef>
              <a:buClr>
                <a:schemeClr val="accent1"/>
              </a:buClr>
              <a:buSzPct val="76000"/>
              <a:buFont typeface="Wingdings 3" pitchFamily="18" charset="2"/>
              <a:buNone/>
            </a:pPr>
            <a:r>
              <a:rPr lang="en-US" sz="2600">
                <a:latin typeface="Gill Sans MT" pitchFamily="34" charset="0"/>
              </a:rPr>
              <a:t>Writing has been claimed to be:</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More structurally complex and elaborate</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More explicit</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More decontextualized/autonomous</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Less personally involved/ more detached or abstract</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Higher concentration of new information</a:t>
            </a:r>
          </a:p>
          <a:p>
            <a:pPr marL="547688" lvl="1" indent="-273050">
              <a:lnSpc>
                <a:spcPct val="90000"/>
              </a:lnSpc>
              <a:spcBef>
                <a:spcPts val="500"/>
              </a:spcBef>
              <a:buClr>
                <a:schemeClr val="accent2"/>
              </a:buClr>
              <a:buSzPct val="76000"/>
              <a:buFont typeface="Wingdings 3" pitchFamily="18" charset="2"/>
              <a:buChar char=""/>
            </a:pPr>
            <a:r>
              <a:rPr lang="en-US" sz="2400">
                <a:solidFill>
                  <a:schemeClr val="tx2"/>
                </a:solidFill>
                <a:latin typeface="Gill Sans MT" pitchFamily="34" charset="0"/>
              </a:rPr>
              <a:t>More deliberately organized</a:t>
            </a:r>
          </a:p>
          <a:p>
            <a:pPr marL="273050" indent="-273050">
              <a:lnSpc>
                <a:spcPct val="90000"/>
              </a:lnSpc>
              <a:spcBef>
                <a:spcPts val="600"/>
              </a:spcBef>
              <a:buClr>
                <a:schemeClr val="accent1"/>
              </a:buClr>
              <a:buSzPct val="76000"/>
              <a:buFont typeface="Wingdings 3" pitchFamily="18" charset="2"/>
              <a:buNone/>
            </a:pPr>
            <a:r>
              <a:rPr lang="en-US" sz="2600">
                <a:latin typeface="Gill Sans MT" pitchFamily="34" charset="0"/>
              </a:rPr>
              <a:t>							</a:t>
            </a:r>
            <a:r>
              <a:rPr lang="en-US" sz="2000">
                <a:latin typeface="Gill Sans MT" pitchFamily="34" charset="0"/>
              </a:rPr>
              <a:t>(Biber, 1988, p. 47).</a:t>
            </a:r>
          </a:p>
        </p:txBody>
      </p:sp>
      <p:sp>
        <p:nvSpPr>
          <p:cNvPr id="4198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1" name="Title 1"/>
          <p:cNvSpPr>
            <a:spLocks noGrp="1"/>
          </p:cNvSpPr>
          <p:nvPr>
            <p:ph type="ctrTitle" idx="4294967295"/>
          </p:nvPr>
        </p:nvSpPr>
        <p:spPr>
          <a:xfrm>
            <a:off x="381000" y="838200"/>
            <a:ext cx="7696200" cy="2362200"/>
          </a:xfrm>
        </p:spPr>
        <p:txBody>
          <a:bodyPr anchor="t"/>
          <a:lstStyle/>
          <a:p>
            <a:pPr algn="r" eaLnBrk="1" hangingPunct="1"/>
            <a:r>
              <a:rPr lang="en-US"/>
              <a:t>What  is  the  evidence  for  orality  in  first‐year  composition ?</a:t>
            </a:r>
            <a:br>
              <a:rPr lang="en-US"/>
            </a:br>
            <a:br>
              <a:rPr lang="en-US"/>
            </a:br>
            <a:r>
              <a:rPr lang="en-US" sz="2400"/>
              <a:t>Exploring the question empirically with a controlled data set</a:t>
            </a:r>
            <a:br>
              <a:rPr lang="en-US" sz="2800">
                <a:solidFill>
                  <a:schemeClr val="tx1"/>
                </a:solidFill>
              </a:rPr>
            </a:br>
            <a:endParaRPr lang="en-US" sz="2800">
              <a:solidFill>
                <a:schemeClr val="tx1"/>
              </a:solidFill>
            </a:endParaRPr>
          </a:p>
        </p:txBody>
      </p:sp>
      <p:sp>
        <p:nvSpPr>
          <p:cNvPr id="20482" name="Text Box 4"/>
          <p:cNvSpPr txBox="1">
            <a:spLocks noChangeArrowheads="1"/>
          </p:cNvSpPr>
          <p:nvPr/>
        </p:nvSpPr>
        <p:spPr bwMode="auto">
          <a:xfrm>
            <a:off x="1219200" y="3810000"/>
            <a:ext cx="2133600" cy="822325"/>
          </a:xfrm>
          <a:prstGeom prst="rect">
            <a:avLst/>
          </a:prstGeom>
          <a:noFill/>
          <a:ln w="9525">
            <a:noFill/>
            <a:miter lim="800000"/>
            <a:headEnd/>
            <a:tailEnd/>
          </a:ln>
        </p:spPr>
        <p:txBody>
          <a:bodyPr>
            <a:spAutoFit/>
          </a:bodyPr>
          <a:lstStyle/>
          <a:p>
            <a:r>
              <a:rPr lang="en-US" sz="2000">
                <a:solidFill>
                  <a:schemeClr val="tx2"/>
                </a:solidFill>
                <a:latin typeface="Bookman Old Style" pitchFamily="18" charset="0"/>
              </a:rPr>
              <a:t>Daniel Kies</a:t>
            </a:r>
            <a:r>
              <a:rPr lang="en-US">
                <a:solidFill>
                  <a:schemeClr val="tx2"/>
                </a:solidFill>
                <a:latin typeface="Bookman Old Style" pitchFamily="18" charset="0"/>
              </a:rPr>
              <a:t>     </a:t>
            </a:r>
            <a:r>
              <a:rPr lang="en-US" sz="1400">
                <a:solidFill>
                  <a:schemeClr val="tx2"/>
                </a:solidFill>
                <a:latin typeface="Bookman Old Style" pitchFamily="18" charset="0"/>
              </a:rPr>
              <a:t>Dept. of English         College of DuPage</a:t>
            </a:r>
            <a:endParaRPr lang="en-US" sz="1400">
              <a:latin typeface="Bookman Old Style" pitchFamily="18" charset="0"/>
            </a:endParaRPr>
          </a:p>
        </p:txBody>
      </p:sp>
      <p:sp>
        <p:nvSpPr>
          <p:cNvPr id="20483" name="Text Box 5"/>
          <p:cNvSpPr txBox="1">
            <a:spLocks noChangeArrowheads="1"/>
          </p:cNvSpPr>
          <p:nvPr/>
        </p:nvSpPr>
        <p:spPr bwMode="auto">
          <a:xfrm>
            <a:off x="3200400" y="3795713"/>
            <a:ext cx="2514600" cy="1035050"/>
          </a:xfrm>
          <a:prstGeom prst="rect">
            <a:avLst/>
          </a:prstGeom>
          <a:noFill/>
          <a:ln w="9525">
            <a:noFill/>
            <a:miter lim="800000"/>
            <a:headEnd/>
            <a:tailEnd/>
          </a:ln>
        </p:spPr>
        <p:txBody>
          <a:bodyPr>
            <a:spAutoFit/>
          </a:bodyPr>
          <a:lstStyle/>
          <a:p>
            <a:r>
              <a:rPr lang="en-US" sz="2000">
                <a:solidFill>
                  <a:schemeClr val="tx2"/>
                </a:solidFill>
                <a:latin typeface="Bookman Old Style" pitchFamily="18" charset="0"/>
              </a:rPr>
              <a:t>Olga Lambert</a:t>
            </a:r>
          </a:p>
          <a:p>
            <a:r>
              <a:rPr lang="en-US" sz="1400">
                <a:solidFill>
                  <a:schemeClr val="tx2"/>
                </a:solidFill>
                <a:latin typeface="Bookman Old Style" pitchFamily="18" charset="0"/>
              </a:rPr>
              <a:t>Dept. of Languages &amp;</a:t>
            </a:r>
          </a:p>
          <a:p>
            <a:r>
              <a:rPr lang="en-US" sz="1400">
                <a:solidFill>
                  <a:schemeClr val="tx2"/>
                </a:solidFill>
                <a:latin typeface="Bookman Old Style" pitchFamily="18" charset="0"/>
              </a:rPr>
              <a:t>   Literature</a:t>
            </a:r>
          </a:p>
          <a:p>
            <a:r>
              <a:rPr lang="en-US" sz="1400">
                <a:solidFill>
                  <a:schemeClr val="tx2"/>
                </a:solidFill>
                <a:latin typeface="Bookman Old Style" pitchFamily="18" charset="0"/>
              </a:rPr>
              <a:t>Benedictine University</a:t>
            </a:r>
            <a:endParaRPr lang="en-US" sz="1400">
              <a:latin typeface="Bookman Old Style" pitchFamily="18" charset="0"/>
            </a:endParaRPr>
          </a:p>
        </p:txBody>
      </p:sp>
      <p:sp>
        <p:nvSpPr>
          <p:cNvPr id="20484" name="Text Box 6"/>
          <p:cNvSpPr txBox="1">
            <a:spLocks noChangeArrowheads="1"/>
          </p:cNvSpPr>
          <p:nvPr/>
        </p:nvSpPr>
        <p:spPr bwMode="auto">
          <a:xfrm>
            <a:off x="5638800" y="3783013"/>
            <a:ext cx="2743200" cy="1035050"/>
          </a:xfrm>
          <a:prstGeom prst="rect">
            <a:avLst/>
          </a:prstGeom>
          <a:noFill/>
          <a:ln w="9525">
            <a:noFill/>
            <a:miter lim="800000"/>
            <a:headEnd/>
            <a:tailEnd/>
          </a:ln>
        </p:spPr>
        <p:txBody>
          <a:bodyPr>
            <a:spAutoFit/>
          </a:bodyPr>
          <a:lstStyle/>
          <a:p>
            <a:r>
              <a:rPr lang="en-US" sz="2000">
                <a:solidFill>
                  <a:schemeClr val="tx2"/>
                </a:solidFill>
                <a:latin typeface="Bookman Old Style" pitchFamily="18" charset="0"/>
              </a:rPr>
              <a:t>Sandra Gollin Kies</a:t>
            </a:r>
          </a:p>
          <a:p>
            <a:r>
              <a:rPr lang="en-US" sz="1400">
                <a:solidFill>
                  <a:schemeClr val="tx2"/>
                </a:solidFill>
                <a:latin typeface="Bookman Old Style" pitchFamily="18" charset="0"/>
              </a:rPr>
              <a:t>Dept. of Languages &amp;</a:t>
            </a:r>
          </a:p>
          <a:p>
            <a:r>
              <a:rPr lang="en-US" sz="1400">
                <a:solidFill>
                  <a:schemeClr val="tx2"/>
                </a:solidFill>
                <a:latin typeface="Bookman Old Style" pitchFamily="18" charset="0"/>
              </a:rPr>
              <a:t>   Literature</a:t>
            </a:r>
          </a:p>
          <a:p>
            <a:r>
              <a:rPr lang="en-US" sz="1400">
                <a:solidFill>
                  <a:schemeClr val="tx2"/>
                </a:solidFill>
                <a:latin typeface="Bookman Old Style" pitchFamily="18" charset="0"/>
              </a:rPr>
              <a:t>Benedictine University</a:t>
            </a:r>
            <a:endParaRPr lang="en-US" sz="1400">
              <a:latin typeface="Bookman Old Style" pitchFamily="18" charset="0"/>
            </a:endParaRPr>
          </a:p>
        </p:txBody>
      </p:sp>
      <p:sp>
        <p:nvSpPr>
          <p:cNvPr id="3" name="Subtitle 2"/>
          <p:cNvSpPr>
            <a:spLocks/>
          </p:cNvSpPr>
          <p:nvPr/>
        </p:nvSpPr>
        <p:spPr bwMode="auto">
          <a:xfrm>
            <a:off x="1333500" y="5105400"/>
            <a:ext cx="6858000" cy="457200"/>
          </a:xfrm>
          <a:prstGeom prst="rect">
            <a:avLst/>
          </a:prstGeom>
          <a:noFill/>
          <a:ln w="9525">
            <a:noFill/>
            <a:miter lim="800000"/>
            <a:headEnd/>
            <a:tailEnd/>
          </a:ln>
        </p:spPr>
        <p:txBody>
          <a:bodyPr/>
          <a:lstStyle/>
          <a:p>
            <a:pPr algn="r">
              <a:lnSpc>
                <a:spcPct val="80000"/>
              </a:lnSpc>
              <a:spcBef>
                <a:spcPts val="600"/>
              </a:spcBef>
              <a:buClr>
                <a:schemeClr val="accent1"/>
              </a:buClr>
              <a:buSzPct val="76000"/>
              <a:buFont typeface="Wingdings 3" pitchFamily="18" charset="2"/>
              <a:buNone/>
              <a:defRPr/>
            </a:pPr>
            <a:endParaRPr lang="en-US" sz="800">
              <a:solidFill>
                <a:schemeClr val="tx2"/>
              </a:solidFill>
              <a:latin typeface="+mj-lt"/>
              <a:ea typeface="+mj-ea"/>
              <a:cs typeface="+mj-cs"/>
            </a:endParaRPr>
          </a:p>
          <a:p>
            <a:pPr algn="r">
              <a:lnSpc>
                <a:spcPct val="80000"/>
              </a:lnSpc>
              <a:spcBef>
                <a:spcPts val="600"/>
              </a:spcBef>
              <a:buClr>
                <a:schemeClr val="accent1"/>
              </a:buClr>
              <a:buSzPct val="76000"/>
              <a:buFont typeface="Wingdings 3" pitchFamily="18" charset="2"/>
              <a:buNone/>
              <a:defRPr/>
            </a:pPr>
            <a:r>
              <a:rPr lang="en-US" b="1">
                <a:solidFill>
                  <a:schemeClr val="tx2"/>
                </a:solidFill>
                <a:latin typeface="+mj-lt"/>
                <a:ea typeface="+mj-ea"/>
                <a:cs typeface="+mj-cs"/>
              </a:rPr>
              <a:t>CCCC 2014</a:t>
            </a:r>
            <a:r>
              <a:rPr lang="en-US">
                <a:solidFill>
                  <a:schemeClr val="tx2"/>
                </a:solidFill>
                <a:latin typeface="+mj-lt"/>
                <a:ea typeface="+mj-ea"/>
                <a:cs typeface="+mj-cs"/>
              </a:rPr>
              <a:t>    Indianapolis   20 March 2014</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4248878B-F156-4284-AE88-65CA180D52FD}" type="slidenum">
              <a:rPr lang="en-US">
                <a:cs typeface="Arial" charset="0"/>
              </a:rPr>
              <a:pPr fontAlgn="base">
                <a:spcBef>
                  <a:spcPct val="0"/>
                </a:spcBef>
                <a:spcAft>
                  <a:spcPct val="0"/>
                </a:spcAft>
                <a:defRPr/>
              </a:pPr>
              <a:t>20</a:t>
            </a:fld>
            <a:endParaRPr lang="en-US">
              <a:cs typeface="Arial" charset="0"/>
            </a:endParaRPr>
          </a:p>
        </p:txBody>
      </p:sp>
      <p:sp>
        <p:nvSpPr>
          <p:cNvPr id="44034" name="Rectangle 11"/>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None/>
            </a:pPr>
            <a:r>
              <a:rPr lang="en-US" sz="2800">
                <a:latin typeface="Gill Sans MT" pitchFamily="34" charset="0"/>
              </a:rPr>
              <a:t>The theoretical notion of register (</a:t>
            </a:r>
            <a:r>
              <a:rPr lang="en-US" sz="2800">
                <a:solidFill>
                  <a:srgbClr val="FF0000"/>
                </a:solidFill>
                <a:latin typeface="Gill Sans MT" pitchFamily="34" charset="0"/>
              </a:rPr>
              <a:t>field</a:t>
            </a:r>
            <a:r>
              <a:rPr lang="en-US" sz="2800">
                <a:latin typeface="Gill Sans MT" pitchFamily="34" charset="0"/>
              </a:rPr>
              <a:t>, </a:t>
            </a:r>
            <a:r>
              <a:rPr lang="en-US" sz="2800">
                <a:solidFill>
                  <a:srgbClr val="0033CC"/>
                </a:solidFill>
                <a:latin typeface="Gill Sans MT" pitchFamily="34" charset="0"/>
              </a:rPr>
              <a:t>mode</a:t>
            </a:r>
            <a:r>
              <a:rPr lang="en-US" sz="2800">
                <a:latin typeface="Gill Sans MT" pitchFamily="34" charset="0"/>
              </a:rPr>
              <a:t> and </a:t>
            </a:r>
            <a:r>
              <a:rPr lang="en-US" sz="2800">
                <a:solidFill>
                  <a:srgbClr val="00CC00"/>
                </a:solidFill>
                <a:latin typeface="Gill Sans MT" pitchFamily="34" charset="0"/>
              </a:rPr>
              <a:t>tenor</a:t>
            </a:r>
            <a:r>
              <a:rPr lang="en-US" sz="2800">
                <a:latin typeface="Gill Sans MT" pitchFamily="34" charset="0"/>
              </a:rPr>
              <a:t>) from systemic functional linguistics postulates a number of features that distinguish orality i.e. “</a:t>
            </a:r>
            <a:r>
              <a:rPr lang="en-US" sz="2800" b="1" i="1">
                <a:latin typeface="Gill Sans MT" pitchFamily="34" charset="0"/>
              </a:rPr>
              <a:t>very spoken</a:t>
            </a:r>
            <a:r>
              <a:rPr lang="en-US" sz="2800">
                <a:latin typeface="Gill Sans MT" pitchFamily="34" charset="0"/>
              </a:rPr>
              <a:t>” or conversational English from “</a:t>
            </a:r>
            <a:r>
              <a:rPr lang="en-US" sz="2800" b="1" i="1">
                <a:latin typeface="Gill Sans MT" pitchFamily="34" charset="0"/>
              </a:rPr>
              <a:t>very written</a:t>
            </a:r>
            <a:r>
              <a:rPr lang="en-US" sz="2800">
                <a:latin typeface="Gill Sans MT" pitchFamily="34" charset="0"/>
              </a:rPr>
              <a:t>” genres such as  academic texts.</a:t>
            </a:r>
            <a:br>
              <a:rPr lang="en-US" sz="2800">
                <a:latin typeface="Gill Sans MT" pitchFamily="34" charset="0"/>
              </a:rPr>
            </a:br>
            <a:r>
              <a:rPr lang="en-US" sz="2400">
                <a:latin typeface="Gill Sans MT" pitchFamily="34" charset="0"/>
              </a:rPr>
              <a:t>  </a:t>
            </a:r>
          </a:p>
          <a:p>
            <a:pPr marL="273050" indent="-273050" algn="r"/>
            <a:br>
              <a:rPr lang="en-US"/>
            </a:br>
            <a:r>
              <a:rPr lang="en-US" sz="2400"/>
              <a:t>(Halliday &amp; Matthiessen, 2004)</a:t>
            </a:r>
          </a:p>
          <a:p>
            <a:pPr marL="742950" lvl="1" indent="-285750"/>
            <a:endParaRPr lang="en-US" sz="2400">
              <a:latin typeface="Gill Sans MT" pitchFamily="34" charset="0"/>
            </a:endParaRPr>
          </a:p>
        </p:txBody>
      </p:sp>
      <p:sp>
        <p:nvSpPr>
          <p:cNvPr id="44035" name="Rectangle 1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Claims for writing (2)</a:t>
            </a:r>
          </a:p>
        </p:txBody>
      </p:sp>
      <p:sp>
        <p:nvSpPr>
          <p:cNvPr id="4403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2829EF25-AC3E-4E82-8B1C-F72E4340293E}" type="slidenum">
              <a:rPr lang="en-US" sz="1400">
                <a:solidFill>
                  <a:schemeClr val="tx2"/>
                </a:solidFill>
                <a:latin typeface="+mn-lt"/>
              </a:rPr>
              <a:pPr>
                <a:defRPr/>
              </a:pPr>
              <a:t>21</a:t>
            </a:fld>
            <a:endParaRPr lang="en-US" sz="1400">
              <a:solidFill>
                <a:schemeClr val="tx2"/>
              </a:solidFill>
              <a:latin typeface="+mn-lt"/>
            </a:endParaRPr>
          </a:p>
        </p:txBody>
      </p:sp>
      <p:sp>
        <p:nvSpPr>
          <p:cNvPr id="46082" name="Rectangle 11"/>
          <p:cNvSpPr>
            <a:spLocks noChangeArrowheads="1"/>
          </p:cNvSpPr>
          <p:nvPr/>
        </p:nvSpPr>
        <p:spPr bwMode="auto">
          <a:xfrm>
            <a:off x="457200" y="1219200"/>
            <a:ext cx="8229600" cy="4525963"/>
          </a:xfrm>
          <a:prstGeom prst="rect">
            <a:avLst/>
          </a:prstGeom>
          <a:noFill/>
          <a:ln w="9525">
            <a:noFill/>
            <a:miter lim="800000"/>
            <a:headEnd/>
            <a:tailEnd/>
          </a:ln>
        </p:spPr>
        <p:txBody>
          <a:bodyPr/>
          <a:lstStyle/>
          <a:p>
            <a:pPr marL="273050" indent="-273050"/>
            <a:r>
              <a:rPr lang="en-US" sz="2400">
                <a:latin typeface="Gill Sans MT" pitchFamily="34" charset="0"/>
              </a:rPr>
              <a:t>Some markers of orality are: </a:t>
            </a:r>
            <a:br>
              <a:rPr lang="en-US" sz="2400">
                <a:latin typeface="Gill Sans MT" pitchFamily="34" charset="0"/>
              </a:rPr>
            </a:br>
            <a:r>
              <a:rPr lang="en-US" sz="2400">
                <a:latin typeface="Gill Sans MT" pitchFamily="34" charset="0"/>
              </a:rPr>
              <a:t>	</a:t>
            </a:r>
            <a:r>
              <a:rPr lang="en-US" sz="2000"/>
              <a:t>in terms of </a:t>
            </a:r>
            <a:r>
              <a:rPr lang="en-US">
                <a:solidFill>
                  <a:srgbClr val="FF0000"/>
                </a:solidFill>
              </a:rPr>
              <a:t>field</a:t>
            </a:r>
            <a:r>
              <a:rPr lang="en-US" sz="2000"/>
              <a:t>, </a:t>
            </a:r>
          </a:p>
          <a:p>
            <a:pPr marL="1600200" lvl="3" indent="-228600">
              <a:lnSpc>
                <a:spcPct val="80000"/>
              </a:lnSpc>
              <a:spcBef>
                <a:spcPts val="600"/>
              </a:spcBef>
              <a:buClr>
                <a:schemeClr val="accent1"/>
              </a:buClr>
              <a:buSzPct val="76000"/>
              <a:buFont typeface="Wingdings 3" pitchFamily="18" charset="2"/>
              <a:buChar char=""/>
            </a:pPr>
            <a:r>
              <a:rPr lang="en-US" sz="2000"/>
              <a:t>a tendency to focus on subjective experience;</a:t>
            </a:r>
          </a:p>
          <a:p>
            <a:pPr marL="273050" indent="-273050"/>
            <a:r>
              <a:rPr lang="en-US" sz="2000"/>
              <a:t> </a:t>
            </a:r>
            <a:br>
              <a:rPr lang="en-US" sz="2000"/>
            </a:br>
            <a:r>
              <a:rPr lang="en-US" sz="2000"/>
              <a:t>	in </a:t>
            </a:r>
            <a:r>
              <a:rPr lang="en-US">
                <a:solidFill>
                  <a:srgbClr val="0033CC"/>
                </a:solidFill>
              </a:rPr>
              <a:t>mode</a:t>
            </a:r>
            <a:r>
              <a:rPr lang="en-US" sz="2000"/>
              <a:t>, 	</a:t>
            </a:r>
          </a:p>
          <a:p>
            <a:pPr marL="1600200" lvl="3" indent="-228600">
              <a:lnSpc>
                <a:spcPct val="80000"/>
              </a:lnSpc>
              <a:spcBef>
                <a:spcPts val="600"/>
              </a:spcBef>
              <a:buClr>
                <a:schemeClr val="accent1"/>
              </a:buClr>
              <a:buSzPct val="76000"/>
              <a:buFont typeface="Wingdings 3" pitchFamily="18" charset="2"/>
              <a:buChar char=""/>
            </a:pPr>
            <a:r>
              <a:rPr lang="en-US" sz="2000"/>
              <a:t>reduction in social distance between interlocuters;</a:t>
            </a:r>
          </a:p>
          <a:p>
            <a:pPr marL="273050" indent="-273050"/>
            <a:r>
              <a:rPr lang="en-US" sz="2000"/>
              <a:t> </a:t>
            </a:r>
            <a:br>
              <a:rPr lang="en-US" sz="2000"/>
            </a:br>
            <a:r>
              <a:rPr lang="en-US" sz="2000"/>
              <a:t>	in </a:t>
            </a:r>
            <a:r>
              <a:rPr lang="en-US">
                <a:solidFill>
                  <a:srgbClr val="00CC00"/>
                </a:solidFill>
              </a:rPr>
              <a:t>tenor</a:t>
            </a:r>
            <a:r>
              <a:rPr lang="en-US" sz="2000"/>
              <a:t>, </a:t>
            </a:r>
          </a:p>
          <a:p>
            <a:pPr marL="1600200" lvl="3" indent="-228600">
              <a:lnSpc>
                <a:spcPct val="80000"/>
              </a:lnSpc>
              <a:spcBef>
                <a:spcPts val="600"/>
              </a:spcBef>
              <a:buClr>
                <a:schemeClr val="accent1"/>
              </a:buClr>
              <a:buSzPct val="76000"/>
              <a:buFont typeface="Wingdings 3" pitchFamily="18" charset="2"/>
              <a:buChar char=""/>
            </a:pPr>
            <a:r>
              <a:rPr lang="en-US" sz="2000"/>
              <a:t>a tendency to focus on subjective experience;</a:t>
            </a:r>
          </a:p>
          <a:p>
            <a:pPr marL="1600200" lvl="3" indent="-228600">
              <a:lnSpc>
                <a:spcPct val="80000"/>
              </a:lnSpc>
              <a:spcBef>
                <a:spcPts val="600"/>
              </a:spcBef>
              <a:buClr>
                <a:schemeClr val="accent1"/>
              </a:buClr>
              <a:buSzPct val="76000"/>
              <a:buFont typeface="Wingdings 3" pitchFamily="18" charset="2"/>
              <a:buChar char=""/>
            </a:pPr>
            <a:r>
              <a:rPr lang="en-US" sz="2000"/>
              <a:t>lower lexical density, </a:t>
            </a:r>
          </a:p>
          <a:p>
            <a:pPr marL="1600200" lvl="3" indent="-228600">
              <a:lnSpc>
                <a:spcPct val="80000"/>
              </a:lnSpc>
              <a:spcBef>
                <a:spcPts val="600"/>
              </a:spcBef>
              <a:buClr>
                <a:schemeClr val="accent1"/>
              </a:buClr>
              <a:buSzPct val="76000"/>
              <a:buFont typeface="Wingdings 3" pitchFamily="18" charset="2"/>
              <a:buChar char=""/>
            </a:pPr>
            <a:r>
              <a:rPr lang="en-US" sz="2000"/>
              <a:t>higher grammatical intricacy, and </a:t>
            </a:r>
          </a:p>
          <a:p>
            <a:pPr marL="1600200" lvl="3" indent="-228600">
              <a:lnSpc>
                <a:spcPct val="80000"/>
              </a:lnSpc>
              <a:spcBef>
                <a:spcPts val="600"/>
              </a:spcBef>
              <a:buClr>
                <a:schemeClr val="accent1"/>
              </a:buClr>
              <a:buSzPct val="76000"/>
              <a:buFont typeface="Wingdings 3" pitchFamily="18" charset="2"/>
              <a:buChar char=""/>
            </a:pPr>
            <a:r>
              <a:rPr lang="en-US" sz="2000"/>
              <a:t>the predominance of generalized “hypernomic” lexical items over more abstract or obscure meanings (e.g. </a:t>
            </a:r>
            <a:r>
              <a:rPr lang="en-US" sz="2000" i="1"/>
              <a:t>went</a:t>
            </a:r>
            <a:r>
              <a:rPr lang="en-US" sz="2000"/>
              <a:t> rather than </a:t>
            </a:r>
            <a:r>
              <a:rPr lang="en-US" sz="2000" i="1"/>
              <a:t>walk</a:t>
            </a:r>
            <a:r>
              <a:rPr lang="en-US" sz="2000"/>
              <a:t> or </a:t>
            </a:r>
            <a:r>
              <a:rPr lang="en-US" sz="2000" i="1"/>
              <a:t>stagger</a:t>
            </a:r>
            <a:r>
              <a:rPr lang="en-US" sz="2000"/>
              <a:t>).</a:t>
            </a:r>
            <a:br>
              <a:rPr lang="en-US" sz="2000"/>
            </a:br>
            <a:br>
              <a:rPr lang="en-US" sz="2000"/>
            </a:br>
            <a:r>
              <a:rPr lang="en-US" sz="2000"/>
              <a:t>(Halliday &amp; Matthiessen, 2004)</a:t>
            </a:r>
          </a:p>
          <a:p>
            <a:pPr marL="742950" lvl="1" indent="-285750"/>
            <a:endParaRPr lang="en-US" sz="2000">
              <a:latin typeface="Gill Sans MT" pitchFamily="34" charset="0"/>
            </a:endParaRPr>
          </a:p>
        </p:txBody>
      </p:sp>
      <p:sp>
        <p:nvSpPr>
          <p:cNvPr id="46083" name="Rectangle 1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Claims for writing (3)</a:t>
            </a:r>
          </a:p>
        </p:txBody>
      </p:sp>
      <p:sp>
        <p:nvSpPr>
          <p:cNvPr id="46084"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D88726F6-E6BC-4806-86D3-4A4F5AF4D8A3}" type="slidenum">
              <a:rPr lang="en-US" sz="1400">
                <a:solidFill>
                  <a:schemeClr val="tx2"/>
                </a:solidFill>
                <a:latin typeface="+mn-lt"/>
              </a:rPr>
              <a:pPr>
                <a:defRPr/>
              </a:pPr>
              <a:t>22</a:t>
            </a:fld>
            <a:endParaRPr lang="en-US" sz="1400">
              <a:solidFill>
                <a:schemeClr val="tx2"/>
              </a:solidFill>
              <a:latin typeface="+mn-lt"/>
            </a:endParaRPr>
          </a:p>
        </p:txBody>
      </p:sp>
      <p:sp>
        <p:nvSpPr>
          <p:cNvPr id="48130" name="Rectangle 11"/>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sz="2400">
                <a:latin typeface="Gill Sans MT" pitchFamily="34" charset="0"/>
              </a:rPr>
              <a:t>Corpus-based research by Biber, Johannsen, Leech, Conrad, &amp; Finegan (1999) showed significant differences between academic and spoken text. </a:t>
            </a:r>
            <a:br>
              <a:rPr lang="en-US" sz="2400">
                <a:latin typeface="Gill Sans MT" pitchFamily="34" charset="0"/>
              </a:rPr>
            </a:br>
            <a:endParaRPr lang="en-US" sz="24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400">
                <a:latin typeface="Gill Sans MT" pitchFamily="34" charset="0"/>
              </a:rPr>
              <a:t>For example, 45% of the lexical verbs in spoken texts were represented by just </a:t>
            </a:r>
            <a:r>
              <a:rPr lang="en-US" sz="2400" b="1">
                <a:latin typeface="Gill Sans MT" pitchFamily="34" charset="0"/>
              </a:rPr>
              <a:t>12 key words</a:t>
            </a:r>
            <a:r>
              <a:rPr lang="en-US" sz="2400">
                <a:latin typeface="Gill Sans MT" pitchFamily="34" charset="0"/>
              </a:rPr>
              <a:t> (words like </a:t>
            </a:r>
            <a:r>
              <a:rPr lang="en-US" sz="2400" b="1" i="1">
                <a:latin typeface="Gill Sans MT" pitchFamily="34" charset="0"/>
              </a:rPr>
              <a:t>say, make</a:t>
            </a:r>
            <a:r>
              <a:rPr lang="en-US" sz="2400" b="1">
                <a:latin typeface="Gill Sans MT" pitchFamily="34" charset="0"/>
              </a:rPr>
              <a:t>, </a:t>
            </a:r>
            <a:r>
              <a:rPr lang="en-US" sz="2400" b="1" i="1">
                <a:latin typeface="Gill Sans MT" pitchFamily="34" charset="0"/>
              </a:rPr>
              <a:t>think,</a:t>
            </a:r>
            <a:r>
              <a:rPr lang="en-US" sz="2400">
                <a:latin typeface="Gill Sans MT" pitchFamily="34" charset="0"/>
              </a:rPr>
              <a:t> and </a:t>
            </a:r>
            <a:r>
              <a:rPr lang="en-US" sz="2400" b="1" i="1">
                <a:latin typeface="Gill Sans MT" pitchFamily="34" charset="0"/>
              </a:rPr>
              <a:t>get</a:t>
            </a:r>
            <a:r>
              <a:rPr lang="en-US" sz="2400">
                <a:latin typeface="Gill Sans MT" pitchFamily="34" charset="0"/>
              </a:rPr>
              <a:t>). </a:t>
            </a:r>
            <a:br>
              <a:rPr lang="en-US" sz="2400">
                <a:latin typeface="Gill Sans MT" pitchFamily="34" charset="0"/>
              </a:rPr>
            </a:br>
            <a:endParaRPr lang="en-US" sz="2400">
              <a:latin typeface="Gill Sans MT" pitchFamily="34" charset="0"/>
            </a:endParaRPr>
          </a:p>
          <a:p>
            <a:pPr marL="273050" indent="-273050">
              <a:lnSpc>
                <a:spcPct val="80000"/>
              </a:lnSpc>
              <a:spcBef>
                <a:spcPts val="600"/>
              </a:spcBef>
              <a:buClr>
                <a:schemeClr val="accent1"/>
              </a:buClr>
              <a:buSzPct val="76000"/>
              <a:buFont typeface="Wingdings 3" pitchFamily="18" charset="2"/>
              <a:buChar char=""/>
            </a:pPr>
            <a:r>
              <a:rPr lang="en-US" sz="2400">
                <a:latin typeface="Gill Sans MT" pitchFamily="34" charset="0"/>
              </a:rPr>
              <a:t>First and second person pronouns were much more common in spoken than academic texts.</a:t>
            </a:r>
          </a:p>
        </p:txBody>
      </p:sp>
      <p:sp>
        <p:nvSpPr>
          <p:cNvPr id="48131" name="Rectangle 12"/>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Claims for writing (4)</a:t>
            </a:r>
          </a:p>
        </p:txBody>
      </p:sp>
      <p:sp>
        <p:nvSpPr>
          <p:cNvPr id="48132"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12B54231-47E2-44CF-9FF3-BA145E160E15}" type="slidenum">
              <a:rPr lang="en-US">
                <a:cs typeface="Arial" charset="0"/>
              </a:rPr>
              <a:pPr fontAlgn="base">
                <a:spcBef>
                  <a:spcPct val="0"/>
                </a:spcBef>
                <a:spcAft>
                  <a:spcPct val="0"/>
                </a:spcAft>
                <a:defRPr/>
              </a:pPr>
              <a:t>23</a:t>
            </a:fld>
            <a:endParaRPr lang="en-US">
              <a:cs typeface="Arial" charset="0"/>
            </a:endParaRPr>
          </a:p>
        </p:txBody>
      </p:sp>
      <p:sp>
        <p:nvSpPr>
          <p:cNvPr id="50178" name="Rectangle 9"/>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More recent research since Biber 1988 </a:t>
            </a:r>
          </a:p>
        </p:txBody>
      </p:sp>
      <p:sp>
        <p:nvSpPr>
          <p:cNvPr id="50179"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90000"/>
              </a:lnSpc>
              <a:spcBef>
                <a:spcPts val="600"/>
              </a:spcBef>
              <a:buClr>
                <a:schemeClr val="accent1"/>
              </a:buClr>
              <a:buSzPct val="76000"/>
              <a:buFont typeface="Wingdings 3" pitchFamily="18" charset="2"/>
              <a:buChar char=""/>
            </a:pPr>
            <a:r>
              <a:rPr lang="en-US" sz="2400">
                <a:latin typeface="Gill Sans MT" pitchFamily="34" charset="0"/>
              </a:rPr>
              <a:t>Spoken/written dichotomy is inadequate.</a:t>
            </a:r>
            <a:br>
              <a:rPr lang="en-US" sz="2400">
                <a:latin typeface="Gill Sans MT" pitchFamily="34" charset="0"/>
              </a:rPr>
            </a:br>
            <a:endParaRPr lang="en-US" sz="24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r>
              <a:rPr lang="en-US" sz="2400">
                <a:latin typeface="Gill Sans MT" pitchFamily="34" charset="0"/>
              </a:rPr>
              <a:t>Biber </a:t>
            </a:r>
            <a:r>
              <a:rPr lang="en-US" sz="2400" i="1">
                <a:latin typeface="Gill Sans MT" pitchFamily="34" charset="0"/>
              </a:rPr>
              <a:t>et al</a:t>
            </a:r>
            <a:r>
              <a:rPr lang="en-US" sz="2400">
                <a:latin typeface="Gill Sans MT" pitchFamily="34" charset="0"/>
              </a:rPr>
              <a:t>. (2006) proposed </a:t>
            </a:r>
            <a:r>
              <a:rPr lang="en-US" sz="2400" b="1">
                <a:solidFill>
                  <a:srgbClr val="FF9933"/>
                </a:solidFill>
                <a:latin typeface="Gill Sans MT" pitchFamily="34" charset="0"/>
              </a:rPr>
              <a:t>seven</a:t>
            </a:r>
            <a:r>
              <a:rPr lang="en-US" sz="2400">
                <a:solidFill>
                  <a:srgbClr val="FF9933"/>
                </a:solidFill>
                <a:latin typeface="Gill Sans MT" pitchFamily="34" charset="0"/>
              </a:rPr>
              <a:t> dimensions</a:t>
            </a:r>
            <a:r>
              <a:rPr lang="en-US" sz="2400">
                <a:latin typeface="Gill Sans MT" pitchFamily="34" charset="0"/>
              </a:rPr>
              <a:t> that cut across academic discourse in the university context: </a:t>
            </a:r>
          </a:p>
          <a:p>
            <a:pPr marL="742950" lvl="1" indent="-285750">
              <a:lnSpc>
                <a:spcPct val="90000"/>
              </a:lnSpc>
              <a:spcBef>
                <a:spcPts val="600"/>
              </a:spcBef>
              <a:buClr>
                <a:schemeClr val="accent1"/>
              </a:buClr>
              <a:buSzPct val="76000"/>
              <a:buFont typeface="Wingdings 3" pitchFamily="18" charset="2"/>
              <a:buChar char=""/>
            </a:pPr>
            <a:r>
              <a:rPr lang="en-US" sz="2400">
                <a:latin typeface="Gill Sans MT" pitchFamily="34" charset="0"/>
              </a:rPr>
              <a:t>“a fundamental oral/literate opposition” … holds between spoken and written modes “regardless of  purpose, interactiveness, or other pre-planning considerations.”</a:t>
            </a:r>
            <a:br>
              <a:rPr lang="en-US" sz="2400">
                <a:latin typeface="Gill Sans MT" pitchFamily="34" charset="0"/>
              </a:rPr>
            </a:br>
            <a:br>
              <a:rPr lang="en-US" sz="2400">
                <a:latin typeface="Gill Sans MT" pitchFamily="34" charset="0"/>
              </a:rPr>
            </a:br>
            <a:br>
              <a:rPr lang="en-US" sz="2400">
                <a:latin typeface="Gill Sans MT" pitchFamily="34" charset="0"/>
              </a:rPr>
            </a:br>
            <a:r>
              <a:rPr lang="en-US" sz="2400">
                <a:latin typeface="Gill Sans MT" pitchFamily="34" charset="0"/>
              </a:rPr>
              <a:t>(Biber, 2006, p. 186). </a:t>
            </a:r>
          </a:p>
          <a:p>
            <a:pPr marL="273050" indent="-273050">
              <a:lnSpc>
                <a:spcPct val="90000"/>
              </a:lnSpc>
              <a:spcBef>
                <a:spcPts val="600"/>
              </a:spcBef>
              <a:buClr>
                <a:schemeClr val="accent1"/>
              </a:buClr>
              <a:buSzPct val="76000"/>
              <a:buFont typeface="Wingdings 3" pitchFamily="18" charset="2"/>
              <a:buChar char=""/>
            </a:pPr>
            <a:endParaRPr lang="en-US" sz="24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endParaRPr lang="en-US" sz="24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endParaRPr lang="en-US" sz="26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endParaRPr lang="en-US" sz="2600">
              <a:latin typeface="Gill Sans MT" pitchFamily="34" charset="0"/>
            </a:endParaRPr>
          </a:p>
        </p:txBody>
      </p:sp>
      <p:sp>
        <p:nvSpPr>
          <p:cNvPr id="5018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A8855A8F-CB63-4AD1-984A-8161B31E1611}" type="slidenum">
              <a:rPr lang="en-US">
                <a:cs typeface="Arial" charset="0"/>
              </a:rPr>
              <a:pPr fontAlgn="base">
                <a:spcBef>
                  <a:spcPct val="0"/>
                </a:spcBef>
                <a:spcAft>
                  <a:spcPct val="0"/>
                </a:spcAft>
                <a:defRPr/>
              </a:pPr>
              <a:t>24</a:t>
            </a:fld>
            <a:endParaRPr lang="en-US">
              <a:cs typeface="Arial" charset="0"/>
            </a:endParaRPr>
          </a:p>
        </p:txBody>
      </p:sp>
      <p:sp>
        <p:nvSpPr>
          <p:cNvPr id="52226" name="Rectangle 26"/>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sz="2200">
                <a:latin typeface="Gill Sans MT" pitchFamily="34" charset="0"/>
              </a:rPr>
              <a:t>Some key findings of Biber (2006):</a:t>
            </a:r>
            <a:br>
              <a:rPr lang="en-US" sz="2200">
                <a:latin typeface="Gill Sans MT" pitchFamily="34" charset="0"/>
              </a:rPr>
            </a:br>
            <a:endParaRPr lang="en-US" sz="2200">
              <a:latin typeface="Gill Sans MT" pitchFamily="34" charset="0"/>
            </a:endParaRPr>
          </a:p>
          <a:p>
            <a:pPr marL="742950" lvl="1" indent="-285750">
              <a:lnSpc>
                <a:spcPct val="80000"/>
              </a:lnSpc>
              <a:spcBef>
                <a:spcPts val="600"/>
              </a:spcBef>
              <a:buClr>
                <a:schemeClr val="accent1"/>
              </a:buClr>
              <a:buSzPct val="76000"/>
              <a:buFont typeface="Wingdings 3" pitchFamily="18" charset="2"/>
              <a:buChar char=""/>
            </a:pPr>
            <a:r>
              <a:rPr lang="en-US" sz="2200" b="1">
                <a:latin typeface="Gill Sans MT" pitchFamily="34" charset="0"/>
              </a:rPr>
              <a:t>Present tense</a:t>
            </a:r>
            <a:r>
              <a:rPr lang="en-US" sz="2200">
                <a:latin typeface="Gill Sans MT" pitchFamily="34" charset="0"/>
              </a:rPr>
              <a:t> is the most common tense in academic texts, both spoken and written. Humanities have the greatest proportion of past tense at 40%.  However, these tend to be in connection with historical events rather than personal narratives. </a:t>
            </a:r>
            <a:br>
              <a:rPr lang="en-US" sz="2200">
                <a:latin typeface="Gill Sans MT" pitchFamily="34" charset="0"/>
              </a:rPr>
            </a:br>
            <a:endParaRPr lang="en-US" sz="2200">
              <a:latin typeface="Gill Sans MT" pitchFamily="34" charset="0"/>
            </a:endParaRPr>
          </a:p>
          <a:p>
            <a:pPr marL="742950" lvl="1" indent="-285750">
              <a:lnSpc>
                <a:spcPct val="80000"/>
              </a:lnSpc>
              <a:spcBef>
                <a:spcPts val="600"/>
              </a:spcBef>
              <a:buClr>
                <a:schemeClr val="accent1"/>
              </a:buClr>
              <a:buSzPct val="76000"/>
              <a:buFont typeface="Wingdings 3" pitchFamily="18" charset="2"/>
              <a:buChar char=""/>
            </a:pPr>
            <a:r>
              <a:rPr lang="en-US" sz="2200">
                <a:latin typeface="Gill Sans MT" pitchFamily="34" charset="0"/>
              </a:rPr>
              <a:t>95% of written and 90% of spoken academic registers use </a:t>
            </a:r>
            <a:r>
              <a:rPr lang="en-US" sz="2200" b="1">
                <a:latin typeface="Gill Sans MT" pitchFamily="34" charset="0"/>
              </a:rPr>
              <a:t>simple aspect</a:t>
            </a:r>
            <a:r>
              <a:rPr lang="en-US" sz="2200">
                <a:latin typeface="Gill Sans MT" pitchFamily="34" charset="0"/>
              </a:rPr>
              <a:t>.</a:t>
            </a:r>
            <a:br>
              <a:rPr lang="en-US" sz="2200">
                <a:latin typeface="Gill Sans MT" pitchFamily="34" charset="0"/>
              </a:rPr>
            </a:br>
            <a:endParaRPr lang="en-US" sz="2200">
              <a:latin typeface="Gill Sans MT" pitchFamily="34" charset="0"/>
            </a:endParaRPr>
          </a:p>
          <a:p>
            <a:pPr marL="742950" lvl="1" indent="-285750">
              <a:lnSpc>
                <a:spcPct val="80000"/>
              </a:lnSpc>
              <a:spcBef>
                <a:spcPts val="600"/>
              </a:spcBef>
              <a:buClr>
                <a:schemeClr val="accent1"/>
              </a:buClr>
              <a:buSzPct val="76000"/>
              <a:buFont typeface="Wingdings 3" pitchFamily="18" charset="2"/>
              <a:buChar char=""/>
            </a:pPr>
            <a:r>
              <a:rPr lang="en-US" sz="2200" b="1">
                <a:latin typeface="Gill Sans MT" pitchFamily="34" charset="0"/>
              </a:rPr>
              <a:t>Active voice</a:t>
            </a:r>
            <a:r>
              <a:rPr lang="en-US" sz="2200">
                <a:latin typeface="Gill Sans MT" pitchFamily="34" charset="0"/>
              </a:rPr>
              <a:t> is much more common than passive (80% active in written academic registers and 90% in spoken registers.) </a:t>
            </a:r>
          </a:p>
        </p:txBody>
      </p:sp>
      <p:sp>
        <p:nvSpPr>
          <p:cNvPr id="52227" name="Rectangle 27"/>
          <p:cNvSpPr>
            <a:spLocks noChangeArrowheads="1"/>
          </p:cNvSpPr>
          <p:nvPr/>
        </p:nvSpPr>
        <p:spPr bwMode="auto">
          <a:xfrm>
            <a:off x="457200" y="228600"/>
            <a:ext cx="8229600" cy="9906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Characteristics of spoken vs written text in academic contexts</a:t>
            </a:r>
          </a:p>
        </p:txBody>
      </p:sp>
      <p:sp>
        <p:nvSpPr>
          <p:cNvPr id="5222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9"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AA73FFF-8610-425E-A825-B02FCCB779A8}" type="slidenum">
              <a:rPr lang="en-US">
                <a:cs typeface="Arial" charset="0"/>
              </a:rPr>
              <a:pPr fontAlgn="base">
                <a:spcBef>
                  <a:spcPct val="0"/>
                </a:spcBef>
                <a:spcAft>
                  <a:spcPct val="0"/>
                </a:spcAft>
                <a:defRPr/>
              </a:pPr>
              <a:t>25</a:t>
            </a:fld>
            <a:endParaRPr lang="en-US">
              <a:cs typeface="Arial" charset="0"/>
            </a:endParaRPr>
          </a:p>
        </p:txBody>
      </p:sp>
      <p:sp>
        <p:nvSpPr>
          <p:cNvPr id="54274" name="Rectangle 10"/>
          <p:cNvSpPr>
            <a:spLocks noChangeArrowheads="1"/>
          </p:cNvSpPr>
          <p:nvPr/>
        </p:nvSpPr>
        <p:spPr bwMode="auto">
          <a:xfrm>
            <a:off x="457200" y="274638"/>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Spoken vs written registers</a:t>
            </a:r>
          </a:p>
        </p:txBody>
      </p:sp>
      <p:sp>
        <p:nvSpPr>
          <p:cNvPr id="54275" name="Rectangle 11"/>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Char char=""/>
            </a:pPr>
            <a:r>
              <a:rPr lang="en-US" sz="2600">
                <a:latin typeface="Gill Sans MT" pitchFamily="34" charset="0"/>
              </a:rPr>
              <a:t>Biber </a:t>
            </a:r>
            <a:r>
              <a:rPr lang="en-US" sz="2600" i="1">
                <a:latin typeface="Gill Sans MT" pitchFamily="34" charset="0"/>
              </a:rPr>
              <a:t>et al.</a:t>
            </a:r>
            <a:r>
              <a:rPr lang="en-US" sz="2600">
                <a:latin typeface="Gill Sans MT" pitchFamily="34" charset="0"/>
              </a:rPr>
              <a:t> (2002) found “strong polarization between spoken and written registers.”   Demarked as “dimensions.” </a:t>
            </a:r>
            <a:br>
              <a:rPr lang="en-US" sz="2600">
                <a:latin typeface="Gill Sans MT" pitchFamily="34" charset="0"/>
              </a:rPr>
            </a:br>
            <a:br>
              <a:rPr lang="en-US" sz="2600">
                <a:latin typeface="Gill Sans MT" pitchFamily="34" charset="0"/>
              </a:rPr>
            </a:br>
            <a:r>
              <a:rPr lang="en-US" sz="2600">
                <a:latin typeface="Gill Sans MT" pitchFamily="34" charset="0"/>
              </a:rPr>
              <a:t>Written (regardless of purpose) is </a:t>
            </a:r>
          </a:p>
          <a:p>
            <a:pPr marL="742950" lvl="1" indent="-285750">
              <a:spcBef>
                <a:spcPts val="600"/>
              </a:spcBef>
              <a:buClr>
                <a:schemeClr val="accent1"/>
              </a:buClr>
              <a:buSzPct val="76000"/>
              <a:buFont typeface="Wingdings 3" pitchFamily="18" charset="2"/>
              <a:buChar char=""/>
            </a:pPr>
            <a:r>
              <a:rPr lang="en-US" sz="2600">
                <a:latin typeface="Gill Sans MT" pitchFamily="34" charset="0"/>
              </a:rPr>
              <a:t>informationally dense,  (Dimension 1), </a:t>
            </a:r>
          </a:p>
          <a:p>
            <a:pPr marL="742950" lvl="1" indent="-285750">
              <a:spcBef>
                <a:spcPts val="600"/>
              </a:spcBef>
              <a:buClr>
                <a:schemeClr val="accent1"/>
              </a:buClr>
              <a:buSzPct val="76000"/>
              <a:buFont typeface="Wingdings 3" pitchFamily="18" charset="2"/>
              <a:buChar char=""/>
            </a:pPr>
            <a:r>
              <a:rPr lang="en-US" sz="2600">
                <a:latin typeface="Gill Sans MT" pitchFamily="34" charset="0"/>
              </a:rPr>
              <a:t>non-narrative focus (Dimension 2), </a:t>
            </a:r>
          </a:p>
          <a:p>
            <a:pPr marL="742950" lvl="1" indent="-285750">
              <a:spcBef>
                <a:spcPts val="600"/>
              </a:spcBef>
              <a:buClr>
                <a:schemeClr val="accent1"/>
              </a:buClr>
              <a:buSzPct val="76000"/>
              <a:buFont typeface="Wingdings 3" pitchFamily="18" charset="2"/>
              <a:buChar char=""/>
            </a:pPr>
            <a:r>
              <a:rPr lang="en-US" sz="2600">
                <a:latin typeface="Gill Sans MT" pitchFamily="34" charset="0"/>
              </a:rPr>
              <a:t>elaborated reference (Dimension 3), </a:t>
            </a:r>
          </a:p>
          <a:p>
            <a:pPr marL="742950" lvl="1" indent="-285750">
              <a:spcBef>
                <a:spcPts val="600"/>
              </a:spcBef>
              <a:buClr>
                <a:schemeClr val="accent1"/>
              </a:buClr>
              <a:buSzPct val="76000"/>
              <a:buFont typeface="Wingdings 3" pitchFamily="18" charset="2"/>
              <a:buChar char=""/>
            </a:pPr>
            <a:r>
              <a:rPr lang="en-US" sz="2600">
                <a:latin typeface="Gill Sans MT" pitchFamily="34" charset="0"/>
              </a:rPr>
              <a:t>little overt persuasion (Dimension 4), and </a:t>
            </a:r>
          </a:p>
          <a:p>
            <a:pPr marL="742950" lvl="1" indent="-285750">
              <a:spcBef>
                <a:spcPts val="600"/>
              </a:spcBef>
              <a:buClr>
                <a:schemeClr val="accent1"/>
              </a:buClr>
              <a:buSzPct val="76000"/>
              <a:buFont typeface="Wingdings 3" pitchFamily="18" charset="2"/>
              <a:buChar char=""/>
            </a:pPr>
            <a:r>
              <a:rPr lang="en-US" sz="2600">
                <a:latin typeface="Gill Sans MT" pitchFamily="34" charset="0"/>
              </a:rPr>
              <a:t>impersonal (Dimension 5).</a:t>
            </a:r>
          </a:p>
        </p:txBody>
      </p:sp>
      <p:sp>
        <p:nvSpPr>
          <p:cNvPr id="5427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E9095908-6297-485C-9734-F292D1527C65}" type="slidenum">
              <a:rPr lang="en-US">
                <a:cs typeface="Arial" charset="0"/>
              </a:rPr>
              <a:pPr fontAlgn="base">
                <a:spcBef>
                  <a:spcPct val="0"/>
                </a:spcBef>
                <a:spcAft>
                  <a:spcPct val="0"/>
                </a:spcAft>
                <a:defRPr/>
              </a:pPr>
              <a:t>26</a:t>
            </a:fld>
            <a:endParaRPr lang="en-US">
              <a:cs typeface="Arial" charset="0"/>
            </a:endParaRPr>
          </a:p>
        </p:txBody>
      </p:sp>
      <p:sp>
        <p:nvSpPr>
          <p:cNvPr id="56322" name="Rectangle 9"/>
          <p:cNvSpPr>
            <a:spLocks noChangeArrowheads="1"/>
          </p:cNvSpPr>
          <p:nvPr/>
        </p:nvSpPr>
        <p:spPr bwMode="auto">
          <a:xfrm>
            <a:off x="457200" y="152400"/>
            <a:ext cx="8229600" cy="11430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University registers </a:t>
            </a:r>
            <a:br>
              <a:rPr lang="en-US" sz="2800">
                <a:solidFill>
                  <a:schemeClr val="tx2"/>
                </a:solidFill>
                <a:latin typeface="Bookman Old Style" pitchFamily="18" charset="0"/>
              </a:rPr>
            </a:br>
            <a:r>
              <a:rPr lang="en-US" sz="2000">
                <a:solidFill>
                  <a:schemeClr val="tx2"/>
                </a:solidFill>
                <a:latin typeface="Bookman Old Style" pitchFamily="18" charset="0"/>
              </a:rPr>
              <a:t>(Biber, Conrad, Reppen, Byrd, and Helt, 2002)</a:t>
            </a:r>
          </a:p>
        </p:txBody>
      </p:sp>
      <p:graphicFrame>
        <p:nvGraphicFramePr>
          <p:cNvPr id="56439" name="Group 119"/>
          <p:cNvGraphicFramePr>
            <a:graphicFrameLocks noGrp="1"/>
          </p:cNvGraphicFramePr>
          <p:nvPr/>
        </p:nvGraphicFramePr>
        <p:xfrm>
          <a:off x="457200" y="1600200"/>
          <a:ext cx="8229600" cy="357028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09600">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1" i="0" u="none" strike="noStrike" cap="none" normalizeH="0" baseline="0">
                          <a:ln>
                            <a:noFill/>
                          </a:ln>
                          <a:solidFill>
                            <a:schemeClr val="tx1"/>
                          </a:solidFill>
                          <a:effectLst/>
                          <a:latin typeface="Gill Sans MT" pitchFamily="34" charset="0"/>
                          <a:cs typeface="Arial" charset="0"/>
                        </a:rPr>
                        <a:t>Written </a:t>
                      </a:r>
                      <a:r>
                        <a:rPr kumimoji="0" lang="en-US" sz="2000" b="0" i="0" u="none" strike="noStrike" cap="none" normalizeH="0" baseline="0">
                          <a:ln>
                            <a:noFill/>
                          </a:ln>
                          <a:solidFill>
                            <a:schemeClr val="tx1"/>
                          </a:solidFill>
                          <a:effectLst/>
                          <a:latin typeface="Gill Sans MT" pitchFamily="34" charset="0"/>
                          <a:cs typeface="Arial" charset="0"/>
                        </a:rPr>
                        <a:t>(e.g. textbooks, syllabi, administrative info.) </a:t>
                      </a: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1" i="0" u="none" strike="noStrike" cap="none" normalizeH="0" baseline="0">
                          <a:ln>
                            <a:noFill/>
                          </a:ln>
                          <a:solidFill>
                            <a:schemeClr val="tx1"/>
                          </a:solidFill>
                          <a:effectLst/>
                          <a:latin typeface="Gill Sans MT" pitchFamily="34" charset="0"/>
                          <a:cs typeface="Arial" charset="0"/>
                        </a:rPr>
                        <a:t>Spoken </a:t>
                      </a:r>
                      <a:r>
                        <a:rPr kumimoji="0" lang="en-US" sz="2000" b="0" i="0" u="none" strike="noStrike" cap="none" normalizeH="0" baseline="0">
                          <a:ln>
                            <a:noFill/>
                          </a:ln>
                          <a:solidFill>
                            <a:schemeClr val="tx1"/>
                          </a:solidFill>
                          <a:effectLst/>
                          <a:latin typeface="Gill Sans MT" pitchFamily="34" charset="0"/>
                          <a:cs typeface="Arial" charset="0"/>
                        </a:rPr>
                        <a:t>(e.g. lectures, labs. study groups, office hrs)</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451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Information-dense      (D1)</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Involvement and interaction</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5638">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Non-narrative focus   (D2)  </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Non-narrative focus (D2)</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6088">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Elaborated reference (D3) </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Situated reference</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816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Little overt persuasion (D4)</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More overt persuasion</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85800">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Impersonal style          (D5)</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cs typeface="Arial" charset="0"/>
                        </a:rPr>
                        <a:t>Less impersonal in style</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5634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
        <p:nvSpPr>
          <p:cNvPr id="56440" name="Text Box 120"/>
          <p:cNvSpPr txBox="1">
            <a:spLocks noChangeArrowheads="1"/>
          </p:cNvSpPr>
          <p:nvPr/>
        </p:nvSpPr>
        <p:spPr bwMode="auto">
          <a:xfrm>
            <a:off x="533400" y="5486400"/>
            <a:ext cx="8077200" cy="641350"/>
          </a:xfrm>
          <a:prstGeom prst="rect">
            <a:avLst/>
          </a:prstGeom>
          <a:noFill/>
          <a:ln w="9525">
            <a:noFill/>
            <a:miter lim="800000"/>
            <a:headEnd/>
            <a:tailEnd/>
          </a:ln>
          <a:effectLst/>
        </p:spPr>
        <p:txBody>
          <a:bodyPr>
            <a:spAutoFit/>
          </a:bodyPr>
          <a:lstStyle/>
          <a:p>
            <a:r>
              <a:rPr lang="en-US"/>
              <a:t>To study ‘orality,’ I concentrated on the syntactic patterns that mark Dimension 1 in the table above.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BE747986-DBD0-47BE-850A-FF18ED201135}" type="slidenum">
              <a:rPr lang="en-US">
                <a:cs typeface="Arial" charset="0"/>
              </a:rPr>
              <a:pPr fontAlgn="base">
                <a:spcBef>
                  <a:spcPct val="0"/>
                </a:spcBef>
                <a:spcAft>
                  <a:spcPct val="0"/>
                </a:spcAft>
                <a:defRPr/>
              </a:pPr>
              <a:t>27</a:t>
            </a:fld>
            <a:endParaRPr lang="en-US">
              <a:cs typeface="Arial" charset="0"/>
            </a:endParaRPr>
          </a:p>
        </p:txBody>
      </p:sp>
      <p:sp>
        <p:nvSpPr>
          <p:cNvPr id="58370" name="Rectangle 9"/>
          <p:cNvSpPr>
            <a:spLocks noChangeArrowheads="1"/>
          </p:cNvSpPr>
          <p:nvPr/>
        </p:nvSpPr>
        <p:spPr bwMode="auto">
          <a:xfrm>
            <a:off x="457200" y="142875"/>
            <a:ext cx="8229600" cy="11430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Oral and literate discourse compared on Dimension 1: </a:t>
            </a:r>
          </a:p>
        </p:txBody>
      </p:sp>
      <p:sp>
        <p:nvSpPr>
          <p:cNvPr id="58371"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None/>
            </a:pPr>
            <a:r>
              <a:rPr lang="en-US" sz="2200">
                <a:latin typeface="Gill Sans MT" pitchFamily="34" charset="0"/>
              </a:rPr>
              <a:t>Positive features for </a:t>
            </a:r>
            <a:r>
              <a:rPr lang="en-US" sz="2200" b="1" i="1">
                <a:latin typeface="Gill Sans MT" pitchFamily="34" charset="0"/>
              </a:rPr>
              <a:t>orality</a:t>
            </a:r>
            <a:r>
              <a:rPr lang="en-US" sz="2200" i="1">
                <a:latin typeface="Gill Sans MT" pitchFamily="34" charset="0"/>
              </a:rPr>
              <a:t>:</a:t>
            </a:r>
            <a:endParaRPr lang="en-US" sz="2200">
              <a:latin typeface="Gill Sans MT" pitchFamily="34" charset="0"/>
            </a:endParaRPr>
          </a:p>
          <a:p>
            <a:pPr marL="273050" indent="-273050">
              <a:lnSpc>
                <a:spcPct val="80000"/>
              </a:lnSpc>
              <a:spcBef>
                <a:spcPts val="600"/>
              </a:spcBef>
              <a:buClr>
                <a:schemeClr val="accent1"/>
              </a:buClr>
              <a:buSzPct val="76000"/>
              <a:buFont typeface="Wingdings 3" pitchFamily="18" charset="2"/>
              <a:buNone/>
            </a:pPr>
            <a:r>
              <a:rPr lang="en-US" sz="2200">
                <a:latin typeface="Gill Sans MT" pitchFamily="34" charset="0"/>
              </a:rPr>
              <a:t>	</a:t>
            </a:r>
          </a:p>
          <a:p>
            <a:pPr marL="273050" indent="-273050">
              <a:lnSpc>
                <a:spcPct val="80000"/>
              </a:lnSpc>
              <a:spcBef>
                <a:spcPts val="600"/>
              </a:spcBef>
              <a:buClr>
                <a:schemeClr val="accent1"/>
              </a:buClr>
              <a:buSzPct val="76000"/>
              <a:buFont typeface="Wingdings 3" pitchFamily="18" charset="2"/>
              <a:buNone/>
            </a:pPr>
            <a:r>
              <a:rPr lang="en-US" sz="2200">
                <a:latin typeface="Gill Sans MT" pitchFamily="34" charset="0"/>
              </a:rPr>
              <a:t>	“interactiveness and personal involvement (1st and 2nd person pronouns, WH questions), personal stance (e.g., mental verbs, </a:t>
            </a:r>
            <a:r>
              <a:rPr lang="en-US" sz="2200" i="1">
                <a:latin typeface="Gill Sans MT" pitchFamily="34" charset="0"/>
              </a:rPr>
              <a:t>that</a:t>
            </a:r>
            <a:r>
              <a:rPr lang="en-US" sz="2200">
                <a:latin typeface="Gill Sans MT" pitchFamily="34" charset="0"/>
              </a:rPr>
              <a:t>-clauses with likelihood verbs and factual verbs, factual adverbials, hedges), and structural reduction and formulaic language (e.g., contractions, </a:t>
            </a:r>
            <a:r>
              <a:rPr lang="en-US" sz="2200" i="1">
                <a:latin typeface="Gill Sans MT" pitchFamily="34" charset="0"/>
              </a:rPr>
              <a:t>that-</a:t>
            </a:r>
            <a:r>
              <a:rPr lang="en-US" sz="2200">
                <a:latin typeface="Gill Sans MT" pitchFamily="34" charset="0"/>
              </a:rPr>
              <a:t> omission, common vocabulary, lexical bundles)” (p. 186.)</a:t>
            </a:r>
          </a:p>
          <a:p>
            <a:pPr marL="547688" lvl="1" indent="-273050">
              <a:lnSpc>
                <a:spcPct val="80000"/>
              </a:lnSpc>
              <a:spcBef>
                <a:spcPts val="500"/>
              </a:spcBef>
              <a:buClr>
                <a:schemeClr val="accent2"/>
              </a:buClr>
              <a:buSzPct val="76000"/>
              <a:buFont typeface="Wingdings 3" pitchFamily="18" charset="2"/>
              <a:buNone/>
            </a:pPr>
            <a:endParaRPr lang="en-US" sz="2200">
              <a:solidFill>
                <a:schemeClr val="tx2"/>
              </a:solidFill>
              <a:latin typeface="Gill Sans MT" pitchFamily="34" charset="0"/>
            </a:endParaRPr>
          </a:p>
          <a:p>
            <a:pPr marL="273050" indent="-273050">
              <a:lnSpc>
                <a:spcPct val="80000"/>
              </a:lnSpc>
              <a:spcBef>
                <a:spcPts val="600"/>
              </a:spcBef>
              <a:buClr>
                <a:schemeClr val="accent1"/>
              </a:buClr>
              <a:buSzPct val="76000"/>
              <a:buFont typeface="Wingdings 3" pitchFamily="18" charset="2"/>
              <a:buNone/>
            </a:pPr>
            <a:r>
              <a:rPr lang="en-US" sz="2200">
                <a:latin typeface="Gill Sans MT" pitchFamily="34" charset="0"/>
              </a:rPr>
              <a:t>These features contrast with </a:t>
            </a:r>
            <a:r>
              <a:rPr lang="en-US" sz="2200" b="1" i="1">
                <a:latin typeface="Gill Sans MT" pitchFamily="34" charset="0"/>
              </a:rPr>
              <a:t>literate</a:t>
            </a:r>
            <a:r>
              <a:rPr lang="en-US" sz="2200">
                <a:latin typeface="Gill Sans MT" pitchFamily="34" charset="0"/>
              </a:rPr>
              <a:t> discourse: </a:t>
            </a:r>
          </a:p>
          <a:p>
            <a:pPr marL="273050" indent="-273050">
              <a:lnSpc>
                <a:spcPct val="80000"/>
              </a:lnSpc>
              <a:spcBef>
                <a:spcPts val="600"/>
              </a:spcBef>
              <a:buClr>
                <a:schemeClr val="accent1"/>
              </a:buClr>
              <a:buSzPct val="76000"/>
              <a:buFont typeface="Wingdings 3" pitchFamily="18" charset="2"/>
              <a:buNone/>
            </a:pPr>
            <a:endParaRPr lang="en-US" sz="2200">
              <a:latin typeface="Gill Sans MT" pitchFamily="34" charset="0"/>
            </a:endParaRPr>
          </a:p>
          <a:p>
            <a:pPr marL="273050" indent="-273050">
              <a:lnSpc>
                <a:spcPct val="80000"/>
              </a:lnSpc>
              <a:spcBef>
                <a:spcPts val="600"/>
              </a:spcBef>
              <a:buClr>
                <a:schemeClr val="accent1"/>
              </a:buClr>
              <a:buSzPct val="76000"/>
              <a:buFont typeface="Wingdings 3" pitchFamily="18" charset="2"/>
              <a:buNone/>
            </a:pPr>
            <a:r>
              <a:rPr lang="en-US" sz="2200">
                <a:latin typeface="Gill Sans MT" pitchFamily="34" charset="0"/>
              </a:rPr>
              <a:t>	“informational density and complex noun phrase structures (frequent nouns and nominalizations, prepositional phrases, adjectives, and relative causes) as well as passive constructions” (p. 186.)</a:t>
            </a:r>
          </a:p>
          <a:p>
            <a:pPr marL="273050" indent="-273050">
              <a:lnSpc>
                <a:spcPct val="80000"/>
              </a:lnSpc>
              <a:spcBef>
                <a:spcPts val="600"/>
              </a:spcBef>
              <a:buClr>
                <a:schemeClr val="accent1"/>
              </a:buClr>
              <a:buSzPct val="76000"/>
              <a:buFont typeface="Wingdings 3" pitchFamily="18" charset="2"/>
              <a:buChar char=""/>
            </a:pPr>
            <a:endParaRPr lang="en-US" sz="1700">
              <a:latin typeface="Gill Sans MT" pitchFamily="34" charset="0"/>
            </a:endParaRPr>
          </a:p>
        </p:txBody>
      </p:sp>
      <p:sp>
        <p:nvSpPr>
          <p:cNvPr id="58372"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p:cNvSpPr>
          <p:nvPr>
            <p:ph type="title"/>
          </p:nvPr>
        </p:nvSpPr>
        <p:spPr/>
        <p:txBody>
          <a:bodyPr/>
          <a:lstStyle/>
          <a:p>
            <a:r>
              <a:rPr lang="it-IT" altLang="ja-JP" sz="2800">
                <a:ea typeface="ＭＳ Ｐゴシック" pitchFamily="34" charset="-128"/>
              </a:rPr>
              <a:t>Dimension 1: Oral vs Literate discourse </a:t>
            </a:r>
            <a:br>
              <a:rPr lang="it-IT" altLang="ja-JP" sz="2800">
                <a:ea typeface="ＭＳ Ｐゴシック" pitchFamily="34" charset="-128"/>
              </a:rPr>
            </a:br>
            <a:r>
              <a:rPr lang="it-IT" altLang="ja-JP" sz="2800">
                <a:ea typeface="ＭＳ Ｐゴシック" pitchFamily="34" charset="-128"/>
              </a:rPr>
              <a:t>(Biber et al. 2004)</a:t>
            </a:r>
            <a:r>
              <a:rPr lang="en-US" altLang="ja-JP" sz="2800">
                <a:ea typeface="ＭＳ Ｐゴシック" pitchFamily="34" charset="-128"/>
              </a:rPr>
              <a:t> </a:t>
            </a:r>
            <a:endParaRPr lang="en-US" sz="2800"/>
          </a:p>
        </p:txBody>
      </p:sp>
      <p:graphicFrame>
        <p:nvGraphicFramePr>
          <p:cNvPr id="68615" name="Group 7"/>
          <p:cNvGraphicFramePr>
            <a:graphicFrameLocks noGrp="1"/>
          </p:cNvGraphicFramePr>
          <p:nvPr>
            <p:ph idx="1"/>
          </p:nvPr>
        </p:nvGraphicFramePr>
        <p:xfrm>
          <a:off x="457200" y="1219200"/>
          <a:ext cx="8229600" cy="4910138"/>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491013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1" i="0" u="none" strike="noStrike" cap="none" normalizeH="0" baseline="0">
                          <a:ln>
                            <a:noFill/>
                          </a:ln>
                          <a:solidFill>
                            <a:schemeClr val="tx1"/>
                          </a:solidFill>
                          <a:effectLst/>
                          <a:latin typeface="Gill Sans MT" pitchFamily="34" charset="0"/>
                          <a:ea typeface="ＭＳ Ｐゴシック" pitchFamily="34" charset="-128"/>
                          <a:cs typeface="Arial" charset="0"/>
                        </a:rPr>
                        <a:t>POSITIVE LOADING</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000" b="0" i="1" u="none" strike="noStrike" cap="none" normalizeH="0" baseline="0">
                          <a:ln>
                            <a:noFill/>
                          </a:ln>
                          <a:solidFill>
                            <a:schemeClr val="tx1"/>
                          </a:solidFill>
                          <a:effectLst/>
                          <a:latin typeface="Gill Sans MT" pitchFamily="34" charset="0"/>
                          <a:ea typeface="ＭＳ Ｐゴシック" pitchFamily="34" charset="-128"/>
                          <a:cs typeface="Arial" charset="0"/>
                        </a:rPr>
                        <a:t>contractions, pronouns, verbs, adverbials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Contractions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Pronouns: demonstrative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Pronouns: </a:t>
                      </a:r>
                      <a:r>
                        <a:rPr kumimoji="0" lang="en-US" altLang="ja-JP" sz="2200" b="0" i="1" u="none" strike="noStrike" cap="none" normalizeH="0" baseline="0">
                          <a:ln>
                            <a:noFill/>
                          </a:ln>
                          <a:solidFill>
                            <a:schemeClr val="tx1"/>
                          </a:solidFill>
                          <a:effectLst/>
                          <a:latin typeface="Gill Sans MT" pitchFamily="34" charset="0"/>
                          <a:ea typeface="ＭＳ Ｐゴシック" pitchFamily="34" charset="-128"/>
                          <a:cs typeface="Arial" charset="0"/>
                        </a:rPr>
                        <a:t>it</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Pronouns:1st person</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1" i="0" u="none" strike="noStrike" cap="none" normalizeH="0" baseline="0">
                          <a:ln>
                            <a:noFill/>
                          </a:ln>
                          <a:solidFill>
                            <a:schemeClr val="tx1"/>
                          </a:solidFill>
                          <a:effectLst/>
                          <a:latin typeface="Gill Sans MT" pitchFamily="34" charset="0"/>
                          <a:ea typeface="ＭＳ Ｐゴシック" pitchFamily="34" charset="-128"/>
                          <a:cs typeface="Arial" charset="0"/>
                        </a:rPr>
                        <a:t>Verbs: present tense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Adverbials: time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Adverbs: common</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Pronouns: indefinite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1" u="none" strike="noStrike" cap="none" normalizeH="0" baseline="0">
                          <a:ln>
                            <a:noFill/>
                          </a:ln>
                          <a:solidFill>
                            <a:schemeClr val="tx1"/>
                          </a:solidFill>
                          <a:effectLst/>
                          <a:latin typeface="Gill Sans MT" pitchFamily="34" charset="0"/>
                          <a:ea typeface="ＭＳ Ｐゴシック" pitchFamily="34" charset="-128"/>
                          <a:cs typeface="Arial" charset="0"/>
                        </a:rPr>
                        <a:t>That</a:t>
                      </a: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-omission</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1" i="0" u="none" strike="noStrike" cap="none" normalizeH="0" baseline="0">
                          <a:ln>
                            <a:noFill/>
                          </a:ln>
                          <a:solidFill>
                            <a:schemeClr val="tx1"/>
                          </a:solidFill>
                          <a:effectLst/>
                          <a:latin typeface="Gill Sans MT" pitchFamily="34" charset="0"/>
                          <a:ea typeface="ＭＳ Ｐゴシック" pitchFamily="34" charset="-128"/>
                          <a:cs typeface="Arial" charset="0"/>
                        </a:rPr>
                        <a:t>NEGATIVE LOADING</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1" u="none" strike="noStrike" cap="none" normalizeH="0" baseline="0">
                          <a:ln>
                            <a:noFill/>
                          </a:ln>
                          <a:solidFill>
                            <a:schemeClr val="tx1"/>
                          </a:solidFill>
                          <a:effectLst/>
                          <a:latin typeface="Gill Sans MT" pitchFamily="34" charset="0"/>
                          <a:ea typeface="ＭＳ Ｐゴシック" pitchFamily="34" charset="-128"/>
                          <a:cs typeface="Arial" charset="0"/>
                        </a:rPr>
                        <a:t>nouns, adjectives, passives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Nouns: nominalizations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Word length</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Prepositional phrases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Adjectives: attributive</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1" i="0" u="none" strike="noStrike" cap="none" normalizeH="0" baseline="0">
                          <a:ln>
                            <a:noFill/>
                          </a:ln>
                          <a:solidFill>
                            <a:schemeClr val="tx1"/>
                          </a:solidFill>
                          <a:effectLst/>
                          <a:latin typeface="Gill Sans MT" pitchFamily="34" charset="0"/>
                          <a:ea typeface="ＭＳ Ｐゴシック" pitchFamily="34" charset="-128"/>
                          <a:cs typeface="Arial" charset="0"/>
                        </a:rPr>
                        <a:t>Passives: agentless</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1" i="0" u="none" strike="noStrike" cap="none" normalizeH="0" baseline="0">
                          <a:ln>
                            <a:noFill/>
                          </a:ln>
                          <a:solidFill>
                            <a:schemeClr val="tx1"/>
                          </a:solidFill>
                          <a:effectLst/>
                          <a:latin typeface="Gill Sans MT" pitchFamily="34" charset="0"/>
                          <a:ea typeface="ＭＳ Ｐゴシック" pitchFamily="34" charset="-128"/>
                          <a:cs typeface="Arial" charset="0"/>
                        </a:rPr>
                        <a:t>Passives: postnominal</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Type/token ratio</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Common adjectives: relational</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altLang="ja-JP" sz="2200" b="0" i="0" u="none" strike="noStrike" cap="none" normalizeH="0" baseline="0">
                          <a:ln>
                            <a:noFill/>
                          </a:ln>
                          <a:solidFill>
                            <a:schemeClr val="tx1"/>
                          </a:solidFill>
                          <a:effectLst/>
                          <a:latin typeface="Gill Sans MT" pitchFamily="34" charset="0"/>
                          <a:ea typeface="ＭＳ Ｐゴシック" pitchFamily="34" charset="-128"/>
                          <a:cs typeface="Arial" charset="0"/>
                        </a:rPr>
                        <a:t>Relative clauses</a:t>
                      </a:r>
                      <a:endParaRPr kumimoji="0" lang="en-US" sz="2200" b="0" i="0" u="none" strike="noStrike" cap="none" normalizeH="0" baseline="0">
                        <a:ln>
                          <a:noFill/>
                        </a:ln>
                        <a:solidFill>
                          <a:schemeClr val="tx1"/>
                        </a:solidFill>
                        <a:effectLst/>
                        <a:latin typeface="Gill Sans MT" pitchFamily="34" charset="0"/>
                        <a:ea typeface="ＭＳ Ｐゴシック" pitchFamily="34" charset="-128"/>
                        <a:cs typeface="Arial" charset="0"/>
                      </a:endParaRP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68613"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21C5D4A-2999-4935-9627-C2D88D89B596}" type="slidenum">
              <a:rPr lang="en-US">
                <a:cs typeface="Arial" charset="0"/>
              </a:rPr>
              <a:pPr fontAlgn="base">
                <a:spcBef>
                  <a:spcPct val="0"/>
                </a:spcBef>
                <a:spcAft>
                  <a:spcPct val="0"/>
                </a:spcAft>
                <a:defRPr/>
              </a:pPr>
              <a:t>29</a:t>
            </a:fld>
            <a:endParaRPr lang="en-US">
              <a:cs typeface="Arial" charset="0"/>
            </a:endParaRPr>
          </a:p>
        </p:txBody>
      </p:sp>
      <p:sp>
        <p:nvSpPr>
          <p:cNvPr id="64514" name="Rectangle 9"/>
          <p:cNvSpPr>
            <a:spLocks noChangeArrowheads="1"/>
          </p:cNvSpPr>
          <p:nvPr/>
        </p:nvSpPr>
        <p:spPr bwMode="auto">
          <a:xfrm>
            <a:off x="457200" y="88900"/>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Results: </a:t>
            </a:r>
          </a:p>
          <a:p>
            <a:r>
              <a:rPr lang="en-US" sz="3200">
                <a:solidFill>
                  <a:schemeClr val="tx2"/>
                </a:solidFill>
                <a:latin typeface="Bookman Old Style" pitchFamily="18" charset="0"/>
              </a:rPr>
              <a:t>Common Assertions 1 (Smileys &amp; Emoji)</a:t>
            </a:r>
          </a:p>
        </p:txBody>
      </p:sp>
      <p:sp>
        <p:nvSpPr>
          <p:cNvPr id="64515" name="Rectangle 10"/>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Char char=""/>
            </a:pPr>
            <a:r>
              <a:rPr lang="en-US" sz="2600">
                <a:solidFill>
                  <a:srgbClr val="FF0000"/>
                </a:solidFill>
                <a:latin typeface="Gill Sans MT" pitchFamily="34" charset="0"/>
              </a:rPr>
              <a:t>No</a:t>
            </a:r>
            <a:r>
              <a:rPr lang="en-US" sz="2600">
                <a:latin typeface="Gill Sans MT" pitchFamily="34" charset="0"/>
              </a:rPr>
              <a:t> emoticons appeared in the corpus, except in one paper: </a:t>
            </a:r>
            <a:r>
              <a:rPr lang="en-US" sz="2600">
                <a:solidFill>
                  <a:srgbClr val="0033CC"/>
                </a:solidFill>
                <a:latin typeface="Gill Sans MT" pitchFamily="34" charset="0"/>
              </a:rPr>
              <a:t>a paper about internet related language changes</a:t>
            </a:r>
          </a:p>
          <a:p>
            <a:pPr marL="273050" indent="-273050">
              <a:spcBef>
                <a:spcPts val="600"/>
              </a:spcBef>
              <a:buClr>
                <a:schemeClr val="accent1"/>
              </a:buClr>
              <a:buSzPct val="76000"/>
              <a:buFont typeface="Wingdings 3" pitchFamily="18" charset="2"/>
              <a:buChar char=""/>
            </a:pPr>
            <a:r>
              <a:rPr lang="en-US" sz="2600">
                <a:latin typeface="Gill Sans MT" pitchFamily="34" charset="0"/>
              </a:rPr>
              <a:t>For example, see the opening of the student’s paper:</a:t>
            </a:r>
          </a:p>
          <a:p>
            <a:pPr marL="273050" indent="-273050">
              <a:spcBef>
                <a:spcPts val="600"/>
              </a:spcBef>
              <a:buClr>
                <a:schemeClr val="accent1"/>
              </a:buClr>
              <a:buSzPct val="76000"/>
              <a:buFont typeface="Wingdings 3" pitchFamily="18" charset="2"/>
              <a:buNone/>
            </a:pPr>
            <a:r>
              <a:rPr lang="en-US" sz="2600">
                <a:latin typeface="Gill Sans MT" pitchFamily="34" charset="0"/>
              </a:rPr>
              <a:t>____________________________________________</a:t>
            </a:r>
          </a:p>
          <a:p>
            <a:pPr marL="273050" indent="-273050" algn="ctr">
              <a:spcBef>
                <a:spcPts val="600"/>
              </a:spcBef>
              <a:buClr>
                <a:schemeClr val="accent1"/>
              </a:buClr>
              <a:buSzPct val="76000"/>
              <a:buFont typeface="Wingdings 3" pitchFamily="18" charset="2"/>
              <a:buNone/>
            </a:pPr>
            <a:r>
              <a:rPr lang="en-US" sz="2400">
                <a:solidFill>
                  <a:srgbClr val="0033CC"/>
                </a:solidFill>
              </a:rPr>
              <a:t>Textspeak Has the Sustenance Teenagers Want </a:t>
            </a:r>
          </a:p>
          <a:p>
            <a:pPr marL="273050" indent="-273050"/>
            <a:endParaRPr lang="en-US" sz="2400">
              <a:solidFill>
                <a:srgbClr val="0033CC"/>
              </a:solidFill>
            </a:endParaRPr>
          </a:p>
          <a:p>
            <a:pPr marL="273050" indent="-273050"/>
            <a:r>
              <a:rPr lang="en-US" sz="2400">
                <a:solidFill>
                  <a:srgbClr val="0033CC"/>
                </a:solidFill>
              </a:rPr>
              <a:t>Textspeak; Netspeak; Chatspeak; these names are given to the “language” of text messaging and instant messaging, but these terms all have the same origin: Newspeak. …</a:t>
            </a:r>
          </a:p>
        </p:txBody>
      </p:sp>
      <p:sp>
        <p:nvSpPr>
          <p:cNvPr id="6451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idx="4294967295"/>
          </p:nvPr>
        </p:nvSpPr>
        <p:spPr/>
        <p:txBody>
          <a:bodyPr/>
          <a:lstStyle/>
          <a:p>
            <a:pPr eaLnBrk="1" hangingPunct="1"/>
            <a:r>
              <a:rPr lang="en-US"/>
              <a:t>The Genesis of the Project</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BB5A8CF9-CFB7-423F-BCBA-8218E2BF69F7}" type="slidenum">
              <a:rPr lang="en-US" sz="1400">
                <a:solidFill>
                  <a:schemeClr val="tx2"/>
                </a:solidFill>
                <a:latin typeface="+mn-lt"/>
              </a:rPr>
              <a:pPr>
                <a:defRPr/>
              </a:pPr>
              <a:t>3</a:t>
            </a:fld>
            <a:endParaRPr lang="en-US" sz="1400">
              <a:solidFill>
                <a:schemeClr val="tx2"/>
              </a:solidFill>
              <a:latin typeface="+mn-lt"/>
            </a:endParaRPr>
          </a:p>
        </p:txBody>
      </p:sp>
      <p:sp>
        <p:nvSpPr>
          <p:cNvPr id="21507"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
        <p:nvSpPr>
          <p:cNvPr id="21508" name="Content Placeholder 4"/>
          <p:cNvSpPr>
            <a:spLocks noGrp="1"/>
          </p:cNvSpPr>
          <p:nvPr>
            <p:ph sz="quarter" idx="4294967295"/>
          </p:nvPr>
        </p:nvSpPr>
        <p:spPr>
          <a:xfrm>
            <a:off x="457200" y="1295400"/>
            <a:ext cx="8229600" cy="5029200"/>
          </a:xfrm>
        </p:spPr>
        <p:txBody>
          <a:bodyPr/>
          <a:lstStyle/>
          <a:p>
            <a:pPr>
              <a:buFont typeface="Wingdings 3" pitchFamily="18" charset="2"/>
              <a:buNone/>
            </a:pPr>
            <a:r>
              <a:rPr lang="en-US"/>
              <a:t>We noted several items related to the question of orality:</a:t>
            </a:r>
            <a:br>
              <a:rPr lang="en-US"/>
            </a:br>
            <a:endParaRPr lang="en-US"/>
          </a:p>
          <a:p>
            <a:pPr eaLnBrk="1" hangingPunct="1"/>
            <a:r>
              <a:rPr lang="en-US" sz="2400"/>
              <a:t>Growing concern for a “shift to orality” and consequently a degeneration, degradation, and overall diminishment of the English language</a:t>
            </a:r>
            <a:br>
              <a:rPr lang="en-US" sz="2400"/>
            </a:br>
            <a:br>
              <a:rPr lang="en-US" sz="2400"/>
            </a:br>
            <a:r>
              <a:rPr lang="en-US" sz="2400"/>
              <a:t>For example consider the next slide.</a:t>
            </a:r>
          </a:p>
          <a:p>
            <a:pPr eaLnBrk="1" hangingPunct="1">
              <a:buFont typeface="Wingdings 3" pitchFamily="18" charset="2"/>
              <a:buNone/>
            </a:pPr>
            <a:r>
              <a:rPr lang="en-US" sz="2400"/>
              <a:t> </a:t>
            </a:r>
            <a:br>
              <a:rPr lang="en-US" sz="2400"/>
            </a:br>
            <a:endParaRPr lang="en-US" sz="240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9"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84B3F55A-9643-4770-893A-FE1225520A6E}" type="slidenum">
              <a:rPr lang="en-US" sz="1400">
                <a:solidFill>
                  <a:schemeClr val="tx2"/>
                </a:solidFill>
                <a:latin typeface="+mn-lt"/>
              </a:rPr>
              <a:pPr>
                <a:defRPr/>
              </a:pPr>
              <a:t>30</a:t>
            </a:fld>
            <a:endParaRPr lang="en-US" sz="1400">
              <a:solidFill>
                <a:schemeClr val="tx2"/>
              </a:solidFill>
              <a:latin typeface="+mn-lt"/>
            </a:endParaRPr>
          </a:p>
        </p:txBody>
      </p:sp>
      <p:sp>
        <p:nvSpPr>
          <p:cNvPr id="66562" name="Rectangle 9"/>
          <p:cNvSpPr>
            <a:spLocks noChangeArrowheads="1"/>
          </p:cNvSpPr>
          <p:nvPr/>
        </p:nvSpPr>
        <p:spPr bwMode="auto">
          <a:xfrm>
            <a:off x="457200" y="76200"/>
            <a:ext cx="8229600" cy="1143000"/>
          </a:xfrm>
          <a:prstGeom prst="rect">
            <a:avLst/>
          </a:prstGeom>
          <a:noFill/>
          <a:ln w="9525">
            <a:noFill/>
            <a:miter lim="800000"/>
            <a:headEnd/>
            <a:tailEnd/>
          </a:ln>
        </p:spPr>
        <p:txBody>
          <a:bodyPr anchor="ctr"/>
          <a:lstStyle/>
          <a:p>
            <a:r>
              <a:rPr lang="en-US" sz="3200">
                <a:solidFill>
                  <a:schemeClr val="tx2"/>
                </a:solidFill>
                <a:latin typeface="Bookman Old Style" pitchFamily="18" charset="0"/>
              </a:rPr>
              <a:t>Results: </a:t>
            </a:r>
          </a:p>
          <a:p>
            <a:r>
              <a:rPr lang="en-US" sz="3200">
                <a:solidFill>
                  <a:schemeClr val="tx2"/>
                </a:solidFill>
                <a:latin typeface="Bookman Old Style" pitchFamily="18" charset="0"/>
              </a:rPr>
              <a:t>Common Assertions 2 (txtng abbr)</a:t>
            </a:r>
          </a:p>
        </p:txBody>
      </p:sp>
      <p:sp>
        <p:nvSpPr>
          <p:cNvPr id="66563" name="Rectangle 10"/>
          <p:cNvSpPr>
            <a:spLocks noChangeArrowheads="1"/>
          </p:cNvSpPr>
          <p:nvPr/>
        </p:nvSpPr>
        <p:spPr bwMode="auto">
          <a:xfrm>
            <a:off x="381000" y="1295400"/>
            <a:ext cx="8229600" cy="4525963"/>
          </a:xfrm>
          <a:prstGeom prst="rect">
            <a:avLst/>
          </a:prstGeom>
          <a:noFill/>
          <a:ln w="9525">
            <a:noFill/>
            <a:miter lim="800000"/>
            <a:headEnd/>
            <a:tailEnd/>
          </a:ln>
        </p:spPr>
        <p:txBody>
          <a:bodyPr/>
          <a:lstStyle/>
          <a:p>
            <a:pPr marL="273050" indent="-273050">
              <a:spcBef>
                <a:spcPts val="600"/>
              </a:spcBef>
              <a:buClr>
                <a:schemeClr val="accent1"/>
              </a:buClr>
              <a:buSzPct val="76000"/>
              <a:buFont typeface="Wingdings 3" pitchFamily="18" charset="2"/>
              <a:buNone/>
            </a:pPr>
            <a:r>
              <a:rPr lang="en-US" sz="2600">
                <a:solidFill>
                  <a:srgbClr val="FF0000"/>
                </a:solidFill>
                <a:latin typeface="Gill Sans MT" pitchFamily="34" charset="0"/>
              </a:rPr>
              <a:t>No</a:t>
            </a:r>
            <a:r>
              <a:rPr lang="en-US" sz="2600">
                <a:latin typeface="Gill Sans MT" pitchFamily="34" charset="0"/>
              </a:rPr>
              <a:t> abbreviations related to text (SMS) messages appeared in the corpus, e.g.:</a:t>
            </a:r>
          </a:p>
          <a:p>
            <a:pPr marL="273050" indent="-273050">
              <a:spcBef>
                <a:spcPts val="600"/>
              </a:spcBef>
              <a:buClr>
                <a:schemeClr val="accent1"/>
              </a:buClr>
              <a:buSzPct val="76000"/>
              <a:buFont typeface="Wingdings 3" pitchFamily="18" charset="2"/>
              <a:buNone/>
            </a:pPr>
            <a:endParaRPr lang="en-US" sz="2600">
              <a:latin typeface="Gill Sans MT" pitchFamily="34" charset="0"/>
            </a:endParaRPr>
          </a:p>
        </p:txBody>
      </p:sp>
      <p:sp>
        <p:nvSpPr>
          <p:cNvPr id="66564"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graphicFrame>
        <p:nvGraphicFramePr>
          <p:cNvPr id="102406" name="Group 6"/>
          <p:cNvGraphicFramePr>
            <a:graphicFrameLocks noGrp="1"/>
          </p:cNvGraphicFramePr>
          <p:nvPr/>
        </p:nvGraphicFramePr>
        <p:xfrm>
          <a:off x="609600" y="2590800"/>
          <a:ext cx="8305800" cy="3505200"/>
        </p:xfrm>
        <a:graphic>
          <a:graphicData uri="http://schemas.openxmlformats.org/drawingml/2006/table">
            <a:tbl>
              <a:tblPr/>
              <a:tblGrid>
                <a:gridCol w="1660525">
                  <a:extLst>
                    <a:ext uri="{9D8B030D-6E8A-4147-A177-3AD203B41FA5}">
                      <a16:colId xmlns:a16="http://schemas.microsoft.com/office/drawing/2014/main" val="20000"/>
                    </a:ext>
                  </a:extLst>
                </a:gridCol>
                <a:gridCol w="1662113">
                  <a:extLst>
                    <a:ext uri="{9D8B030D-6E8A-4147-A177-3AD203B41FA5}">
                      <a16:colId xmlns:a16="http://schemas.microsoft.com/office/drawing/2014/main" val="20001"/>
                    </a:ext>
                  </a:extLst>
                </a:gridCol>
                <a:gridCol w="1660525">
                  <a:extLst>
                    <a:ext uri="{9D8B030D-6E8A-4147-A177-3AD203B41FA5}">
                      <a16:colId xmlns:a16="http://schemas.microsoft.com/office/drawing/2014/main" val="20002"/>
                    </a:ext>
                  </a:extLst>
                </a:gridCol>
                <a:gridCol w="1662112">
                  <a:extLst>
                    <a:ext uri="{9D8B030D-6E8A-4147-A177-3AD203B41FA5}">
                      <a16:colId xmlns:a16="http://schemas.microsoft.com/office/drawing/2014/main" val="20003"/>
                    </a:ext>
                  </a:extLst>
                </a:gridCol>
                <a:gridCol w="1660525">
                  <a:extLst>
                    <a:ext uri="{9D8B030D-6E8A-4147-A177-3AD203B41FA5}">
                      <a16:colId xmlns:a16="http://schemas.microsoft.com/office/drawing/2014/main" val="20004"/>
                    </a:ext>
                  </a:extLst>
                </a:gridCol>
              </a:tblGrid>
              <a:tr h="3505200">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AAMOF</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ADN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AFAIA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AFAIC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AFAIK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BTW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CU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CUL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DEB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gf</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GMTA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HTH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IC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IIRC</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ITSFWI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IMO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IMCO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IMHO </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LOL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NBD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NOYL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NTYMI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OIC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pl-PL" sz="2000" b="0" i="0" u="none" strike="noStrike" cap="none" normalizeH="0" baseline="0">
                          <a:ln>
                            <a:noFill/>
                          </a:ln>
                          <a:solidFill>
                            <a:schemeClr val="tx1"/>
                          </a:solidFill>
                          <a:effectLst/>
                          <a:latin typeface="Gill Sans MT" pitchFamily="34" charset="0"/>
                        </a:rPr>
                        <a:t>OOTQ</a:t>
                      </a:r>
                      <a:endParaRPr kumimoji="0" lang="en-US" sz="2000" b="0" i="0" u="none" strike="noStrike" cap="none" normalizeH="0" baseline="0">
                        <a:ln>
                          <a:noFill/>
                        </a:ln>
                        <a:solidFill>
                          <a:schemeClr val="tx1"/>
                        </a:solidFill>
                        <a:effectLst/>
                        <a:latin typeface="Gill Sans MT" pitchFamily="34" charset="0"/>
                      </a:endParaRP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PITA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PTB</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POV </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RO(T)FL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ROFLMAO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RTFM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SEP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SNAFU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STFU</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TIA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TOBG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TPTB </a:t>
                      </a:r>
                    </a:p>
                  </a:txBody>
                  <a:tcPr horzOverflow="overflow">
                    <a:lnL>
                      <a:noFill/>
                    </a:lnL>
                    <a:lnR>
                      <a:noFill/>
                    </a:lnR>
                    <a:lnT cap="fla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TTFN</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TTUL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TYVM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WB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WRT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WYSIWYG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WTG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YGLT </a:t>
                      </a:r>
                    </a:p>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2000" b="0" i="0" u="none" strike="noStrike" cap="none" normalizeH="0" baseline="0">
                          <a:ln>
                            <a:noFill/>
                          </a:ln>
                          <a:solidFill>
                            <a:schemeClr val="tx1"/>
                          </a:solidFill>
                          <a:effectLst/>
                          <a:latin typeface="Gill Sans MT" pitchFamily="34" charset="0"/>
                        </a:rPr>
                        <a:t>YMMV </a:t>
                      </a:r>
                    </a:p>
                  </a:txBody>
                  <a:tcP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p:txBody>
          <a:bodyPr/>
          <a:lstStyle/>
          <a:p>
            <a:r>
              <a:rPr lang="en-US"/>
              <a:t>Marker of Orality 1: Contractions</a:t>
            </a:r>
          </a:p>
        </p:txBody>
      </p:sp>
      <p:sp>
        <p:nvSpPr>
          <p:cNvPr id="69634"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contractions </a:t>
            </a:r>
            <a:r>
              <a:rPr lang="en-US" b="1"/>
              <a:t>decreased</a:t>
            </a:r>
            <a:r>
              <a:rPr lang="en-US"/>
              <a:t> by a factor of </a:t>
            </a:r>
            <a:r>
              <a:rPr lang="en-US" b="1"/>
              <a:t>10</a:t>
            </a:r>
            <a:r>
              <a:rPr lang="en-US"/>
              <a:t> between 1998 and 2013:</a:t>
            </a:r>
          </a:p>
          <a:p>
            <a:pPr>
              <a:buFont typeface="Wingdings 3" pitchFamily="18" charset="2"/>
              <a:buNone/>
            </a:pPr>
            <a:endParaRPr lang="en-US"/>
          </a:p>
          <a:p>
            <a:r>
              <a:rPr lang="en-US"/>
              <a:t>Total contractions 1998-99 subcorpus:  1183</a:t>
            </a:r>
          </a:p>
          <a:p>
            <a:r>
              <a:rPr lang="en-US"/>
              <a:t>Total contractions 2012-13 subcorpus:    193</a:t>
            </a:r>
          </a:p>
        </p:txBody>
      </p:sp>
      <p:sp>
        <p:nvSpPr>
          <p:cNvPr id="69635"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p:cNvSpPr>
          <p:nvPr>
            <p:ph type="title"/>
          </p:nvPr>
        </p:nvSpPr>
        <p:spPr/>
        <p:txBody>
          <a:bodyPr/>
          <a:lstStyle/>
          <a:p>
            <a:r>
              <a:rPr lang="en-US"/>
              <a:t>Marker of Orality 2: Pronoun </a:t>
            </a:r>
            <a:r>
              <a:rPr lang="en-US" i="1"/>
              <a:t>it</a:t>
            </a:r>
          </a:p>
        </p:txBody>
      </p:sp>
      <p:sp>
        <p:nvSpPr>
          <p:cNvPr id="70658"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decreased</a:t>
            </a:r>
            <a:r>
              <a:rPr lang="en-US"/>
              <a:t> between 1998 and 2013:</a:t>
            </a:r>
          </a:p>
          <a:p>
            <a:pPr>
              <a:buFont typeface="Wingdings 3" pitchFamily="18" charset="2"/>
              <a:buNone/>
            </a:pPr>
            <a:endParaRPr lang="en-US"/>
          </a:p>
          <a:p>
            <a:r>
              <a:rPr lang="en-US"/>
              <a:t>Total in 1998-99 subcorpus:  4240</a:t>
            </a:r>
          </a:p>
          <a:p>
            <a:r>
              <a:rPr lang="en-US"/>
              <a:t>Total in 2012-13 subcorpus:  3262</a:t>
            </a:r>
          </a:p>
        </p:txBody>
      </p:sp>
      <p:sp>
        <p:nvSpPr>
          <p:cNvPr id="70659"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p:cNvSpPr>
          <p:nvPr>
            <p:ph type="title"/>
          </p:nvPr>
        </p:nvSpPr>
        <p:spPr/>
        <p:txBody>
          <a:bodyPr/>
          <a:lstStyle/>
          <a:p>
            <a:r>
              <a:rPr lang="en-US" sz="2800"/>
              <a:t>Marker of Orality 3: Demonstrative Pronouns</a:t>
            </a:r>
            <a:endParaRPr lang="en-US" sz="2800" i="1"/>
          </a:p>
        </p:txBody>
      </p:sp>
      <p:sp>
        <p:nvSpPr>
          <p:cNvPr id="71682"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decreased</a:t>
            </a:r>
            <a:r>
              <a:rPr lang="en-US"/>
              <a:t> between 1998 and 2013:</a:t>
            </a:r>
          </a:p>
          <a:p>
            <a:pPr>
              <a:buFont typeface="Wingdings 3" pitchFamily="18" charset="2"/>
              <a:buNone/>
            </a:pPr>
            <a:endParaRPr lang="en-US"/>
          </a:p>
          <a:p>
            <a:r>
              <a:rPr lang="en-US"/>
              <a:t>Total in 1998-99 sub-corpus:  13723</a:t>
            </a:r>
          </a:p>
          <a:p>
            <a:r>
              <a:rPr lang="en-US"/>
              <a:t>Total in 2012-13 sub-corpus:    9451</a:t>
            </a:r>
          </a:p>
        </p:txBody>
      </p:sp>
      <p:sp>
        <p:nvSpPr>
          <p:cNvPr id="71683"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p:cNvSpPr>
          <p:nvPr>
            <p:ph type="title"/>
          </p:nvPr>
        </p:nvSpPr>
        <p:spPr/>
        <p:txBody>
          <a:bodyPr/>
          <a:lstStyle/>
          <a:p>
            <a:r>
              <a:rPr lang="en-US"/>
              <a:t>Marker of Orality 4: Pro-verb </a:t>
            </a:r>
            <a:r>
              <a:rPr lang="en-US" i="1"/>
              <a:t>do</a:t>
            </a:r>
          </a:p>
        </p:txBody>
      </p:sp>
      <p:sp>
        <p:nvSpPr>
          <p:cNvPr id="72706"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decreased</a:t>
            </a:r>
            <a:r>
              <a:rPr lang="en-US"/>
              <a:t> between 1998 and 2013:</a:t>
            </a:r>
          </a:p>
          <a:p>
            <a:pPr>
              <a:buFont typeface="Wingdings 3" pitchFamily="18" charset="2"/>
              <a:buNone/>
            </a:pPr>
            <a:endParaRPr lang="en-US"/>
          </a:p>
          <a:p>
            <a:r>
              <a:rPr lang="en-US"/>
              <a:t>Total in 1998-99 sub-corpus:  2377</a:t>
            </a:r>
          </a:p>
          <a:p>
            <a:r>
              <a:rPr lang="en-US"/>
              <a:t>Total in 2012-13 sub-corpus:  1363</a:t>
            </a:r>
          </a:p>
        </p:txBody>
      </p:sp>
      <p:sp>
        <p:nvSpPr>
          <p:cNvPr id="72707"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type="title"/>
          </p:nvPr>
        </p:nvSpPr>
        <p:spPr/>
        <p:txBody>
          <a:bodyPr/>
          <a:lstStyle/>
          <a:p>
            <a:r>
              <a:rPr lang="en-US" sz="2800"/>
              <a:t>Marker of Orality 5: First person pronouns</a:t>
            </a:r>
            <a:endParaRPr lang="en-US" sz="2800" i="1"/>
          </a:p>
        </p:txBody>
      </p:sp>
      <p:sp>
        <p:nvSpPr>
          <p:cNvPr id="73730"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decreased</a:t>
            </a:r>
            <a:r>
              <a:rPr lang="en-US"/>
              <a:t> between 1998 and 2013:</a:t>
            </a:r>
          </a:p>
          <a:p>
            <a:pPr>
              <a:buFont typeface="Wingdings 3" pitchFamily="18" charset="2"/>
              <a:buNone/>
            </a:pPr>
            <a:endParaRPr lang="en-US"/>
          </a:p>
          <a:p>
            <a:r>
              <a:rPr lang="en-US"/>
              <a:t>Total in 1998-99 sub-corpus:  6345</a:t>
            </a:r>
          </a:p>
          <a:p>
            <a:r>
              <a:rPr lang="en-US"/>
              <a:t>Total in 2012-13 sub-corpus:  3889</a:t>
            </a:r>
          </a:p>
        </p:txBody>
      </p:sp>
      <p:sp>
        <p:nvSpPr>
          <p:cNvPr id="73731"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p:cNvSpPr>
          <p:nvPr>
            <p:ph type="title"/>
          </p:nvPr>
        </p:nvSpPr>
        <p:spPr/>
        <p:txBody>
          <a:bodyPr/>
          <a:lstStyle/>
          <a:p>
            <a:r>
              <a:rPr lang="en-US" sz="2800"/>
              <a:t>Marker of “very written” Text 1: Nominalization</a:t>
            </a:r>
            <a:endParaRPr lang="en-US" sz="2800" i="1"/>
          </a:p>
        </p:txBody>
      </p:sp>
      <p:sp>
        <p:nvSpPr>
          <p:cNvPr id="74754"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increased</a:t>
            </a:r>
            <a:r>
              <a:rPr lang="en-US"/>
              <a:t> between 1998 and 2013:</a:t>
            </a:r>
          </a:p>
          <a:p>
            <a:pPr>
              <a:buFont typeface="Wingdings 3" pitchFamily="18" charset="2"/>
              <a:buNone/>
            </a:pPr>
            <a:endParaRPr lang="en-US"/>
          </a:p>
          <a:p>
            <a:r>
              <a:rPr lang="en-US"/>
              <a:t>Total in 1998-99 sub-corpus:  3796</a:t>
            </a:r>
          </a:p>
          <a:p>
            <a:r>
              <a:rPr lang="en-US"/>
              <a:t>Total in 2012-13 sub-corpus:  5851</a:t>
            </a:r>
          </a:p>
        </p:txBody>
      </p:sp>
      <p:sp>
        <p:nvSpPr>
          <p:cNvPr id="74755"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type="title"/>
          </p:nvPr>
        </p:nvSpPr>
        <p:spPr/>
        <p:txBody>
          <a:bodyPr/>
          <a:lstStyle/>
          <a:p>
            <a:r>
              <a:rPr lang="en-US" sz="2800"/>
              <a:t>Marker of “very written” Text 2: Word length</a:t>
            </a:r>
            <a:endParaRPr lang="en-US" sz="2800" i="1"/>
          </a:p>
        </p:txBody>
      </p:sp>
      <p:sp>
        <p:nvSpPr>
          <p:cNvPr id="75778"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1.3 million words</a:t>
            </a:r>
            <a:r>
              <a:rPr lang="en-US"/>
              <a:t> between 1998 and 2013:</a:t>
            </a:r>
          </a:p>
          <a:p>
            <a:pPr>
              <a:buFont typeface="Wingdings 3" pitchFamily="18" charset="2"/>
              <a:buNone/>
            </a:pPr>
            <a:endParaRPr lang="en-US"/>
          </a:p>
          <a:p>
            <a:r>
              <a:rPr lang="en-US"/>
              <a:t>Total in 1998-99 sub-corpus:  4.730 characters/word</a:t>
            </a:r>
            <a:br>
              <a:rPr lang="en-US"/>
            </a:br>
            <a:r>
              <a:rPr lang="en-US"/>
              <a:t>504320 total word count</a:t>
            </a:r>
          </a:p>
          <a:p>
            <a:r>
              <a:rPr lang="en-US"/>
              <a:t>Total in 2012-13 sub-corpus:  4.934 characters/word </a:t>
            </a:r>
            <a:br>
              <a:rPr lang="en-US"/>
            </a:br>
            <a:r>
              <a:rPr lang="en-US"/>
              <a:t>406281 total word count</a:t>
            </a:r>
          </a:p>
          <a:p>
            <a:pPr>
              <a:buFont typeface="Wingdings 3" pitchFamily="18" charset="2"/>
              <a:buNone/>
            </a:pPr>
            <a:r>
              <a:rPr lang="en-US"/>
              <a:t>  </a:t>
            </a:r>
          </a:p>
        </p:txBody>
      </p:sp>
      <p:sp>
        <p:nvSpPr>
          <p:cNvPr id="75779"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p:cNvSpPr>
          <p:nvPr>
            <p:ph type="title"/>
          </p:nvPr>
        </p:nvSpPr>
        <p:spPr/>
        <p:txBody>
          <a:bodyPr/>
          <a:lstStyle/>
          <a:p>
            <a:r>
              <a:rPr lang="en-US" sz="2800"/>
              <a:t>Marker of “very written” Text 3: Prepositional phrases</a:t>
            </a:r>
            <a:endParaRPr lang="en-US" sz="2800" i="1"/>
          </a:p>
        </p:txBody>
      </p:sp>
      <p:sp>
        <p:nvSpPr>
          <p:cNvPr id="76802"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is </a:t>
            </a:r>
            <a:r>
              <a:rPr lang="en-US" b="1"/>
              <a:t>insignificant</a:t>
            </a:r>
            <a:r>
              <a:rPr lang="en-US"/>
              <a:t> between 1998 and 2013:</a:t>
            </a:r>
          </a:p>
          <a:p>
            <a:pPr>
              <a:buFont typeface="Wingdings 3" pitchFamily="18" charset="2"/>
              <a:buNone/>
            </a:pPr>
            <a:endParaRPr lang="en-US"/>
          </a:p>
          <a:p>
            <a:r>
              <a:rPr lang="en-US"/>
              <a:t>Total in 1998-99 sub-corpus:  87079 </a:t>
            </a:r>
            <a:br>
              <a:rPr lang="en-US"/>
            </a:br>
            <a:r>
              <a:rPr lang="en-US"/>
              <a:t>(0.172 prep/total word count) </a:t>
            </a:r>
            <a:br>
              <a:rPr lang="en-US"/>
            </a:br>
            <a:r>
              <a:rPr lang="en-US"/>
              <a:t>504320 total word count</a:t>
            </a:r>
          </a:p>
          <a:p>
            <a:r>
              <a:rPr lang="en-US"/>
              <a:t>Total in 2012-13 sub-corpus:  57114 </a:t>
            </a:r>
            <a:br>
              <a:rPr lang="en-US"/>
            </a:br>
            <a:r>
              <a:rPr lang="en-US"/>
              <a:t>(0.141 prep/total word count)</a:t>
            </a:r>
            <a:br>
              <a:rPr lang="en-US"/>
            </a:br>
            <a:r>
              <a:rPr lang="en-US"/>
              <a:t>406281 total word count</a:t>
            </a:r>
          </a:p>
        </p:txBody>
      </p:sp>
      <p:sp>
        <p:nvSpPr>
          <p:cNvPr id="76803"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p:cNvSpPr>
          <p:nvPr>
            <p:ph type="title"/>
          </p:nvPr>
        </p:nvSpPr>
        <p:spPr/>
        <p:txBody>
          <a:bodyPr/>
          <a:lstStyle/>
          <a:p>
            <a:r>
              <a:rPr lang="en-US"/>
              <a:t>Marker of “very written” Text 4: Passives</a:t>
            </a:r>
            <a:endParaRPr lang="en-US" i="1"/>
          </a:p>
        </p:txBody>
      </p:sp>
      <p:sp>
        <p:nvSpPr>
          <p:cNvPr id="77826"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increased</a:t>
            </a:r>
            <a:r>
              <a:rPr lang="en-US"/>
              <a:t> between 1998 and 2013:</a:t>
            </a:r>
          </a:p>
          <a:p>
            <a:pPr>
              <a:buFont typeface="Wingdings 3" pitchFamily="18" charset="2"/>
              <a:buNone/>
            </a:pPr>
            <a:endParaRPr lang="en-US"/>
          </a:p>
          <a:p>
            <a:r>
              <a:rPr lang="en-US"/>
              <a:t>Total in 1998-99 sub-corpus:      7740</a:t>
            </a:r>
          </a:p>
          <a:p>
            <a:r>
              <a:rPr lang="en-US"/>
              <a:t>Total in 2012-13 sub-corpus:    12983</a:t>
            </a:r>
          </a:p>
        </p:txBody>
      </p:sp>
      <p:sp>
        <p:nvSpPr>
          <p:cNvPr id="77827"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pPr eaLnBrk="1" hangingPunct="1"/>
            <a:r>
              <a:rPr lang="en-US"/>
              <a:t>Comments in the popular media</a:t>
            </a:r>
          </a:p>
        </p:txBody>
      </p:sp>
      <p:sp>
        <p:nvSpPr>
          <p:cNvPr id="22530" name="Rectangle 3"/>
          <p:cNvSpPr>
            <a:spLocks noGrp="1"/>
          </p:cNvSpPr>
          <p:nvPr>
            <p:ph type="body" idx="1"/>
          </p:nvPr>
        </p:nvSpPr>
        <p:spPr>
          <a:xfrm>
            <a:off x="457200" y="1219200"/>
            <a:ext cx="8229600" cy="4910138"/>
          </a:xfrm>
        </p:spPr>
        <p:txBody>
          <a:bodyPr/>
          <a:lstStyle/>
          <a:p>
            <a:pPr eaLnBrk="1" hangingPunct="1">
              <a:lnSpc>
                <a:spcPct val="80000"/>
              </a:lnSpc>
              <a:buFont typeface="Wingdings 3" pitchFamily="18" charset="2"/>
              <a:buNone/>
            </a:pPr>
            <a:endParaRPr lang="en-US" sz="1500"/>
          </a:p>
          <a:p>
            <a:pPr eaLnBrk="1" hangingPunct="1">
              <a:lnSpc>
                <a:spcPct val="80000"/>
              </a:lnSpc>
              <a:buFont typeface="Wingdings 3" pitchFamily="18" charset="2"/>
              <a:buNone/>
            </a:pPr>
            <a:r>
              <a:rPr lang="en-US" sz="2200" b="1"/>
              <a:t>Students use texting language in papers at university. Help!</a:t>
            </a:r>
            <a:r>
              <a:rPr lang="en-US" b="1"/>
              <a:t> </a:t>
            </a:r>
          </a:p>
          <a:p>
            <a:pPr eaLnBrk="1" hangingPunct="1">
              <a:lnSpc>
                <a:spcPct val="80000"/>
              </a:lnSpc>
              <a:buFont typeface="Wingdings 3" pitchFamily="18" charset="2"/>
              <a:buNone/>
            </a:pPr>
            <a:r>
              <a:rPr lang="en-US" sz="2400" i="1"/>
              <a:t>	</a:t>
            </a:r>
            <a:br>
              <a:rPr lang="en-US" sz="2400" i="1"/>
            </a:br>
            <a:r>
              <a:rPr lang="en-US" sz="2400" i="1"/>
              <a:t>I am not an English teacher, but I just started teaching at an American college and I have found that several students sometimes substitute a single number or letter for a word. One student used "4" instead of "for" throughout his entire paper. Another wrote "U" instead of "you." It was the kind of writing that you would expect to see in a text message. These students are still required to take English no matter what subjects they choose to major in, so it is hard for me to understand why they make mistakes like these. I have to assume that it is intentional laziness rather than a real error, but this makes it harder to correct.</a:t>
            </a:r>
            <a:r>
              <a:rPr lang="en-US" sz="2000"/>
              <a:t> </a:t>
            </a:r>
          </a:p>
          <a:p>
            <a:pPr eaLnBrk="1" hangingPunct="1">
              <a:lnSpc>
                <a:spcPct val="80000"/>
              </a:lnSpc>
              <a:buFont typeface="Wingdings 3" pitchFamily="18" charset="2"/>
              <a:buNone/>
            </a:pPr>
            <a:endParaRPr lang="en-US" sz="2000"/>
          </a:p>
          <a:p>
            <a:pPr eaLnBrk="1" hangingPunct="1">
              <a:lnSpc>
                <a:spcPct val="80000"/>
              </a:lnSpc>
            </a:pPr>
            <a:r>
              <a:rPr lang="en-US" sz="2200"/>
              <a:t>Source:  http://www.usingenglish.com/forum/threads/137474-Students-use-texting-language-in-papers-at-university-Help</a:t>
            </a:r>
          </a:p>
          <a:p>
            <a:pPr eaLnBrk="1" hangingPunct="1">
              <a:lnSpc>
                <a:spcPct val="80000"/>
              </a:lnSpc>
            </a:pPr>
            <a:endParaRPr lang="en-US" sz="2200"/>
          </a:p>
        </p:txBody>
      </p:sp>
      <p:sp>
        <p:nvSpPr>
          <p:cNvPr id="50181" name="Slide Number Placeholder 5"/>
          <p:cNvSpPr txBox="1">
            <a:spLocks noGrp="1"/>
          </p:cNvSpPr>
          <p:nvPr/>
        </p:nvSpPr>
        <p:spPr bwMode="auto">
          <a:xfrm>
            <a:off x="609600" y="6369050"/>
            <a:ext cx="1981200" cy="365125"/>
          </a:xfrm>
          <a:prstGeom prst="rect">
            <a:avLst/>
          </a:prstGeom>
          <a:noFill/>
          <a:ln>
            <a:miter lim="800000"/>
            <a:headEnd/>
            <a:tailEnd/>
          </a:ln>
        </p:spPr>
        <p:txBody>
          <a:bodyPr/>
          <a:lstStyle/>
          <a:p>
            <a:pPr>
              <a:defRPr/>
            </a:pPr>
            <a:fld id="{CB38B657-A046-4240-A54F-FA572B730F05}" type="slidenum">
              <a:rPr lang="en-US" sz="1400">
                <a:solidFill>
                  <a:schemeClr val="tx2"/>
                </a:solidFill>
                <a:latin typeface="+mn-lt"/>
              </a:rPr>
              <a:pPr>
                <a:defRPr/>
              </a:pPr>
              <a:t>4</a:t>
            </a:fld>
            <a:endParaRPr lang="en-US" sz="1400">
              <a:solidFill>
                <a:schemeClr val="tx2"/>
              </a:solidFill>
              <a:latin typeface="+mn-lt"/>
            </a:endParaRPr>
          </a:p>
        </p:txBody>
      </p:sp>
      <p:sp>
        <p:nvSpPr>
          <p:cNvPr id="22532" name="Footer Placeholder 3"/>
          <p:cNvSpPr txBox="1">
            <a:spLocks noGrp="1"/>
          </p:cNvSpPr>
          <p:nvPr/>
        </p:nvSpPr>
        <p:spPr bwMode="auto">
          <a:xfrm>
            <a:off x="3730625" y="63373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p:cNvSpPr>
          <p:nvPr>
            <p:ph type="title"/>
          </p:nvPr>
        </p:nvSpPr>
        <p:spPr/>
        <p:txBody>
          <a:bodyPr/>
          <a:lstStyle/>
          <a:p>
            <a:r>
              <a:rPr lang="en-US" sz="2800"/>
              <a:t>Marker of “very written” Text 5: Attributive Adjectives</a:t>
            </a:r>
            <a:endParaRPr lang="en-US" sz="2800" i="1"/>
          </a:p>
        </p:txBody>
      </p:sp>
      <p:sp>
        <p:nvSpPr>
          <p:cNvPr id="78850" name="Rectangle 3"/>
          <p:cNvSpPr>
            <a:spLocks noGrp="1"/>
          </p:cNvSpPr>
          <p:nvPr>
            <p:ph type="body" idx="1"/>
          </p:nvPr>
        </p:nvSpPr>
        <p:spPr>
          <a:xfrm>
            <a:off x="457200" y="1219200"/>
            <a:ext cx="8229600" cy="4910138"/>
          </a:xfrm>
        </p:spPr>
        <p:txBody>
          <a:bodyPr/>
          <a:lstStyle/>
          <a:p>
            <a:pPr>
              <a:buFont typeface="Wingdings 3" pitchFamily="18" charset="2"/>
              <a:buNone/>
            </a:pPr>
            <a:r>
              <a:rPr lang="en-US"/>
              <a:t>The number of instances </a:t>
            </a:r>
            <a:r>
              <a:rPr lang="en-US" b="1"/>
              <a:t>increased</a:t>
            </a:r>
            <a:r>
              <a:rPr lang="en-US"/>
              <a:t> between 1998 and 2013:</a:t>
            </a:r>
          </a:p>
          <a:p>
            <a:pPr>
              <a:buFont typeface="Wingdings 3" pitchFamily="18" charset="2"/>
              <a:buNone/>
            </a:pPr>
            <a:endParaRPr lang="en-US"/>
          </a:p>
          <a:p>
            <a:r>
              <a:rPr lang="en-US"/>
              <a:t>Total in 1998-99 sub-corpus:  1537</a:t>
            </a:r>
          </a:p>
          <a:p>
            <a:r>
              <a:rPr lang="en-US"/>
              <a:t>Total in 2012-13 sub-corpus : 3847</a:t>
            </a:r>
          </a:p>
        </p:txBody>
      </p:sp>
      <p:sp>
        <p:nvSpPr>
          <p:cNvPr id="78851"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895247AB-489A-4070-9C22-A7DF2DCE3E68}" type="slidenum">
              <a:rPr lang="en-US">
                <a:cs typeface="Arial" charset="0"/>
              </a:rPr>
              <a:pPr fontAlgn="base">
                <a:spcBef>
                  <a:spcPct val="0"/>
                </a:spcBef>
                <a:spcAft>
                  <a:spcPct val="0"/>
                </a:spcAft>
                <a:defRPr/>
              </a:pPr>
              <a:t>41</a:t>
            </a:fld>
            <a:endParaRPr lang="en-US">
              <a:cs typeface="Arial" charset="0"/>
            </a:endParaRPr>
          </a:p>
        </p:txBody>
      </p:sp>
      <p:graphicFrame>
        <p:nvGraphicFramePr>
          <p:cNvPr id="60464" name="Group 48"/>
          <p:cNvGraphicFramePr>
            <a:graphicFrameLocks noGrp="1"/>
          </p:cNvGraphicFramePr>
          <p:nvPr/>
        </p:nvGraphicFramePr>
        <p:xfrm>
          <a:off x="457200" y="1143000"/>
          <a:ext cx="8229600" cy="5127625"/>
        </p:xfrm>
        <a:graphic>
          <a:graphicData uri="http://schemas.openxmlformats.org/drawingml/2006/table">
            <a:tbl>
              <a:tblPr/>
              <a:tblGrid>
                <a:gridCol w="11430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563563">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1" i="0" u="none" strike="noStrike" cap="none" normalizeH="0" baseline="0">
                          <a:ln>
                            <a:noFill/>
                          </a:ln>
                          <a:solidFill>
                            <a:schemeClr val="tx1"/>
                          </a:solidFill>
                          <a:effectLst/>
                          <a:latin typeface="Gill Sans MT" pitchFamily="34" charset="0"/>
                          <a:cs typeface="Arial" charset="0"/>
                        </a:rPr>
                        <a:t>Feature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1998-9 research papers</a:t>
                      </a:r>
                    </a:p>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449,706 words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2012-13 research papers</a:t>
                      </a:r>
                    </a:p>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363,157 words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1975">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endParaRPr kumimoji="0" lang="en-US" sz="1500" b="1" i="0" u="none" strike="noStrike" cap="none" normalizeH="0" baseline="0">
                        <a:ln>
                          <a:noFill/>
                        </a:ln>
                        <a:solidFill>
                          <a:schemeClr val="tx1"/>
                        </a:solidFill>
                        <a:effectLst/>
                        <a:latin typeface="Gill Sans MT"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1" i="0" u="none" strike="noStrike" cap="none" normalizeH="0" baseline="0">
                          <a:ln>
                            <a:noFill/>
                          </a:ln>
                          <a:solidFill>
                            <a:schemeClr val="tx1"/>
                          </a:solidFill>
                          <a:effectLst/>
                          <a:latin typeface="Gill Sans MT" pitchFamily="34" charset="0"/>
                          <a:cs typeface="Arial" charset="0"/>
                        </a:rPr>
                        <a:t>% of total (Frequency/1,000 words)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1" i="0" u="none" strike="noStrike" cap="none" normalizeH="0" baseline="0">
                          <a:ln>
                            <a:noFill/>
                          </a:ln>
                          <a:solidFill>
                            <a:schemeClr val="tx1"/>
                          </a:solidFill>
                          <a:effectLst/>
                          <a:latin typeface="Gill Sans MT" pitchFamily="34" charset="0"/>
                          <a:cs typeface="Arial" charset="0"/>
                        </a:rPr>
                        <a:t>% of total (Frequency/1,000 words)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1975">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Noun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32.72% (327)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32.60% (326)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356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Verb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16.23% (162)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16.53% (165)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356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Adjective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 0.37%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0.37%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356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Pronoun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  4.75% (47)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4.52%   (45)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3563">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Adverb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  3.99% (40)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4.06%   (41)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61975">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Preposition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10.71% (107)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11.09%  (111)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61975">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Conjunction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3.19%   (32)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600"/>
                        </a:spcBef>
                        <a:spcAft>
                          <a:spcPct val="0"/>
                        </a:spcAft>
                        <a:buClr>
                          <a:schemeClr val="accent1"/>
                        </a:buClr>
                        <a:buSzPct val="76000"/>
                        <a:buFont typeface="Wingdings 3" pitchFamily="18" charset="2"/>
                        <a:buNone/>
                        <a:tabLst/>
                      </a:pPr>
                      <a:r>
                        <a:rPr kumimoji="0" lang="en-US" sz="1500" b="0" i="0" u="none" strike="noStrike" cap="none" normalizeH="0" baseline="0">
                          <a:ln>
                            <a:noFill/>
                          </a:ln>
                          <a:solidFill>
                            <a:schemeClr val="tx1"/>
                          </a:solidFill>
                          <a:effectLst/>
                          <a:latin typeface="Gill Sans MT" pitchFamily="34" charset="0"/>
                          <a:cs typeface="Arial" charset="0"/>
                        </a:rPr>
                        <a:t> 3.29%  (33)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9916" name="Rectangle 52"/>
          <p:cNvSpPr>
            <a:spLocks noChangeArrowheads="1"/>
          </p:cNvSpPr>
          <p:nvPr/>
        </p:nvSpPr>
        <p:spPr bwMode="auto">
          <a:xfrm>
            <a:off x="457200" y="457200"/>
            <a:ext cx="8229600" cy="5334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Comparison of lexemes across word classes</a:t>
            </a:r>
          </a:p>
        </p:txBody>
      </p:sp>
      <p:sp>
        <p:nvSpPr>
          <p:cNvPr id="79917"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5" name="Slide Number Placeholder 5"/>
          <p:cNvSpPr>
            <a:spLocks noGrp="1"/>
          </p:cNvSpPr>
          <p:nvPr>
            <p:ph type="sldNum" sz="quarter" idx="12"/>
          </p:nvPr>
        </p:nvSpPr>
        <p:spPr bwMode="auto">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defRPr/>
            </a:pPr>
            <a:fld id="{0BAC8F0A-BDA1-4888-AC4A-B2DFECA43832}" type="slidenum">
              <a:rPr lang="en-US">
                <a:cs typeface="Arial" charset="0"/>
              </a:rPr>
              <a:pPr fontAlgn="base">
                <a:spcBef>
                  <a:spcPct val="0"/>
                </a:spcBef>
                <a:spcAft>
                  <a:spcPct val="0"/>
                </a:spcAft>
                <a:defRPr/>
              </a:pPr>
              <a:t>42</a:t>
            </a:fld>
            <a:endParaRPr lang="en-US">
              <a:cs typeface="Arial" charset="0"/>
            </a:endParaRPr>
          </a:p>
        </p:txBody>
      </p:sp>
      <p:sp>
        <p:nvSpPr>
          <p:cNvPr id="81922" name="Rectangle 9"/>
          <p:cNvSpPr>
            <a:spLocks noChangeArrowheads="1"/>
          </p:cNvSpPr>
          <p:nvPr/>
        </p:nvSpPr>
        <p:spPr bwMode="auto">
          <a:xfrm>
            <a:off x="457200" y="457200"/>
            <a:ext cx="8229600" cy="5334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Comparison of lexemes with “Orwell” corpora</a:t>
            </a:r>
          </a:p>
        </p:txBody>
      </p:sp>
      <p:graphicFrame>
        <p:nvGraphicFramePr>
          <p:cNvPr id="62529" name="Group 65"/>
          <p:cNvGraphicFramePr>
            <a:graphicFrameLocks noGrp="1"/>
          </p:cNvGraphicFramePr>
          <p:nvPr/>
        </p:nvGraphicFramePr>
        <p:xfrm>
          <a:off x="533400" y="1295400"/>
          <a:ext cx="8229600" cy="4892675"/>
        </p:xfrm>
        <a:graphic>
          <a:graphicData uri="http://schemas.openxmlformats.org/drawingml/2006/table">
            <a:tbl>
              <a:tblPr/>
              <a:tblGrid>
                <a:gridCol w="1582738">
                  <a:extLst>
                    <a:ext uri="{9D8B030D-6E8A-4147-A177-3AD203B41FA5}">
                      <a16:colId xmlns:a16="http://schemas.microsoft.com/office/drawing/2014/main" val="20000"/>
                    </a:ext>
                  </a:extLst>
                </a:gridCol>
                <a:gridCol w="1582737">
                  <a:extLst>
                    <a:ext uri="{9D8B030D-6E8A-4147-A177-3AD203B41FA5}">
                      <a16:colId xmlns:a16="http://schemas.microsoft.com/office/drawing/2014/main" val="20001"/>
                    </a:ext>
                  </a:extLst>
                </a:gridCol>
                <a:gridCol w="2397125">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741363">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chemeClr val="tx1"/>
                          </a:solidFill>
                          <a:effectLst/>
                          <a:latin typeface="Gill Sans MT" pitchFamily="34" charset="0"/>
                          <a:cs typeface="Arial" charset="0"/>
                        </a:rPr>
                        <a:t>Feature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Biber 1998</a:t>
                      </a:r>
                    </a:p>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400" b="0" i="0" u="none" strike="noStrike" cap="none" normalizeH="0" baseline="0">
                          <a:ln>
                            <a:noFill/>
                          </a:ln>
                          <a:solidFill>
                            <a:schemeClr val="tx1"/>
                          </a:solidFill>
                          <a:effectLst/>
                          <a:latin typeface="Gill Sans MT" pitchFamily="34" charset="0"/>
                          <a:cs typeface="Arial" charset="0"/>
                        </a:rPr>
                        <a:t>Academic prose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Biber 1998</a:t>
                      </a:r>
                    </a:p>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400" b="0" i="0" u="none" strike="noStrike" cap="none" normalizeH="0" baseline="0">
                          <a:ln>
                            <a:noFill/>
                          </a:ln>
                          <a:solidFill>
                            <a:schemeClr val="tx1"/>
                          </a:solidFill>
                          <a:effectLst/>
                          <a:latin typeface="Gill Sans MT" pitchFamily="34" charset="0"/>
                          <a:cs typeface="Arial" charset="0"/>
                        </a:rPr>
                        <a:t>Face-to-face conversation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FYC 1998-99 (2012-13)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9088">
                <a:tc gridSpan="4">
                  <a:txBody>
                    <a:bodyPr/>
                    <a:lstStyle/>
                    <a:p>
                      <a:pPr marL="0" marR="0" lvl="0" indent="0" algn="ctr"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chemeClr val="tx1"/>
                          </a:solidFill>
                          <a:effectLst/>
                          <a:latin typeface="Gill Sans MT" pitchFamily="34" charset="0"/>
                          <a:cs typeface="Arial" charset="0"/>
                        </a:rPr>
                        <a:t>Frequency/1,000 words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98463">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Noun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188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137.4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207 (205)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863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Adjective attrib.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76.9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40.8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3.7(4) (Comp. and super)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053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Preposition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139.5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85.0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rgbClr val="0033CC"/>
                          </a:solidFill>
                          <a:effectLst/>
                          <a:latin typeface="Gill Sans MT" pitchFamily="34" charset="0"/>
                          <a:cs typeface="Arial" charset="0"/>
                        </a:rPr>
                        <a:t>107 (</a:t>
                      </a:r>
                      <a:r>
                        <a:rPr kumimoji="0" lang="en-US" sz="1600" b="1" i="0" u="none" strike="noStrike" cap="none" normalizeH="0" baseline="0">
                          <a:ln>
                            <a:noFill/>
                          </a:ln>
                          <a:solidFill>
                            <a:srgbClr val="0033CC"/>
                          </a:solidFill>
                          <a:effectLst/>
                          <a:latin typeface="Gill Sans MT" pitchFamily="34" charset="0"/>
                          <a:cs typeface="Arial" charset="0"/>
                        </a:rPr>
                        <a:t>111</a:t>
                      </a:r>
                      <a:r>
                        <a:rPr kumimoji="0" lang="en-US" sz="1600" b="0" i="0" u="none" strike="noStrike" cap="none" normalizeH="0" baseline="0">
                          <a:ln>
                            <a:noFill/>
                          </a:ln>
                          <a:solidFill>
                            <a:srgbClr val="0033CC"/>
                          </a:solidFill>
                          <a:effectLst/>
                          <a:latin typeface="Gill Sans MT"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053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Conjunction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  </a:t>
                      </a:r>
                      <a:r>
                        <a:rPr kumimoji="0" lang="en-US" sz="1600" b="1" i="0" u="none" strike="noStrike" cap="none" normalizeH="0" baseline="0">
                          <a:ln>
                            <a:noFill/>
                          </a:ln>
                          <a:solidFill>
                            <a:srgbClr val="0033CC"/>
                          </a:solidFill>
                          <a:effectLst/>
                          <a:latin typeface="Gill Sans MT" pitchFamily="34" charset="0"/>
                          <a:cs typeface="Arial" charset="0"/>
                        </a:rPr>
                        <a:t>3.0</a:t>
                      </a:r>
                      <a:r>
                        <a:rPr kumimoji="0" lang="en-US" sz="1600" b="0" i="0" u="none" strike="noStrike" cap="none" normalizeH="0" baseline="0">
                          <a:ln>
                            <a:noFill/>
                          </a:ln>
                          <a:solidFill>
                            <a:srgbClr val="0033CC"/>
                          </a:solidFill>
                          <a:effectLst/>
                          <a:latin typeface="Gill Sans MT" pitchFamily="34" charset="0"/>
                          <a:cs typeface="Arial" charset="0"/>
                        </a:rPr>
                        <a:t> </a:t>
                      </a:r>
                      <a:r>
                        <a:rPr kumimoji="0" lang="en-US" sz="1600" b="0" i="0" u="none" strike="noStrike" cap="none" normalizeH="0" baseline="0">
                          <a:ln>
                            <a:noFill/>
                          </a:ln>
                          <a:solidFill>
                            <a:schemeClr val="tx1"/>
                          </a:solidFill>
                          <a:effectLst/>
                          <a:latin typeface="Gill Sans MT" pitchFamily="34"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32 (33)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90538">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Verb (past)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21.9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37.4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rgbClr val="0033CC"/>
                          </a:solidFill>
                          <a:effectLst/>
                          <a:latin typeface="Gill Sans MT" pitchFamily="34" charset="0"/>
                          <a:cs typeface="Arial" charset="0"/>
                        </a:rPr>
                        <a:t>27.5 (</a:t>
                      </a:r>
                      <a:r>
                        <a:rPr kumimoji="0" lang="en-US" sz="1600" b="1" i="0" u="none" strike="noStrike" cap="none" normalizeH="0" baseline="0">
                          <a:ln>
                            <a:noFill/>
                          </a:ln>
                          <a:solidFill>
                            <a:srgbClr val="0033CC"/>
                          </a:solidFill>
                          <a:effectLst/>
                          <a:latin typeface="Gill Sans MT" pitchFamily="34" charset="0"/>
                          <a:cs typeface="Arial" charset="0"/>
                        </a:rPr>
                        <a:t>25</a:t>
                      </a:r>
                      <a:r>
                        <a:rPr kumimoji="0" lang="en-US" sz="1600" b="0" i="0" u="none" strike="noStrike" cap="none" normalizeH="0" baseline="0">
                          <a:ln>
                            <a:noFill/>
                          </a:ln>
                          <a:solidFill>
                            <a:srgbClr val="0033CC"/>
                          </a:solidFill>
                          <a:effectLst/>
                          <a:latin typeface="Gill Sans MT"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8950">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Verb (pres)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0033CC"/>
                          </a:solidFill>
                          <a:effectLst/>
                          <a:latin typeface="Gill Sans MT" pitchFamily="34" charset="0"/>
                          <a:cs typeface="Arial" charset="0"/>
                        </a:rPr>
                        <a:t>63.7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128.4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rgbClr val="0033CC"/>
                          </a:solidFill>
                          <a:effectLst/>
                          <a:latin typeface="Gill Sans MT" pitchFamily="34" charset="0"/>
                          <a:cs typeface="Arial" charset="0"/>
                        </a:rPr>
                        <a:t>49.1 (</a:t>
                      </a:r>
                      <a:r>
                        <a:rPr kumimoji="0" lang="en-US" sz="1600" b="1" i="0" u="none" strike="noStrike" cap="none" normalizeH="0" baseline="0">
                          <a:ln>
                            <a:noFill/>
                          </a:ln>
                          <a:solidFill>
                            <a:srgbClr val="0033CC"/>
                          </a:solidFill>
                          <a:effectLst/>
                          <a:latin typeface="Gill Sans MT" pitchFamily="34" charset="0"/>
                          <a:cs typeface="Arial" charset="0"/>
                        </a:rPr>
                        <a:t>49.7</a:t>
                      </a:r>
                      <a:r>
                        <a:rPr kumimoji="0" lang="en-US" sz="1600" b="0" i="0" u="none" strike="noStrike" cap="none" normalizeH="0" baseline="0">
                          <a:ln>
                            <a:noFill/>
                          </a:ln>
                          <a:solidFill>
                            <a:srgbClr val="0033CC"/>
                          </a:solidFill>
                          <a:effectLst/>
                          <a:latin typeface="Gill Sans MT"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30225">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Pronoun (pers.)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  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1" i="0" u="none" strike="noStrike" cap="none" normalizeH="0" baseline="0">
                          <a:ln>
                            <a:noFill/>
                          </a:ln>
                          <a:solidFill>
                            <a:srgbClr val="FF0000"/>
                          </a:solidFill>
                          <a:effectLst/>
                          <a:latin typeface="Gill Sans MT" pitchFamily="34" charset="0"/>
                          <a:cs typeface="Arial" charset="0"/>
                        </a:rPr>
                        <a:t>39.3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rgbClr val="FF0000"/>
                          </a:solidFill>
                          <a:effectLst/>
                          <a:latin typeface="Gill Sans MT" pitchFamily="34" charset="0"/>
                          <a:cs typeface="Arial" charset="0"/>
                        </a:rPr>
                        <a:t>(</a:t>
                      </a:r>
                      <a:r>
                        <a:rPr kumimoji="0" lang="en-US" sz="1600" b="1" i="0" u="none" strike="noStrike" cap="none" normalizeH="0" baseline="0">
                          <a:ln>
                            <a:noFill/>
                          </a:ln>
                          <a:solidFill>
                            <a:srgbClr val="FF0000"/>
                          </a:solidFill>
                          <a:effectLst/>
                          <a:latin typeface="Gill Sans MT" pitchFamily="34" charset="0"/>
                          <a:cs typeface="Arial" charset="0"/>
                        </a:rPr>
                        <a:t>45</a:t>
                      </a:r>
                      <a:r>
                        <a:rPr kumimoji="0" lang="en-US" sz="1600" b="0" i="0" u="none" strike="noStrike" cap="none" normalizeH="0" baseline="0">
                          <a:ln>
                            <a:noFill/>
                          </a:ln>
                          <a:solidFill>
                            <a:srgbClr val="FF0000"/>
                          </a:solidFill>
                          <a:effectLst/>
                          <a:latin typeface="Gill Sans MT"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8463">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Adverb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  </a:t>
                      </a:r>
                      <a:r>
                        <a:rPr kumimoji="0" lang="en-US" sz="1600" b="1" i="0" u="none" strike="noStrike" cap="none" normalizeH="0" baseline="0">
                          <a:ln>
                            <a:noFill/>
                          </a:ln>
                          <a:solidFill>
                            <a:srgbClr val="0033CC"/>
                          </a:solidFill>
                          <a:effectLst/>
                          <a:latin typeface="Gill Sans MT" pitchFamily="34" charset="0"/>
                          <a:cs typeface="Arial" charset="0"/>
                        </a:rPr>
                        <a:t>51.8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chemeClr val="tx1"/>
                          </a:solidFill>
                          <a:effectLst/>
                          <a:latin typeface="Gill Sans MT" pitchFamily="34" charset="0"/>
                          <a:cs typeface="Arial" charset="0"/>
                        </a:rPr>
                        <a:t>86.0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ct val="0"/>
                        </a:spcAft>
                        <a:buClr>
                          <a:schemeClr val="accent1"/>
                        </a:buClr>
                        <a:buSzPct val="76000"/>
                        <a:buFont typeface="Wingdings 3" pitchFamily="18" charset="2"/>
                        <a:buNone/>
                        <a:tabLst/>
                      </a:pPr>
                      <a:r>
                        <a:rPr kumimoji="0" lang="en-US" sz="1600" b="0" i="0" u="none" strike="noStrike" cap="none" normalizeH="0" baseline="0">
                          <a:ln>
                            <a:noFill/>
                          </a:ln>
                          <a:solidFill>
                            <a:srgbClr val="0033CC"/>
                          </a:solidFill>
                          <a:effectLst/>
                          <a:latin typeface="Gill Sans MT" pitchFamily="34" charset="0"/>
                          <a:cs typeface="Arial" charset="0"/>
                        </a:rPr>
                        <a:t>40 (</a:t>
                      </a:r>
                      <a:r>
                        <a:rPr kumimoji="0" lang="en-US" sz="1600" b="1" i="0" u="none" strike="noStrike" cap="none" normalizeH="0" baseline="0">
                          <a:ln>
                            <a:noFill/>
                          </a:ln>
                          <a:solidFill>
                            <a:srgbClr val="0033CC"/>
                          </a:solidFill>
                          <a:effectLst/>
                          <a:latin typeface="Gill Sans MT" pitchFamily="34" charset="0"/>
                          <a:cs typeface="Arial" charset="0"/>
                        </a:rPr>
                        <a:t>41</a:t>
                      </a:r>
                      <a:r>
                        <a:rPr kumimoji="0" lang="en-US" sz="1600" b="0" i="0" u="none" strike="noStrike" cap="none" normalizeH="0" baseline="0">
                          <a:ln>
                            <a:noFill/>
                          </a:ln>
                          <a:solidFill>
                            <a:srgbClr val="0033CC"/>
                          </a:solidFill>
                          <a:effectLst/>
                          <a:latin typeface="Gill Sans MT"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8198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860774DE-82C3-4607-B9B8-81623BC2245A}" type="slidenum">
              <a:rPr lang="en-US" sz="1400">
                <a:solidFill>
                  <a:schemeClr val="tx2"/>
                </a:solidFill>
                <a:latin typeface="+mn-lt"/>
              </a:rPr>
              <a:pPr>
                <a:defRPr/>
              </a:pPr>
              <a:t>43</a:t>
            </a:fld>
            <a:endParaRPr lang="en-US" sz="1400">
              <a:solidFill>
                <a:schemeClr val="tx2"/>
              </a:solidFill>
              <a:latin typeface="+mn-lt"/>
            </a:endParaRPr>
          </a:p>
        </p:txBody>
      </p:sp>
      <p:sp>
        <p:nvSpPr>
          <p:cNvPr id="83970" name="Rectangle 9"/>
          <p:cNvSpPr>
            <a:spLocks noChangeArrowheads="1"/>
          </p:cNvSpPr>
          <p:nvPr/>
        </p:nvSpPr>
        <p:spPr bwMode="auto">
          <a:xfrm>
            <a:off x="457200" y="1600200"/>
            <a:ext cx="8229600" cy="4525963"/>
          </a:xfrm>
          <a:prstGeom prst="rect">
            <a:avLst/>
          </a:prstGeom>
          <a:noFill/>
          <a:ln w="9525">
            <a:noFill/>
            <a:miter lim="800000"/>
            <a:headEnd/>
            <a:tailEnd/>
          </a:ln>
        </p:spPr>
        <p:txBody>
          <a:bodyPr/>
          <a:lstStyle/>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Grammatical verbs: </a:t>
            </a:r>
            <a:r>
              <a:rPr lang="en-US" sz="1500" i="1">
                <a:latin typeface="Gill Sans MT" pitchFamily="34" charset="0"/>
              </a:rPr>
              <a:t>be, have, do</a:t>
            </a:r>
            <a:r>
              <a:rPr lang="en-US" sz="1500">
                <a:latin typeface="Gill Sans MT" pitchFamily="34" charset="0"/>
              </a:rPr>
              <a:t>, modals.</a:t>
            </a:r>
          </a:p>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Lexical verbs: </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Difficulty of separating lexical verbs from nouns that look the same. eg. command and command.</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Find all verbs</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Past tense</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Present tense</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Passive</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Passive without agent</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Present participle</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Past participle</a:t>
            </a:r>
          </a:p>
          <a:p>
            <a:pPr marL="547688" lvl="1" indent="-273050">
              <a:lnSpc>
                <a:spcPct val="80000"/>
              </a:lnSpc>
              <a:spcBef>
                <a:spcPts val="500"/>
              </a:spcBef>
              <a:buClr>
                <a:schemeClr val="accent2"/>
              </a:buClr>
              <a:buSzPct val="76000"/>
              <a:buFont typeface="Wingdings 3" pitchFamily="18" charset="2"/>
              <a:buChar char=""/>
            </a:pPr>
            <a:r>
              <a:rPr lang="en-US" sz="1400">
                <a:solidFill>
                  <a:schemeClr val="tx2"/>
                </a:solidFill>
                <a:latin typeface="Gill Sans MT" pitchFamily="34" charset="0"/>
              </a:rPr>
              <a:t>Most common verbs in both speech and writing</a:t>
            </a:r>
          </a:p>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Most common verbs in COCA spoken corpus</a:t>
            </a:r>
          </a:p>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Most common verbs in COCA ac corpus (look for humanities subset).</a:t>
            </a:r>
          </a:p>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Latin-based verbs.</a:t>
            </a:r>
          </a:p>
          <a:p>
            <a:pPr marL="273050" indent="-273050">
              <a:lnSpc>
                <a:spcPct val="80000"/>
              </a:lnSpc>
              <a:spcBef>
                <a:spcPts val="600"/>
              </a:spcBef>
              <a:buClr>
                <a:schemeClr val="accent1"/>
              </a:buClr>
              <a:buSzPct val="76000"/>
              <a:buFont typeface="Wingdings 3" pitchFamily="18" charset="2"/>
              <a:buChar char=""/>
            </a:pPr>
            <a:r>
              <a:rPr lang="en-US" sz="1500">
                <a:latin typeface="Gill Sans MT" pitchFamily="34" charset="0"/>
              </a:rPr>
              <a:t>Phrasal verbs substituting for Latin-based or single word verbs.</a:t>
            </a:r>
          </a:p>
        </p:txBody>
      </p:sp>
      <p:sp>
        <p:nvSpPr>
          <p:cNvPr id="83971" name="Rectangle 10"/>
          <p:cNvSpPr>
            <a:spLocks noChangeArrowheads="1"/>
          </p:cNvSpPr>
          <p:nvPr/>
        </p:nvSpPr>
        <p:spPr bwMode="auto">
          <a:xfrm>
            <a:off x="457200" y="457200"/>
            <a:ext cx="8229600" cy="533400"/>
          </a:xfrm>
          <a:prstGeom prst="rect">
            <a:avLst/>
          </a:prstGeom>
          <a:noFill/>
          <a:ln w="9525">
            <a:noFill/>
            <a:miter lim="800000"/>
            <a:headEnd/>
            <a:tailEnd/>
          </a:ln>
        </p:spPr>
        <p:txBody>
          <a:bodyPr anchor="ctr"/>
          <a:lstStyle/>
          <a:p>
            <a:r>
              <a:rPr lang="en-US" sz="2800">
                <a:solidFill>
                  <a:schemeClr val="tx2"/>
                </a:solidFill>
                <a:latin typeface="Bookman Old Style" pitchFamily="18" charset="0"/>
              </a:rPr>
              <a:t>Comparison of linguistic features</a:t>
            </a:r>
          </a:p>
        </p:txBody>
      </p:sp>
      <p:sp>
        <p:nvSpPr>
          <p:cNvPr id="83972"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p:cNvSpPr>
          <p:nvPr>
            <p:ph type="title"/>
          </p:nvPr>
        </p:nvSpPr>
        <p:spPr/>
        <p:txBody>
          <a:bodyPr/>
          <a:lstStyle/>
          <a:p>
            <a:r>
              <a:rPr lang="en-US"/>
              <a:t>Results: Interjections</a:t>
            </a:r>
          </a:p>
        </p:txBody>
      </p:sp>
      <p:sp>
        <p:nvSpPr>
          <p:cNvPr id="88066" name="Rectangle 3"/>
          <p:cNvSpPr>
            <a:spLocks noGrp="1"/>
          </p:cNvSpPr>
          <p:nvPr>
            <p:ph type="body" idx="1"/>
          </p:nvPr>
        </p:nvSpPr>
        <p:spPr>
          <a:xfrm>
            <a:off x="457200" y="1219200"/>
            <a:ext cx="8229600" cy="4910138"/>
          </a:xfrm>
        </p:spPr>
        <p:txBody>
          <a:bodyPr/>
          <a:lstStyle/>
          <a:p>
            <a:r>
              <a:rPr lang="en-US"/>
              <a:t>corpus.byu.edu (Academic prose [journal articles])</a:t>
            </a:r>
          </a:p>
          <a:p>
            <a:pPr lvl="1"/>
            <a:r>
              <a:rPr lang="en-US"/>
              <a:t>SECTION</a:t>
            </a:r>
            <a:br>
              <a:rPr lang="en-US"/>
            </a:br>
            <a:r>
              <a:rPr lang="en-US"/>
              <a:t>   </a:t>
            </a:r>
            <a:r>
              <a:rPr lang="en-US" b="1"/>
              <a:t>2005-2009</a:t>
            </a:r>
            <a:br>
              <a:rPr lang="en-US"/>
            </a:br>
            <a:br>
              <a:rPr lang="en-US"/>
            </a:br>
            <a:r>
              <a:rPr lang="en-US"/>
              <a:t>   # TOKENS</a:t>
            </a:r>
            <a:br>
              <a:rPr lang="en-US"/>
            </a:br>
            <a:r>
              <a:rPr lang="en-US"/>
              <a:t>   </a:t>
            </a:r>
            <a:r>
              <a:rPr lang="en-US" b="1"/>
              <a:t>6031</a:t>
            </a:r>
            <a:br>
              <a:rPr lang="en-US"/>
            </a:br>
            <a:br>
              <a:rPr lang="en-US"/>
            </a:br>
            <a:r>
              <a:rPr lang="en-US"/>
              <a:t>   SIZE</a:t>
            </a:r>
            <a:br>
              <a:rPr lang="en-US"/>
            </a:br>
            <a:r>
              <a:rPr lang="en-US"/>
              <a:t>   </a:t>
            </a:r>
            <a:r>
              <a:rPr lang="en-US" b="1"/>
              <a:t>102,046,528</a:t>
            </a:r>
            <a:br>
              <a:rPr lang="en-US"/>
            </a:br>
            <a:br>
              <a:rPr lang="en-US"/>
            </a:br>
            <a:r>
              <a:rPr lang="en-US"/>
              <a:t>   PER MILLION</a:t>
            </a:r>
            <a:br>
              <a:rPr lang="en-US"/>
            </a:br>
            <a:r>
              <a:rPr lang="en-US"/>
              <a:t>   </a:t>
            </a:r>
            <a:r>
              <a:rPr lang="en-US" b="1"/>
              <a:t>59.10</a:t>
            </a:r>
            <a:r>
              <a:rPr lang="en-US"/>
              <a:t> </a:t>
            </a:r>
          </a:p>
        </p:txBody>
      </p:sp>
      <p:sp>
        <p:nvSpPr>
          <p:cNvPr id="88067"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p:cNvSpPr>
          <p:nvPr>
            <p:ph type="title"/>
          </p:nvPr>
        </p:nvSpPr>
        <p:spPr/>
        <p:txBody>
          <a:bodyPr/>
          <a:lstStyle/>
          <a:p>
            <a:r>
              <a:rPr lang="en-US"/>
              <a:t>Results: Interjections</a:t>
            </a:r>
          </a:p>
        </p:txBody>
      </p:sp>
      <p:sp>
        <p:nvSpPr>
          <p:cNvPr id="89090" name="Rectangle 3"/>
          <p:cNvSpPr>
            <a:spLocks noGrp="1"/>
          </p:cNvSpPr>
          <p:nvPr>
            <p:ph type="body" idx="1"/>
          </p:nvPr>
        </p:nvSpPr>
        <p:spPr>
          <a:xfrm>
            <a:off x="457200" y="1219200"/>
            <a:ext cx="8229600" cy="4910138"/>
          </a:xfrm>
        </p:spPr>
        <p:txBody>
          <a:bodyPr/>
          <a:lstStyle/>
          <a:p>
            <a:pPr>
              <a:buFont typeface="Wingdings 3" pitchFamily="18" charset="2"/>
              <a:buNone/>
            </a:pPr>
            <a:r>
              <a:rPr lang="en-US"/>
              <a:t>Orwell research papers 1998-99</a:t>
            </a:r>
            <a:br>
              <a:rPr lang="en-US"/>
            </a:br>
            <a:endParaRPr lang="en-US"/>
          </a:p>
          <a:p>
            <a:pPr lvl="1"/>
            <a:r>
              <a:rPr lang="en-US"/>
              <a:t>Length: </a:t>
            </a:r>
          </a:p>
          <a:p>
            <a:pPr lvl="2"/>
            <a:r>
              <a:rPr lang="en-US"/>
              <a:t>- Number of segments:109 </a:t>
            </a:r>
          </a:p>
          <a:p>
            <a:pPr lvl="2"/>
            <a:r>
              <a:rPr lang="en-US"/>
              <a:t>- Words in segments:128 </a:t>
            </a:r>
          </a:p>
          <a:p>
            <a:pPr lvl="1"/>
            <a:r>
              <a:rPr lang="en-US"/>
              <a:t>Text Complexity: </a:t>
            </a:r>
          </a:p>
          <a:p>
            <a:pPr lvl="2"/>
            <a:r>
              <a:rPr lang="en-US"/>
              <a:t>- Av. Word Length:4.04 </a:t>
            </a:r>
          </a:p>
          <a:p>
            <a:pPr lvl="2"/>
            <a:r>
              <a:rPr lang="en-US"/>
              <a:t>- Av. Segment Length:1.17 </a:t>
            </a:r>
          </a:p>
          <a:p>
            <a:pPr lvl="1"/>
            <a:r>
              <a:rPr lang="en-US"/>
              <a:t>Lexical Density: </a:t>
            </a:r>
          </a:p>
          <a:p>
            <a:pPr lvl="2"/>
            <a:r>
              <a:rPr lang="en-US"/>
              <a:t>- Lexemes per segment:0.72 </a:t>
            </a:r>
          </a:p>
          <a:p>
            <a:pPr lvl="2"/>
            <a:r>
              <a:rPr lang="en-US"/>
              <a:t>- Lexemes % of text:61.72% </a:t>
            </a:r>
          </a:p>
        </p:txBody>
      </p:sp>
      <p:sp>
        <p:nvSpPr>
          <p:cNvPr id="89091"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2"/>
          <p:cNvSpPr>
            <a:spLocks noGrp="1"/>
          </p:cNvSpPr>
          <p:nvPr>
            <p:ph type="title"/>
          </p:nvPr>
        </p:nvSpPr>
        <p:spPr/>
        <p:txBody>
          <a:bodyPr/>
          <a:lstStyle/>
          <a:p>
            <a:r>
              <a:rPr lang="en-US"/>
              <a:t>Results: Interjections</a:t>
            </a:r>
          </a:p>
        </p:txBody>
      </p:sp>
      <p:sp>
        <p:nvSpPr>
          <p:cNvPr id="90114" name="Rectangle 3"/>
          <p:cNvSpPr>
            <a:spLocks noGrp="1"/>
          </p:cNvSpPr>
          <p:nvPr>
            <p:ph type="body" idx="1"/>
          </p:nvPr>
        </p:nvSpPr>
        <p:spPr>
          <a:xfrm>
            <a:off x="457200" y="1219200"/>
            <a:ext cx="8229600" cy="4910138"/>
          </a:xfrm>
        </p:spPr>
        <p:txBody>
          <a:bodyPr/>
          <a:lstStyle/>
          <a:p>
            <a:pPr>
              <a:buFont typeface="Wingdings 3" pitchFamily="18" charset="2"/>
              <a:buNone/>
            </a:pPr>
            <a:r>
              <a:rPr lang="en-US"/>
              <a:t>Orwell research papers 2012-13</a:t>
            </a:r>
          </a:p>
          <a:p>
            <a:endParaRPr lang="en-US"/>
          </a:p>
          <a:p>
            <a:r>
              <a:rPr lang="en-US"/>
              <a:t>Length: </a:t>
            </a:r>
          </a:p>
          <a:p>
            <a:pPr lvl="1"/>
            <a:r>
              <a:rPr lang="en-US"/>
              <a:t>- Number of segments:60 </a:t>
            </a:r>
          </a:p>
          <a:p>
            <a:pPr lvl="1"/>
            <a:r>
              <a:rPr lang="en-US"/>
              <a:t>- Words in segments:56 </a:t>
            </a:r>
          </a:p>
          <a:p>
            <a:r>
              <a:rPr lang="en-US"/>
              <a:t>Text Complexity: </a:t>
            </a:r>
          </a:p>
          <a:p>
            <a:pPr lvl="1"/>
            <a:r>
              <a:rPr lang="en-US"/>
              <a:t>- Av. Word Length:3.93 </a:t>
            </a:r>
          </a:p>
          <a:p>
            <a:pPr lvl="1"/>
            <a:r>
              <a:rPr lang="en-US"/>
              <a:t>- Av. Segment Length:0.93 </a:t>
            </a:r>
          </a:p>
          <a:p>
            <a:r>
              <a:rPr lang="en-US"/>
              <a:t>Lexical Density: </a:t>
            </a:r>
          </a:p>
          <a:p>
            <a:pPr lvl="1"/>
            <a:r>
              <a:rPr lang="en-US"/>
              <a:t>- Lexemes per segment:0.67 </a:t>
            </a:r>
          </a:p>
          <a:p>
            <a:pPr lvl="1"/>
            <a:r>
              <a:rPr lang="en-US"/>
              <a:t>- Lexemes % of text:71.43% </a:t>
            </a:r>
          </a:p>
        </p:txBody>
      </p:sp>
      <p:sp>
        <p:nvSpPr>
          <p:cNvPr id="90115"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p:cNvSpPr>
          <p:nvPr>
            <p:ph type="title"/>
          </p:nvPr>
        </p:nvSpPr>
        <p:spPr/>
        <p:txBody>
          <a:bodyPr/>
          <a:lstStyle/>
          <a:p>
            <a:r>
              <a:rPr lang="en-US"/>
              <a:t>Conclusions (1)</a:t>
            </a:r>
          </a:p>
        </p:txBody>
      </p:sp>
      <p:sp>
        <p:nvSpPr>
          <p:cNvPr id="93186" name="Rectangle 3"/>
          <p:cNvSpPr>
            <a:spLocks noGrp="1"/>
          </p:cNvSpPr>
          <p:nvPr>
            <p:ph type="body" sz="half" idx="1"/>
          </p:nvPr>
        </p:nvSpPr>
        <p:spPr>
          <a:xfrm>
            <a:off x="457200" y="1219200"/>
            <a:ext cx="8153400" cy="685800"/>
          </a:xfrm>
        </p:spPr>
        <p:txBody>
          <a:bodyPr/>
          <a:lstStyle/>
          <a:p>
            <a:pPr>
              <a:lnSpc>
                <a:spcPct val="80000"/>
              </a:lnSpc>
            </a:pPr>
            <a:r>
              <a:rPr lang="en-US" sz="2000"/>
              <a:t>Uses of texting and emoji as the return of the Rebus principle</a:t>
            </a:r>
            <a:br>
              <a:rPr lang="en-US" sz="2000"/>
            </a:br>
            <a:r>
              <a:rPr lang="en-US" sz="2000"/>
              <a:t>(representing language by means of a symbol).</a:t>
            </a:r>
          </a:p>
          <a:p>
            <a:pPr>
              <a:lnSpc>
                <a:spcPct val="80000"/>
              </a:lnSpc>
            </a:pPr>
            <a:r>
              <a:rPr lang="en-US" sz="2000"/>
              <a:t>The rebus marks intellectual leap that every literate culture and individual will make when moving from pre-literate to literate states (Ong’s “primary literacy”))</a:t>
            </a:r>
          </a:p>
          <a:p>
            <a:pPr lvl="1">
              <a:lnSpc>
                <a:spcPct val="80000"/>
              </a:lnSpc>
              <a:buFont typeface="Wingdings 3" pitchFamily="18" charset="2"/>
              <a:buNone/>
            </a:pPr>
            <a:endParaRPr lang="en-US" sz="2000"/>
          </a:p>
          <a:p>
            <a:pPr lvl="1">
              <a:lnSpc>
                <a:spcPct val="80000"/>
              </a:lnSpc>
              <a:buFont typeface="Wingdings 3" pitchFamily="18" charset="2"/>
              <a:buNone/>
            </a:pPr>
            <a:endParaRPr lang="en-US" sz="2000"/>
          </a:p>
        </p:txBody>
      </p:sp>
      <p:pic>
        <p:nvPicPr>
          <p:cNvPr id="93187" name="Picture 17" descr="emdrawing"/>
          <p:cNvPicPr>
            <a:picLocks noChangeAspect="1" noChangeArrowheads="1"/>
          </p:cNvPicPr>
          <p:nvPr/>
        </p:nvPicPr>
        <p:blipFill>
          <a:blip r:embed="rId2"/>
          <a:srcRect/>
          <a:stretch>
            <a:fillRect/>
          </a:stretch>
        </p:blipFill>
        <p:spPr bwMode="auto">
          <a:xfrm>
            <a:off x="2057400" y="2400300"/>
            <a:ext cx="4800600" cy="3279775"/>
          </a:xfrm>
          <a:prstGeom prst="rect">
            <a:avLst/>
          </a:prstGeom>
          <a:noFill/>
          <a:ln w="9525">
            <a:noFill/>
            <a:miter lim="800000"/>
            <a:headEnd/>
            <a:tailEnd/>
          </a:ln>
        </p:spPr>
      </p:pic>
      <p:sp>
        <p:nvSpPr>
          <p:cNvPr id="9318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
        <p:nvSpPr>
          <p:cNvPr id="93190" name="Rectangle 3"/>
          <p:cNvSpPr>
            <a:spLocks/>
          </p:cNvSpPr>
          <p:nvPr/>
        </p:nvSpPr>
        <p:spPr bwMode="auto">
          <a:xfrm>
            <a:off x="533400" y="5410200"/>
            <a:ext cx="8153400" cy="685800"/>
          </a:xfrm>
          <a:prstGeom prst="rect">
            <a:avLst/>
          </a:prstGeom>
          <a:noFill/>
          <a:ln w="9525">
            <a:noFill/>
            <a:miter lim="800000"/>
            <a:headEnd/>
            <a:tailEnd/>
          </a:ln>
        </p:spPr>
        <p:txBody>
          <a:bodyPr/>
          <a:lstStyle/>
          <a:p>
            <a:pPr marL="273050" indent="-273050" eaLnBrk="0" hangingPunct="0">
              <a:lnSpc>
                <a:spcPct val="80000"/>
              </a:lnSpc>
              <a:spcBef>
                <a:spcPts val="600"/>
              </a:spcBef>
              <a:buClr>
                <a:schemeClr val="accent1"/>
              </a:buClr>
              <a:buSzPct val="76000"/>
              <a:buFont typeface="Wingdings 3" pitchFamily="18" charset="2"/>
              <a:buChar char=""/>
            </a:pPr>
            <a:r>
              <a:rPr lang="en-US" sz="2000">
                <a:latin typeface="Gill Sans MT" pitchFamily="34" charset="0"/>
              </a:rPr>
              <a:t>Above: a message from a child, age 4, incorporating rebuses as she is just beginning to learn that symbols can represent words, letters of the alphabet, and the sounds of speech.</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p:cNvSpPr>
          <p:nvPr>
            <p:ph type="title"/>
          </p:nvPr>
        </p:nvSpPr>
        <p:spPr/>
        <p:txBody>
          <a:bodyPr/>
          <a:lstStyle/>
          <a:p>
            <a:r>
              <a:rPr lang="en-US"/>
              <a:t>Conclusions (2)</a:t>
            </a:r>
          </a:p>
        </p:txBody>
      </p:sp>
      <p:sp>
        <p:nvSpPr>
          <p:cNvPr id="94210" name="Rectangle 3"/>
          <p:cNvSpPr>
            <a:spLocks noGrp="1"/>
          </p:cNvSpPr>
          <p:nvPr>
            <p:ph type="body" sz="half" idx="1"/>
          </p:nvPr>
        </p:nvSpPr>
        <p:spPr>
          <a:xfrm>
            <a:off x="457200" y="1219200"/>
            <a:ext cx="8229600" cy="1143000"/>
          </a:xfrm>
        </p:spPr>
        <p:txBody>
          <a:bodyPr/>
          <a:lstStyle/>
          <a:p>
            <a:pPr>
              <a:lnSpc>
                <a:spcPct val="80000"/>
              </a:lnSpc>
            </a:pPr>
            <a:r>
              <a:rPr lang="en-US" sz="2000"/>
              <a:t>The return of the Rebus principle as a commonly used shortcut in communication systems, which we use everyday whenever we use technology mediated communication (smart phones and browsers)</a:t>
            </a:r>
          </a:p>
          <a:p>
            <a:pPr>
              <a:lnSpc>
                <a:spcPct val="80000"/>
              </a:lnSpc>
            </a:pPr>
            <a:r>
              <a:rPr lang="en-US" sz="2000"/>
              <a:t>Here, we see modern examples of Ong’s “secondary literacy.”</a:t>
            </a:r>
          </a:p>
          <a:p>
            <a:pPr lvl="1">
              <a:lnSpc>
                <a:spcPct val="80000"/>
              </a:lnSpc>
              <a:buFont typeface="Wingdings 3" pitchFamily="18" charset="2"/>
              <a:buNone/>
            </a:pPr>
            <a:endParaRPr lang="en-US" sz="2000"/>
          </a:p>
          <a:p>
            <a:pPr lvl="1">
              <a:lnSpc>
                <a:spcPct val="80000"/>
              </a:lnSpc>
              <a:buFont typeface="Wingdings 3" pitchFamily="18" charset="2"/>
              <a:buNone/>
            </a:pPr>
            <a:endParaRPr lang="en-US" sz="1700"/>
          </a:p>
        </p:txBody>
      </p:sp>
      <p:pic>
        <p:nvPicPr>
          <p:cNvPr id="94211" name="Picture 8" descr="http://km.support.apple.com/library/APPLE/APPLECARE_ALLGEOS/HT4976/HT4976--emoji_keyboard--mul.png"/>
          <p:cNvPicPr>
            <a:picLocks noChangeAspect="1" noChangeArrowheads="1"/>
          </p:cNvPicPr>
          <p:nvPr/>
        </p:nvPicPr>
        <p:blipFill>
          <a:blip r:embed="rId2"/>
          <a:srcRect/>
          <a:stretch>
            <a:fillRect/>
          </a:stretch>
        </p:blipFill>
        <p:spPr bwMode="auto">
          <a:xfrm>
            <a:off x="3124200" y="2743200"/>
            <a:ext cx="3276600" cy="2225675"/>
          </a:xfrm>
          <a:prstGeom prst="rect">
            <a:avLst/>
          </a:prstGeom>
          <a:noFill/>
          <a:ln w="9525">
            <a:noFill/>
            <a:miter lim="800000"/>
            <a:headEnd/>
            <a:tailEnd/>
          </a:ln>
        </p:spPr>
      </p:pic>
      <p:pic>
        <p:nvPicPr>
          <p:cNvPr id="94212" name="Picture 10" descr="Picture of the command bar"/>
          <p:cNvPicPr>
            <a:picLocks noChangeAspect="1" noChangeArrowheads="1"/>
          </p:cNvPicPr>
          <p:nvPr/>
        </p:nvPicPr>
        <p:blipFill>
          <a:blip r:embed="rId3"/>
          <a:srcRect/>
          <a:stretch>
            <a:fillRect/>
          </a:stretch>
        </p:blipFill>
        <p:spPr bwMode="auto">
          <a:xfrm>
            <a:off x="685800" y="5334000"/>
            <a:ext cx="7924800" cy="782638"/>
          </a:xfrm>
          <a:prstGeom prst="rect">
            <a:avLst/>
          </a:prstGeom>
          <a:noFill/>
          <a:ln w="9525">
            <a:noFill/>
            <a:miter lim="800000"/>
            <a:headEnd/>
            <a:tailEnd/>
          </a:ln>
        </p:spPr>
      </p:pic>
      <p:sp>
        <p:nvSpPr>
          <p:cNvPr id="94213"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5"/>
          <p:cNvSpPr>
            <a:spLocks noGrp="1" noChangeArrowheads="1"/>
          </p:cNvSpPr>
          <p:nvPr>
            <p:ph type="title"/>
          </p:nvPr>
        </p:nvSpPr>
        <p:spPr>
          <a:xfrm>
            <a:off x="457200" y="304800"/>
            <a:ext cx="8229600" cy="1143000"/>
          </a:xfrm>
        </p:spPr>
        <p:txBody>
          <a:bodyPr anchor="ctr"/>
          <a:lstStyle/>
          <a:p>
            <a:pPr eaLnBrk="1" hangingPunct="1"/>
            <a:r>
              <a:rPr lang="en-US"/>
              <a:t>Selected References</a:t>
            </a:r>
          </a:p>
        </p:txBody>
      </p:sp>
      <p:sp>
        <p:nvSpPr>
          <p:cNvPr id="95234" name="Rectangle 6"/>
          <p:cNvSpPr>
            <a:spLocks noGrp="1" noChangeArrowheads="1"/>
          </p:cNvSpPr>
          <p:nvPr>
            <p:ph type="body" idx="1"/>
          </p:nvPr>
        </p:nvSpPr>
        <p:spPr>
          <a:xfrm>
            <a:off x="533400" y="1219200"/>
            <a:ext cx="8229600" cy="4525963"/>
          </a:xfrm>
        </p:spPr>
        <p:txBody>
          <a:bodyPr/>
          <a:lstStyle/>
          <a:p>
            <a:pPr eaLnBrk="1" hangingPunct="1">
              <a:lnSpc>
                <a:spcPct val="80000"/>
              </a:lnSpc>
              <a:buFont typeface="Wingdings 3" pitchFamily="18" charset="2"/>
              <a:buNone/>
            </a:pPr>
            <a:r>
              <a:rPr lang="en-US" sz="1800"/>
              <a:t>Biber, D. (1988). </a:t>
            </a:r>
            <a:r>
              <a:rPr lang="en-US" sz="1800" i="1"/>
              <a:t>Variation across speech and writing</a:t>
            </a:r>
            <a:r>
              <a:rPr lang="en-US" sz="1800"/>
              <a:t>. Cambridge NY: Cambridge University Pres.</a:t>
            </a:r>
          </a:p>
          <a:p>
            <a:pPr eaLnBrk="1" hangingPunct="1">
              <a:lnSpc>
                <a:spcPct val="80000"/>
              </a:lnSpc>
              <a:buFont typeface="Wingdings 3" pitchFamily="18" charset="2"/>
              <a:buNone/>
            </a:pPr>
            <a:r>
              <a:rPr lang="en-US" sz="1800"/>
              <a:t>Biber, D., Johannsen, S., Leech, G., Conrad, S., &amp; Finegan, E. (1999). </a:t>
            </a:r>
            <a:r>
              <a:rPr lang="en-US" sz="1800" i="1"/>
              <a:t>Longman Grammar of Spoken and Written English</a:t>
            </a:r>
            <a:r>
              <a:rPr lang="en-US" sz="1800"/>
              <a:t>. Harlow, England: Pearson Education.</a:t>
            </a:r>
          </a:p>
          <a:p>
            <a:pPr eaLnBrk="1" hangingPunct="1">
              <a:lnSpc>
                <a:spcPct val="80000"/>
              </a:lnSpc>
              <a:buFont typeface="Wingdings 3" pitchFamily="18" charset="2"/>
              <a:buNone/>
            </a:pPr>
            <a:r>
              <a:rPr lang="en-US" sz="1800"/>
              <a:t>Biber, D. (2006) </a:t>
            </a:r>
            <a:r>
              <a:rPr lang="en-US" sz="1800" i="1"/>
              <a:t>University Language: A corpus-based study of spoken and written registers</a:t>
            </a:r>
            <a:r>
              <a:rPr lang="en-US" sz="1800"/>
              <a:t>. John Benjamins.</a:t>
            </a:r>
          </a:p>
          <a:p>
            <a:pPr eaLnBrk="1" hangingPunct="1">
              <a:lnSpc>
                <a:spcPct val="80000"/>
              </a:lnSpc>
              <a:buFont typeface="Wingdings 3" pitchFamily="18" charset="2"/>
              <a:buNone/>
            </a:pPr>
            <a:r>
              <a:rPr lang="en-US" sz="1800"/>
              <a:t>Fellbaum, C., &amp; Miller, G. A. (1990). Folk psychology or semantic entailment? Comment on Rips and Conrad (1989). </a:t>
            </a:r>
            <a:r>
              <a:rPr lang="en-US" sz="1800" i="1"/>
              <a:t>Psychological Review, 0033295X, 97</a:t>
            </a:r>
            <a:r>
              <a:rPr lang="en-US" sz="1800"/>
              <a:t>(4), 565-570.</a:t>
            </a:r>
          </a:p>
          <a:p>
            <a:pPr eaLnBrk="1" hangingPunct="1">
              <a:lnSpc>
                <a:spcPct val="80000"/>
              </a:lnSpc>
              <a:buFont typeface="Wingdings 3" pitchFamily="18" charset="2"/>
              <a:buNone/>
            </a:pPr>
            <a:r>
              <a:rPr lang="en-US" sz="1800"/>
              <a:t>Freeman Y.S. &amp; Freeman, D. (2009) </a:t>
            </a:r>
            <a:r>
              <a:rPr lang="en-US" sz="1800" i="1"/>
              <a:t>Academic Language for English language learners and struggling readers. How to help students succeed across content areas.</a:t>
            </a:r>
            <a:r>
              <a:rPr lang="en-US" sz="1800"/>
              <a:t> Portsmouth NH: Heinemann. </a:t>
            </a:r>
          </a:p>
          <a:p>
            <a:pPr eaLnBrk="1" hangingPunct="1">
              <a:lnSpc>
                <a:spcPct val="80000"/>
              </a:lnSpc>
              <a:buFont typeface="Wingdings 3" pitchFamily="18" charset="2"/>
              <a:buNone/>
            </a:pPr>
            <a:r>
              <a:rPr lang="en-US" sz="1800"/>
              <a:t>Halliday, M. A. K., &amp; Matthiessen, C. (2004). </a:t>
            </a:r>
            <a:r>
              <a:rPr lang="en-US" sz="1800" i="1"/>
              <a:t>An introduction to functional grammar</a:t>
            </a:r>
            <a:r>
              <a:rPr lang="en-US" sz="1800"/>
              <a:t> (3 ed.). London: Arnold.</a:t>
            </a:r>
          </a:p>
          <a:p>
            <a:pPr eaLnBrk="1" hangingPunct="1">
              <a:lnSpc>
                <a:spcPct val="80000"/>
              </a:lnSpc>
              <a:buFont typeface="Wingdings 3" pitchFamily="18" charset="2"/>
              <a:buNone/>
            </a:pPr>
            <a:r>
              <a:rPr lang="en-US" sz="1800"/>
              <a:t>Ong, W. J. (1982). </a:t>
            </a:r>
            <a:r>
              <a:rPr lang="en-US" sz="1800" i="1"/>
              <a:t>Orality and literacy: The technologizing of the word.</a:t>
            </a:r>
            <a:r>
              <a:rPr lang="en-US" sz="1800"/>
              <a:t> London: Routledge.</a:t>
            </a:r>
          </a:p>
          <a:p>
            <a:pPr eaLnBrk="1" hangingPunct="1">
              <a:lnSpc>
                <a:spcPct val="80000"/>
              </a:lnSpc>
              <a:buFont typeface="Wingdings 3" pitchFamily="18" charset="2"/>
              <a:buNone/>
            </a:pPr>
            <a:r>
              <a:rPr lang="en-US" sz="1800"/>
              <a:t>Partridge, M. (2011). A comparison of lexical specificity in the communication verbs of L1 English and TE student writing. </a:t>
            </a:r>
            <a:r>
              <a:rPr lang="en-US" sz="1800" i="1"/>
              <a:t>Southern African Linguistics and Applied Language Studies, 29</a:t>
            </a:r>
            <a:r>
              <a:rPr lang="en-US" sz="1800"/>
              <a:t>(2), 135-147.</a:t>
            </a:r>
          </a:p>
          <a:p>
            <a:pPr eaLnBrk="1" hangingPunct="1">
              <a:lnSpc>
                <a:spcPct val="80000"/>
              </a:lnSpc>
              <a:buFont typeface="Wingdings 3" pitchFamily="18" charset="2"/>
              <a:buNone/>
            </a:pPr>
            <a:r>
              <a:rPr lang="en-US" sz="1800"/>
              <a:t>Scott, M. (2012). Wordsmith Tools version 6. Liverpool: Lexical Analysis Software.</a:t>
            </a:r>
          </a:p>
        </p:txBody>
      </p:sp>
      <p:sp>
        <p:nvSpPr>
          <p:cNvPr id="68613" name="Slide Number Placeholder 5"/>
          <p:cNvSpPr txBox="1">
            <a:spLocks noGrp="1"/>
          </p:cNvSpPr>
          <p:nvPr/>
        </p:nvSpPr>
        <p:spPr bwMode="auto">
          <a:xfrm>
            <a:off x="612775" y="6378575"/>
            <a:ext cx="1981200" cy="365125"/>
          </a:xfrm>
          <a:prstGeom prst="rect">
            <a:avLst/>
          </a:prstGeom>
          <a:noFill/>
          <a:ln>
            <a:miter lim="800000"/>
            <a:headEnd/>
            <a:tailEnd/>
          </a:ln>
        </p:spPr>
        <p:txBody>
          <a:bodyPr/>
          <a:lstStyle/>
          <a:p>
            <a:pPr>
              <a:defRPr/>
            </a:pPr>
            <a:fld id="{C3D8EC9C-0B7F-4DF4-B984-EDF29459E979}" type="slidenum">
              <a:rPr lang="en-US" sz="1400">
                <a:solidFill>
                  <a:schemeClr val="tx2"/>
                </a:solidFill>
                <a:latin typeface="+mn-lt"/>
              </a:rPr>
              <a:pPr>
                <a:defRPr/>
              </a:pPr>
              <a:t>49</a:t>
            </a:fld>
            <a:endParaRPr lang="en-US" sz="1400">
              <a:solidFill>
                <a:schemeClr val="tx2"/>
              </a:solidFill>
              <a:latin typeface="+mn-lt"/>
            </a:endParaRPr>
          </a:p>
        </p:txBody>
      </p:sp>
      <p:sp>
        <p:nvSpPr>
          <p:cNvPr id="9523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idx="4294967295"/>
          </p:nvPr>
        </p:nvSpPr>
        <p:spPr/>
        <p:txBody>
          <a:bodyPr/>
          <a:lstStyle/>
          <a:p>
            <a:pPr eaLnBrk="1" hangingPunct="1"/>
            <a:r>
              <a:rPr lang="en-US"/>
              <a:t>The Genesis of the Project</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00A08F84-F086-41E0-8A19-E5CBC515C0D8}" type="slidenum">
              <a:rPr lang="en-US" sz="1400">
                <a:solidFill>
                  <a:schemeClr val="tx2"/>
                </a:solidFill>
                <a:latin typeface="+mn-lt"/>
              </a:rPr>
              <a:pPr>
                <a:defRPr/>
              </a:pPr>
              <a:t>5</a:t>
            </a:fld>
            <a:endParaRPr lang="en-US" sz="1400">
              <a:solidFill>
                <a:schemeClr val="tx2"/>
              </a:solidFill>
              <a:latin typeface="+mn-lt"/>
            </a:endParaRPr>
          </a:p>
        </p:txBody>
      </p:sp>
      <p:sp>
        <p:nvSpPr>
          <p:cNvPr id="23555" name="Content Placeholder 4"/>
          <p:cNvSpPr>
            <a:spLocks noGrp="1"/>
          </p:cNvSpPr>
          <p:nvPr>
            <p:ph sz="quarter" idx="4294967295"/>
          </p:nvPr>
        </p:nvSpPr>
        <p:spPr>
          <a:xfrm>
            <a:off x="457200" y="1295400"/>
            <a:ext cx="8229600" cy="5029200"/>
          </a:xfrm>
        </p:spPr>
        <p:txBody>
          <a:bodyPr/>
          <a:lstStyle/>
          <a:p>
            <a:pPr>
              <a:buFont typeface="Wingdings 3" pitchFamily="18" charset="2"/>
              <a:buNone/>
            </a:pPr>
            <a:r>
              <a:rPr lang="en-US"/>
              <a:t>We noted a second trend in this line of thought:</a:t>
            </a:r>
            <a:br>
              <a:rPr lang="en-US"/>
            </a:br>
            <a:endParaRPr lang="en-US" sz="2400"/>
          </a:p>
          <a:p>
            <a:pPr eaLnBrk="1" hangingPunct="1"/>
            <a:r>
              <a:rPr lang="en-US" sz="2400"/>
              <a:t>The blame is usually attributed to the wide-spread adoption of communications technology by the millennial generation</a:t>
            </a:r>
            <a:br>
              <a:rPr lang="en-US" sz="2400"/>
            </a:br>
            <a:br>
              <a:rPr lang="en-US" sz="2400"/>
            </a:br>
            <a:r>
              <a:rPr lang="en-US" sz="2400"/>
              <a:t>For example, see the next slide</a:t>
            </a:r>
          </a:p>
          <a:p>
            <a:pPr eaLnBrk="1" hangingPunct="1">
              <a:buFont typeface="Wingdings 3" pitchFamily="18" charset="2"/>
              <a:buNone/>
            </a:pPr>
            <a:br>
              <a:rPr lang="en-US" sz="2400"/>
            </a:br>
            <a:br>
              <a:rPr lang="en-US" sz="2000"/>
            </a:br>
            <a:endParaRPr lang="en-US" sz="2000"/>
          </a:p>
        </p:txBody>
      </p:sp>
      <p:sp>
        <p:nvSpPr>
          <p:cNvPr id="23556"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idx="4294967295"/>
          </p:nvPr>
        </p:nvSpPr>
        <p:spPr/>
        <p:txBody>
          <a:bodyPr/>
          <a:lstStyle/>
          <a:p>
            <a:pPr eaLnBrk="1" hangingPunct="1"/>
            <a:r>
              <a:rPr lang="en-US"/>
              <a:t>Contact Information</a:t>
            </a:r>
          </a:p>
        </p:txBody>
      </p:sp>
      <p:sp>
        <p:nvSpPr>
          <p:cNvPr id="96258" name="Content Placeholder 2"/>
          <p:cNvSpPr>
            <a:spLocks noGrp="1"/>
          </p:cNvSpPr>
          <p:nvPr>
            <p:ph sz="quarter" idx="4294967295"/>
          </p:nvPr>
        </p:nvSpPr>
        <p:spPr>
          <a:xfrm>
            <a:off x="457200" y="1219200"/>
            <a:ext cx="8229600" cy="4937125"/>
          </a:xfrm>
        </p:spPr>
        <p:txBody>
          <a:bodyPr/>
          <a:lstStyle/>
          <a:p>
            <a:pPr lvl="1" eaLnBrk="1" hangingPunct="1">
              <a:buFont typeface="Wingdings 3" pitchFamily="18" charset="2"/>
              <a:buNone/>
            </a:pPr>
            <a:r>
              <a:rPr lang="en-US" sz="2600"/>
              <a:t>Daniel Kies</a:t>
            </a:r>
          </a:p>
          <a:p>
            <a:pPr lvl="1" eaLnBrk="1" hangingPunct="1">
              <a:buFont typeface="Wingdings 3" pitchFamily="18" charset="2"/>
              <a:buNone/>
            </a:pPr>
            <a:r>
              <a:rPr lang="en-US"/>
              <a:t>		</a:t>
            </a:r>
            <a:r>
              <a:rPr lang="en-US" sz="2000"/>
              <a:t>Department of English</a:t>
            </a:r>
          </a:p>
          <a:p>
            <a:pPr marL="1143000" lvl="2" eaLnBrk="1" hangingPunct="1">
              <a:buFont typeface="Wingdings 3" pitchFamily="18" charset="2"/>
              <a:buNone/>
            </a:pPr>
            <a:r>
              <a:rPr lang="en-US" sz="1800"/>
              <a:t>College of DuPage</a:t>
            </a:r>
          </a:p>
          <a:p>
            <a:pPr marL="1143000" lvl="2" eaLnBrk="1" hangingPunct="1">
              <a:buFont typeface="Wingdings 3" pitchFamily="18" charset="2"/>
              <a:buNone/>
            </a:pPr>
            <a:r>
              <a:rPr lang="fi-FI" sz="1800"/>
              <a:t>425 Fawell Boulevard</a:t>
            </a:r>
          </a:p>
          <a:p>
            <a:pPr marL="1143000" lvl="2" eaLnBrk="1" hangingPunct="1">
              <a:buFont typeface="Wingdings 3" pitchFamily="18" charset="2"/>
              <a:buNone/>
            </a:pPr>
            <a:r>
              <a:rPr lang="fi-FI" sz="1800"/>
              <a:t>Glen Ellyn, Illinois 60137, USA</a:t>
            </a:r>
          </a:p>
          <a:p>
            <a:pPr marL="1143000" lvl="2" eaLnBrk="1" hangingPunct="1">
              <a:buFont typeface="Wingdings 3" pitchFamily="18" charset="2"/>
              <a:buNone/>
            </a:pPr>
            <a:endParaRPr lang="fi-FI" sz="1800"/>
          </a:p>
          <a:p>
            <a:pPr marL="1143000" lvl="2" eaLnBrk="1" hangingPunct="1">
              <a:buFont typeface="Wingdings 3" pitchFamily="18" charset="2"/>
              <a:buNone/>
            </a:pPr>
            <a:endParaRPr lang="fi-FI" sz="1800"/>
          </a:p>
          <a:p>
            <a:pPr lvl="1" eaLnBrk="1" hangingPunct="1">
              <a:buFont typeface="Wingdings 3" pitchFamily="18" charset="2"/>
              <a:buNone/>
            </a:pPr>
            <a:r>
              <a:rPr lang="fi-FI" sz="3700"/>
              <a:t>kiesdan@cod.edu</a:t>
            </a:r>
            <a:endParaRPr lang="en-US"/>
          </a:p>
          <a:p>
            <a:pPr marL="1143000" lvl="2" eaLnBrk="1" hangingPunct="1">
              <a:buFont typeface="Wingdings 3" pitchFamily="18" charset="2"/>
              <a:buNone/>
            </a:pPr>
            <a:endParaRPr lang="fi-FI" sz="1800"/>
          </a:p>
        </p:txBody>
      </p:sp>
      <p:sp>
        <p:nvSpPr>
          <p:cNvPr id="70661"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B02761BF-EB7D-4931-826E-D0BD6FD30028}" type="slidenum">
              <a:rPr lang="en-US" sz="1400">
                <a:solidFill>
                  <a:schemeClr val="tx2"/>
                </a:solidFill>
                <a:latin typeface="+mn-lt"/>
              </a:rPr>
              <a:pPr>
                <a:defRPr/>
              </a:pPr>
              <a:t>50</a:t>
            </a:fld>
            <a:endParaRPr lang="en-US" sz="1400">
              <a:solidFill>
                <a:schemeClr val="tx2"/>
              </a:solidFill>
              <a:latin typeface="+mn-lt"/>
            </a:endParaRPr>
          </a:p>
        </p:txBody>
      </p:sp>
      <p:sp>
        <p:nvSpPr>
          <p:cNvPr id="96260"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a:t>Comments in the popular media (2)</a:t>
            </a:r>
          </a:p>
        </p:txBody>
      </p:sp>
      <p:sp>
        <p:nvSpPr>
          <p:cNvPr id="24578" name="Rectangle 3"/>
          <p:cNvSpPr>
            <a:spLocks noGrp="1"/>
          </p:cNvSpPr>
          <p:nvPr>
            <p:ph type="body" idx="1"/>
          </p:nvPr>
        </p:nvSpPr>
        <p:spPr>
          <a:xfrm>
            <a:off x="457200" y="1219200"/>
            <a:ext cx="8229600" cy="4910138"/>
          </a:xfrm>
        </p:spPr>
        <p:txBody>
          <a:bodyPr/>
          <a:lstStyle/>
          <a:p>
            <a:pPr eaLnBrk="1" hangingPunct="1">
              <a:lnSpc>
                <a:spcPct val="90000"/>
              </a:lnSpc>
            </a:pPr>
            <a:r>
              <a:rPr lang="en-US" sz="2400" i="1"/>
              <a:t>Teenagers who frequently use 'techspeak' when they text performed poorly on a grammar test, said Drew Cingel, a former undergraduate student in communications at Penn State.</a:t>
            </a:r>
            <a:r>
              <a:rPr lang="en-US" sz="2400"/>
              <a:t> </a:t>
            </a:r>
            <a:br>
              <a:rPr lang="en-US" sz="2400"/>
            </a:br>
            <a:endParaRPr lang="en-US" sz="2400"/>
          </a:p>
          <a:p>
            <a:pPr eaLnBrk="1" hangingPunct="1">
              <a:lnSpc>
                <a:spcPct val="90000"/>
              </a:lnSpc>
            </a:pPr>
            <a:r>
              <a:rPr lang="en-US" sz="2400" i="1"/>
              <a:t>When tweens write in techspeak, they often use shortcuts, such as homophones, acronyms and omissions of non-essential letters such as 'wud' for 'would.’</a:t>
            </a:r>
          </a:p>
          <a:p>
            <a:pPr eaLnBrk="1" hangingPunct="1">
              <a:lnSpc>
                <a:spcPct val="90000"/>
              </a:lnSpc>
              <a:buFont typeface="Wingdings 3" pitchFamily="18" charset="2"/>
              <a:buNone/>
            </a:pPr>
            <a:endParaRPr lang="en-US" sz="2400"/>
          </a:p>
          <a:p>
            <a:pPr eaLnBrk="1" hangingPunct="1">
              <a:lnSpc>
                <a:spcPct val="90000"/>
              </a:lnSpc>
            </a:pPr>
            <a:r>
              <a:rPr lang="en-US" sz="2000"/>
              <a:t>Source: http://www.telegraph.co.uk/education/educationnews/9432222/Texting-is-fostering-bad-grammar-and-spelling-researchers-claim.html</a:t>
            </a:r>
          </a:p>
        </p:txBody>
      </p:sp>
      <p:sp>
        <p:nvSpPr>
          <p:cNvPr id="24579" name="Slide Number Placeholder 14"/>
          <p:cNvSpPr txBox="1">
            <a:spLocks noGrp="1"/>
          </p:cNvSpPr>
          <p:nvPr/>
        </p:nvSpPr>
        <p:spPr bwMode="auto">
          <a:xfrm>
            <a:off x="609600" y="6403975"/>
            <a:ext cx="1981200" cy="365125"/>
          </a:xfrm>
          <a:prstGeom prst="rect">
            <a:avLst/>
          </a:prstGeom>
          <a:noFill/>
          <a:ln w="9525">
            <a:noFill/>
            <a:miter lim="800000"/>
            <a:headEnd/>
            <a:tailEnd/>
          </a:ln>
        </p:spPr>
        <p:txBody>
          <a:bodyPr/>
          <a:lstStyle/>
          <a:p>
            <a:fld id="{8EBFCEDC-E975-400E-9A5B-614FEFE3EB88}" type="slidenum">
              <a:rPr lang="en-US" sz="1400">
                <a:solidFill>
                  <a:schemeClr val="tx2"/>
                </a:solidFill>
                <a:latin typeface="Gill Sans MT" pitchFamily="34" charset="0"/>
              </a:rPr>
              <a:pPr/>
              <a:t>6</a:t>
            </a:fld>
            <a:endParaRPr lang="en-US" sz="1400">
              <a:solidFill>
                <a:schemeClr val="tx2"/>
              </a:solidFill>
              <a:latin typeface="Gill Sans MT" pitchFamily="34" charset="0"/>
            </a:endParaRPr>
          </a:p>
        </p:txBody>
      </p:sp>
      <p:sp>
        <p:nvSpPr>
          <p:cNvPr id="24580" name="Rectangle 3"/>
          <p:cNvSpPr>
            <a:spLocks/>
          </p:cNvSpPr>
          <p:nvPr/>
        </p:nvSpPr>
        <p:spPr bwMode="auto">
          <a:xfrm>
            <a:off x="457200" y="1219200"/>
            <a:ext cx="8229600" cy="4910138"/>
          </a:xfrm>
          <a:prstGeom prst="rect">
            <a:avLst/>
          </a:prstGeom>
          <a:noFill/>
          <a:ln w="9525">
            <a:noFill/>
            <a:miter lim="800000"/>
            <a:headEnd/>
            <a:tailEnd/>
          </a:ln>
        </p:spPr>
        <p:txBody>
          <a:bodyPr/>
          <a:lstStyle/>
          <a:p>
            <a:pPr marL="273050" indent="-273050">
              <a:lnSpc>
                <a:spcPct val="90000"/>
              </a:lnSpc>
              <a:spcBef>
                <a:spcPts val="600"/>
              </a:spcBef>
              <a:buClr>
                <a:schemeClr val="accent1"/>
              </a:buClr>
              <a:buSzPct val="76000"/>
              <a:buFont typeface="Wingdings 3" pitchFamily="18" charset="2"/>
              <a:buChar char=""/>
            </a:pPr>
            <a:r>
              <a:rPr lang="en-US" sz="2400" i="1">
                <a:latin typeface="Gill Sans MT" pitchFamily="34" charset="0"/>
              </a:rPr>
              <a:t>Teenagers who frequently use 'techspeak' when they text performed poorly on a grammar test, said Drew Cingel, a former undergraduate student in communications at Penn State.</a:t>
            </a:r>
            <a:r>
              <a:rPr lang="en-US" sz="2400">
                <a:latin typeface="Gill Sans MT" pitchFamily="34" charset="0"/>
              </a:rPr>
              <a:t> </a:t>
            </a:r>
            <a:br>
              <a:rPr lang="en-US" sz="2400">
                <a:latin typeface="Gill Sans MT" pitchFamily="34" charset="0"/>
              </a:rPr>
            </a:br>
            <a:endParaRPr lang="en-US" sz="24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r>
              <a:rPr lang="en-US" sz="2400" i="1">
                <a:latin typeface="Gill Sans MT" pitchFamily="34" charset="0"/>
              </a:rPr>
              <a:t>When tweens write in techspeak, they often use shortcuts, such as homophones, acronyms and omissions of non-essential letters such as 'wud' for 'would.’</a:t>
            </a:r>
          </a:p>
          <a:p>
            <a:pPr marL="273050" indent="-273050">
              <a:lnSpc>
                <a:spcPct val="90000"/>
              </a:lnSpc>
              <a:spcBef>
                <a:spcPts val="600"/>
              </a:spcBef>
              <a:buClr>
                <a:schemeClr val="accent1"/>
              </a:buClr>
              <a:buSzPct val="76000"/>
              <a:buFont typeface="Wingdings 3" pitchFamily="18" charset="2"/>
              <a:buNone/>
            </a:pPr>
            <a:endParaRPr lang="en-US" sz="2400">
              <a:latin typeface="Gill Sans MT" pitchFamily="34" charset="0"/>
            </a:endParaRPr>
          </a:p>
          <a:p>
            <a:pPr marL="273050" indent="-273050">
              <a:lnSpc>
                <a:spcPct val="90000"/>
              </a:lnSpc>
              <a:spcBef>
                <a:spcPts val="600"/>
              </a:spcBef>
              <a:buClr>
                <a:schemeClr val="accent1"/>
              </a:buClr>
              <a:buSzPct val="76000"/>
              <a:buFont typeface="Wingdings 3" pitchFamily="18" charset="2"/>
              <a:buChar char=""/>
            </a:pPr>
            <a:r>
              <a:rPr lang="en-US" sz="2000">
                <a:latin typeface="Gill Sans MT" pitchFamily="34" charset="0"/>
              </a:rPr>
              <a:t>Source: http://www.telegraph.co.uk/education/educationnews/9432222/Texting-is-fostering-bad-grammar-and-spelling-researchers-claim.html</a:t>
            </a:r>
          </a:p>
        </p:txBody>
      </p:sp>
      <p:sp>
        <p:nvSpPr>
          <p:cNvPr id="24581" name="Slide Number Placeholder 14"/>
          <p:cNvSpPr txBox="1">
            <a:spLocks noGrp="1"/>
          </p:cNvSpPr>
          <p:nvPr/>
        </p:nvSpPr>
        <p:spPr bwMode="auto">
          <a:xfrm>
            <a:off x="609600" y="6403975"/>
            <a:ext cx="1981200" cy="365125"/>
          </a:xfrm>
          <a:prstGeom prst="rect">
            <a:avLst/>
          </a:prstGeom>
          <a:noFill/>
          <a:ln w="9525">
            <a:noFill/>
            <a:miter lim="800000"/>
            <a:headEnd/>
            <a:tailEnd/>
          </a:ln>
        </p:spPr>
        <p:txBody>
          <a:bodyPr/>
          <a:lstStyle/>
          <a:p>
            <a:fld id="{E3580BC7-D593-40BC-B234-68211065EE02}" type="slidenum">
              <a:rPr lang="en-US" sz="1400">
                <a:solidFill>
                  <a:schemeClr val="tx2"/>
                </a:solidFill>
                <a:latin typeface="Gill Sans MT" pitchFamily="34" charset="0"/>
              </a:rPr>
              <a:pPr/>
              <a:t>6</a:t>
            </a:fld>
            <a:endParaRPr lang="en-US" sz="1400">
              <a:solidFill>
                <a:schemeClr val="tx2"/>
              </a:solidFill>
              <a:latin typeface="Gill Sans MT" pitchFamily="34" charset="0"/>
            </a:endParaRPr>
          </a:p>
        </p:txBody>
      </p:sp>
      <p:sp>
        <p:nvSpPr>
          <p:cNvPr id="24582"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lstStyle/>
          <a:p>
            <a:pPr eaLnBrk="1" hangingPunct="1"/>
            <a:r>
              <a:rPr lang="en-US"/>
              <a:t>The Genesis of the Project</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1E04D81C-3C45-4B2A-9927-15DEBF899855}" type="slidenum">
              <a:rPr lang="en-US" sz="1400">
                <a:solidFill>
                  <a:schemeClr val="tx2"/>
                </a:solidFill>
                <a:latin typeface="+mn-lt"/>
              </a:rPr>
              <a:pPr>
                <a:defRPr/>
              </a:pPr>
              <a:t>7</a:t>
            </a:fld>
            <a:endParaRPr lang="en-US" sz="1400">
              <a:solidFill>
                <a:schemeClr val="tx2"/>
              </a:solidFill>
              <a:latin typeface="+mn-lt"/>
            </a:endParaRPr>
          </a:p>
        </p:txBody>
      </p:sp>
      <p:sp>
        <p:nvSpPr>
          <p:cNvPr id="25603" name="Content Placeholder 4"/>
          <p:cNvSpPr>
            <a:spLocks noGrp="1"/>
          </p:cNvSpPr>
          <p:nvPr>
            <p:ph sz="quarter" idx="4294967295"/>
          </p:nvPr>
        </p:nvSpPr>
        <p:spPr>
          <a:xfrm>
            <a:off x="457200" y="1295400"/>
            <a:ext cx="8229600" cy="5029200"/>
          </a:xfrm>
        </p:spPr>
        <p:txBody>
          <a:bodyPr/>
          <a:lstStyle/>
          <a:p>
            <a:pPr>
              <a:buFont typeface="Wingdings 3" pitchFamily="18" charset="2"/>
              <a:buNone/>
            </a:pPr>
            <a:r>
              <a:rPr lang="en-US"/>
              <a:t>Finally, we observed:</a:t>
            </a:r>
            <a:br>
              <a:rPr lang="en-US"/>
            </a:br>
            <a:endParaRPr lang="en-US" sz="2400"/>
          </a:p>
          <a:p>
            <a:pPr eaLnBrk="1" hangingPunct="1"/>
            <a:r>
              <a:rPr lang="en-US" sz="2400"/>
              <a:t>Parallels between Birkerts’ and Ong’s explorations of linguistic change triggered by technological innovation seen in the shift from pre-literate (what Ong called “primary orality”) to literate cultures reflected in the “secondary orality” (Ong 1982) some researchers believe to exist in the contemporary technological, cultural, and linguistic environment </a:t>
            </a:r>
            <a:br>
              <a:rPr lang="en-US" sz="2400"/>
            </a:br>
            <a:br>
              <a:rPr lang="en-US" sz="2400"/>
            </a:br>
            <a:r>
              <a:rPr lang="en-US" sz="2400"/>
              <a:t>And similar remarks are found in the professional literature</a:t>
            </a:r>
          </a:p>
        </p:txBody>
      </p:sp>
      <p:sp>
        <p:nvSpPr>
          <p:cNvPr id="25604"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lstStyle/>
          <a:p>
            <a:pPr eaLnBrk="1" hangingPunct="1"/>
            <a:r>
              <a:rPr lang="en-US"/>
              <a:t>The Genesis of the Project</a:t>
            </a:r>
          </a:p>
        </p:txBody>
      </p:sp>
      <p:sp>
        <p:nvSpPr>
          <p:cNvPr id="17413" name="Slide Number Placeholder 5"/>
          <p:cNvSpPr txBox="1">
            <a:spLocks noGrp="1"/>
          </p:cNvSpPr>
          <p:nvPr/>
        </p:nvSpPr>
        <p:spPr bwMode="auto">
          <a:xfrm>
            <a:off x="612775" y="6356350"/>
            <a:ext cx="1981200" cy="365125"/>
          </a:xfrm>
          <a:prstGeom prst="rect">
            <a:avLst/>
          </a:prstGeom>
          <a:noFill/>
          <a:ln>
            <a:miter lim="800000"/>
            <a:headEnd/>
            <a:tailEnd/>
          </a:ln>
        </p:spPr>
        <p:txBody>
          <a:bodyPr/>
          <a:lstStyle/>
          <a:p>
            <a:pPr>
              <a:defRPr/>
            </a:pPr>
            <a:fld id="{E5C63749-5C3A-4A14-8713-8006D9C6187C}" type="slidenum">
              <a:rPr lang="en-US" sz="1400">
                <a:solidFill>
                  <a:schemeClr val="tx2"/>
                </a:solidFill>
                <a:latin typeface="+mn-lt"/>
              </a:rPr>
              <a:pPr>
                <a:defRPr/>
              </a:pPr>
              <a:t>8</a:t>
            </a:fld>
            <a:endParaRPr lang="en-US" sz="1400">
              <a:solidFill>
                <a:schemeClr val="tx2"/>
              </a:solidFill>
              <a:latin typeface="+mn-lt"/>
            </a:endParaRPr>
          </a:p>
        </p:txBody>
      </p:sp>
      <p:sp>
        <p:nvSpPr>
          <p:cNvPr id="26627" name="Content Placeholder 4"/>
          <p:cNvSpPr>
            <a:spLocks noGrp="1"/>
          </p:cNvSpPr>
          <p:nvPr>
            <p:ph sz="quarter" idx="4294967295"/>
          </p:nvPr>
        </p:nvSpPr>
        <p:spPr>
          <a:xfrm>
            <a:off x="457200" y="1295400"/>
            <a:ext cx="8229600" cy="5029200"/>
          </a:xfrm>
        </p:spPr>
        <p:txBody>
          <a:bodyPr/>
          <a:lstStyle/>
          <a:p>
            <a:pPr>
              <a:buFont typeface="Wingdings 3" pitchFamily="18" charset="2"/>
              <a:buNone/>
            </a:pPr>
            <a:r>
              <a:rPr lang="en-US"/>
              <a:t>For example, Clive Thompson summarizing the L&amp;L Standford Writing Project study:</a:t>
            </a:r>
            <a:br>
              <a:rPr lang="en-US"/>
            </a:br>
            <a:br>
              <a:rPr lang="en-US" sz="1200"/>
            </a:br>
            <a:r>
              <a:rPr lang="en-US" sz="2400"/>
              <a:t>“Technology isn’t killing our ability to write. It’s reviving it—and pushing our literacy in bold new directions.”</a:t>
            </a:r>
            <a:r>
              <a:rPr lang="en-US" sz="2000"/>
              <a:t> </a:t>
            </a:r>
            <a:br>
              <a:rPr lang="en-US" sz="2400"/>
            </a:br>
            <a:br>
              <a:rPr lang="en-US" sz="1200"/>
            </a:br>
            <a:r>
              <a:rPr lang="en-US"/>
              <a:t>Bauerlein in the </a:t>
            </a:r>
            <a:r>
              <a:rPr lang="en-US" i="1"/>
              <a:t>CHE </a:t>
            </a:r>
            <a:r>
              <a:rPr lang="en-US"/>
              <a:t>concludes of the same study:</a:t>
            </a:r>
            <a:br>
              <a:rPr lang="en-US" i="1"/>
            </a:br>
            <a:br>
              <a:rPr lang="en-US" sz="1200" i="1"/>
            </a:br>
            <a:r>
              <a:rPr lang="en-US" sz="2400"/>
              <a:t>“I think we can say that instead of dispelling fears about the impact of technology on student writing, the Lunsford study raises them to a new level.”</a:t>
            </a:r>
          </a:p>
          <a:p>
            <a:pPr>
              <a:buFont typeface="Wingdings 3" pitchFamily="18" charset="2"/>
              <a:buNone/>
            </a:pPr>
            <a:endParaRPr lang="en-US" sz="1200"/>
          </a:p>
          <a:p>
            <a:pPr eaLnBrk="1" hangingPunct="1">
              <a:buFont typeface="Wingdings 3" pitchFamily="18" charset="2"/>
              <a:buNone/>
            </a:pPr>
            <a:r>
              <a:rPr lang="en-US" sz="1800"/>
              <a:t>Mark Bauerlein, 2008, “The Lunsfords on Student Writing” </a:t>
            </a:r>
            <a:r>
              <a:rPr lang="en-US" sz="1800" i="1"/>
              <a:t>Chronicle of Higher Education</a:t>
            </a:r>
            <a:r>
              <a:rPr lang="en-US" sz="1800"/>
              <a:t>. http://chronicle.com.cod.idm.oclc.org/blogs/brainstorm/the-lunsfords-on-student-writing/6148</a:t>
            </a:r>
          </a:p>
        </p:txBody>
      </p:sp>
      <p:sp>
        <p:nvSpPr>
          <p:cNvPr id="26628"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pPr eaLnBrk="1" hangingPunct="1"/>
            <a:r>
              <a:rPr lang="en-US" sz="2800"/>
              <a:t>The Genesis of the Project</a:t>
            </a:r>
            <a:br>
              <a:rPr lang="en-US" sz="2800"/>
            </a:br>
            <a:r>
              <a:rPr lang="en-US" sz="2800"/>
              <a:t>	Fears for the future of writing (1)</a:t>
            </a:r>
          </a:p>
        </p:txBody>
      </p:sp>
      <p:sp>
        <p:nvSpPr>
          <p:cNvPr id="27650" name="Rectangle 3"/>
          <p:cNvSpPr>
            <a:spLocks noGrp="1"/>
          </p:cNvSpPr>
          <p:nvPr>
            <p:ph type="body" idx="1"/>
          </p:nvPr>
        </p:nvSpPr>
        <p:spPr>
          <a:xfrm>
            <a:off x="457200" y="1219200"/>
            <a:ext cx="8229600" cy="4910138"/>
          </a:xfrm>
        </p:spPr>
        <p:txBody>
          <a:bodyPr/>
          <a:lstStyle/>
          <a:p>
            <a:pPr eaLnBrk="1" hangingPunct="1">
              <a:lnSpc>
                <a:spcPct val="80000"/>
              </a:lnSpc>
            </a:pPr>
            <a:r>
              <a:rPr lang="en-US" sz="2400" i="1"/>
              <a:t>Experts say that children write more these days than they did 20 years ago, because of texting and social media. Most of that writing, however, is in text-speak, and that form of language becomes a bad habit. Students are now so used to writing in text-speak that they can’t easily remember (or apply) proper language rules. </a:t>
            </a:r>
          </a:p>
          <a:p>
            <a:pPr eaLnBrk="1" hangingPunct="1">
              <a:lnSpc>
                <a:spcPct val="80000"/>
              </a:lnSpc>
            </a:pPr>
            <a:endParaRPr lang="en-US" sz="2400" i="1"/>
          </a:p>
          <a:p>
            <a:pPr eaLnBrk="1" hangingPunct="1">
              <a:lnSpc>
                <a:spcPct val="80000"/>
              </a:lnSpc>
            </a:pPr>
            <a:r>
              <a:rPr lang="en-US" sz="2400" i="1"/>
              <a:t>Communication is becoming more global in scope and more electronic in form. By the time these children finish school and enter the workforce, this decline in the spoken (sic) word will become greater. Written communication, in a formal report, an email, or even a text, isn’t just happening on the colloquial level anymore, and children need to be educated on how to use technology in formal, professional contexts.</a:t>
            </a:r>
            <a:br>
              <a:rPr lang="en-US" sz="2400" i="1"/>
            </a:br>
            <a:endParaRPr lang="en-US" sz="1400" i="1"/>
          </a:p>
          <a:p>
            <a:pPr eaLnBrk="1" hangingPunct="1">
              <a:lnSpc>
                <a:spcPct val="80000"/>
              </a:lnSpc>
            </a:pPr>
            <a:r>
              <a:rPr lang="en-US" sz="2400"/>
              <a:t> </a:t>
            </a:r>
            <a:r>
              <a:rPr lang="en-US" sz="1600"/>
              <a:t>Source:  http://www.telegraph.co.uk/education/educationopinion/9966117/Text-speak-language-evolution-or-just-laziness.html</a:t>
            </a:r>
          </a:p>
        </p:txBody>
      </p:sp>
      <p:sp>
        <p:nvSpPr>
          <p:cNvPr id="27651" name="Slide Number Placeholder 14"/>
          <p:cNvSpPr txBox="1">
            <a:spLocks noGrp="1"/>
          </p:cNvSpPr>
          <p:nvPr/>
        </p:nvSpPr>
        <p:spPr bwMode="auto">
          <a:xfrm>
            <a:off x="609600" y="6340475"/>
            <a:ext cx="1981200" cy="365125"/>
          </a:xfrm>
          <a:prstGeom prst="rect">
            <a:avLst/>
          </a:prstGeom>
          <a:noFill/>
          <a:ln w="9525">
            <a:noFill/>
            <a:miter lim="800000"/>
            <a:headEnd/>
            <a:tailEnd/>
          </a:ln>
        </p:spPr>
        <p:txBody>
          <a:bodyPr/>
          <a:lstStyle/>
          <a:p>
            <a:fld id="{6A6CC00F-EB5A-44A4-B502-C541C0641234}" type="slidenum">
              <a:rPr lang="en-US" sz="1400">
                <a:solidFill>
                  <a:schemeClr val="tx2"/>
                </a:solidFill>
                <a:latin typeface="Gill Sans MT" pitchFamily="34" charset="0"/>
              </a:rPr>
              <a:pPr/>
              <a:t>9</a:t>
            </a:fld>
            <a:endParaRPr lang="en-US" sz="1400">
              <a:solidFill>
                <a:schemeClr val="tx2"/>
              </a:solidFill>
              <a:latin typeface="Gill Sans MT" pitchFamily="34" charset="0"/>
            </a:endParaRPr>
          </a:p>
        </p:txBody>
      </p:sp>
      <p:sp>
        <p:nvSpPr>
          <p:cNvPr id="27652" name="Footer Placeholder 3"/>
          <p:cNvSpPr txBox="1">
            <a:spLocks noGrp="1"/>
          </p:cNvSpPr>
          <p:nvPr/>
        </p:nvSpPr>
        <p:spPr bwMode="auto">
          <a:xfrm>
            <a:off x="3733800" y="6324600"/>
            <a:ext cx="5032375" cy="365125"/>
          </a:xfrm>
          <a:prstGeom prst="rect">
            <a:avLst/>
          </a:prstGeom>
          <a:noFill/>
          <a:ln w="9525">
            <a:noFill/>
            <a:miter lim="800000"/>
            <a:headEnd/>
            <a:tailEnd/>
          </a:ln>
        </p:spPr>
        <p:txBody>
          <a:bodyPr/>
          <a:lstStyle/>
          <a:p>
            <a:pPr algn="r"/>
            <a:r>
              <a:rPr lang="en-US" sz="1400" b="1">
                <a:solidFill>
                  <a:schemeClr val="tx2"/>
                </a:solidFill>
                <a:latin typeface="Gill Sans MT" pitchFamily="34" charset="0"/>
              </a:rPr>
              <a:t>CCCC 2014</a:t>
            </a:r>
            <a:r>
              <a:rPr lang="en-US" sz="1400">
                <a:solidFill>
                  <a:schemeClr val="tx2"/>
                </a:solidFill>
                <a:latin typeface="Gill Sans MT" pitchFamily="34" charset="0"/>
              </a:rPr>
              <a:t>    Indianapolis   20 March 2014</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9100</TotalTime>
  <Words>4372</Words>
  <Application>Microsoft Office PowerPoint</Application>
  <PresentationFormat>On-screen Show (4:3)</PresentationFormat>
  <Paragraphs>548</Paragraphs>
  <Slides>50</Slides>
  <Notes>18</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Bookman Old Style</vt:lpstr>
      <vt:lpstr>Calibri</vt:lpstr>
      <vt:lpstr>Gill Sans MT</vt:lpstr>
      <vt:lpstr>Wingdings</vt:lpstr>
      <vt:lpstr>Wingdings 3</vt:lpstr>
      <vt:lpstr>Origin</vt:lpstr>
      <vt:lpstr>FYC corpus: an introduction and overview, with preliminary findings  Exploring the question of ‘orality’ empirically  with a controlled data set </vt:lpstr>
      <vt:lpstr>What  is  the  evidence  for  orality  in  first‐year  composition ?  Exploring the question empirically with a controlled data set </vt:lpstr>
      <vt:lpstr>The Genesis of the Project</vt:lpstr>
      <vt:lpstr>Comments in the popular media</vt:lpstr>
      <vt:lpstr>The Genesis of the Project</vt:lpstr>
      <vt:lpstr>Comments in the popular media (2)</vt:lpstr>
      <vt:lpstr>The Genesis of the Project</vt:lpstr>
      <vt:lpstr>The Genesis of the Project</vt:lpstr>
      <vt:lpstr>The Genesis of the Project  Fears for the future of writing (1)</vt:lpstr>
      <vt:lpstr>PowerPoint Presentation</vt:lpstr>
      <vt:lpstr>PowerPoint Presentation</vt:lpstr>
      <vt:lpstr>PowerPoint Presentation</vt:lpstr>
      <vt:lpstr>The Genesis of the Project</vt:lpstr>
      <vt:lpstr>PowerPoint Presentation</vt:lpstr>
      <vt:lpstr>PowerPoint Presentation</vt:lpstr>
      <vt:lpstr>Methodology (2)</vt:lpstr>
      <vt:lpstr>Methodology (3)</vt:lpstr>
      <vt:lpstr>Methodology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Dimension 1: Oral vs Literate discourse  (Biber et al. 2004) </vt:lpstr>
      <vt:lpstr>PowerPoint Presentation</vt:lpstr>
      <vt:lpstr>PowerPoint Presentation</vt:lpstr>
      <vt:lpstr>Marker of Orality 1: Contractions</vt:lpstr>
      <vt:lpstr>Marker of Orality 2: Pronoun it</vt:lpstr>
      <vt:lpstr>Marker of Orality 3: Demonstrative Pronouns</vt:lpstr>
      <vt:lpstr>Marker of Orality 4: Pro-verb do</vt:lpstr>
      <vt:lpstr>Marker of Orality 5: First person pronouns</vt:lpstr>
      <vt:lpstr>Marker of “very written” Text 1: Nominalization</vt:lpstr>
      <vt:lpstr>Marker of “very written” Text 2: Word length</vt:lpstr>
      <vt:lpstr>Marker of “very written” Text 3: Prepositional phrases</vt:lpstr>
      <vt:lpstr>Marker of “very written” Text 4: Passives</vt:lpstr>
      <vt:lpstr>Marker of “very written” Text 5: Attributive Adjectives</vt:lpstr>
      <vt:lpstr>PowerPoint Presentation</vt:lpstr>
      <vt:lpstr>PowerPoint Presentation</vt:lpstr>
      <vt:lpstr>PowerPoint Presentation</vt:lpstr>
      <vt:lpstr>Results: Interjections</vt:lpstr>
      <vt:lpstr>Results: Interjections</vt:lpstr>
      <vt:lpstr>Results: Interjections</vt:lpstr>
      <vt:lpstr>Conclusions (1)</vt:lpstr>
      <vt:lpstr>Conclusions (2)</vt:lpstr>
      <vt:lpstr>Selected References</vt:lpstr>
      <vt:lpstr>Contact Information</vt:lpstr>
    </vt:vector>
  </TitlesOfParts>
  <Company>COD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Meaning through Grammar: "This Bread I Break" by Dylan Thomas </dc:title>
  <dc:creator>Daniel Kies</dc:creator>
  <cp:lastModifiedBy>D Kies</cp:lastModifiedBy>
  <cp:revision>895</cp:revision>
  <dcterms:created xsi:type="dcterms:W3CDTF">2011-08-22T16:16:17Z</dcterms:created>
  <dcterms:modified xsi:type="dcterms:W3CDTF">2021-06-02T18:00:28Z</dcterms:modified>
</cp:coreProperties>
</file>