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9" r:id="rId2"/>
    <p:sldId id="256" r:id="rId3"/>
    <p:sldId id="277" r:id="rId4"/>
    <p:sldId id="278" r:id="rId5"/>
    <p:sldId id="275" r:id="rId6"/>
    <p:sldId id="276" r:id="rId7"/>
    <p:sldId id="257" r:id="rId8"/>
    <p:sldId id="267" r:id="rId9"/>
    <p:sldId id="268" r:id="rId10"/>
    <p:sldId id="274" r:id="rId11"/>
    <p:sldId id="272" r:id="rId12"/>
    <p:sldId id="258" r:id="rId13"/>
    <p:sldId id="262" r:id="rId14"/>
    <p:sldId id="273" r:id="rId15"/>
    <p:sldId id="280" r:id="rId16"/>
    <p:sldId id="264" r:id="rId17"/>
    <p:sldId id="266" r:id="rId18"/>
    <p:sldId id="259" r:id="rId19"/>
    <p:sldId id="281" r:id="rId20"/>
    <p:sldId id="279" r:id="rId21"/>
    <p:sldId id="27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409" autoAdjust="0"/>
    <p:restoredTop sz="94660"/>
  </p:normalViewPr>
  <p:slideViewPr>
    <p:cSldViewPr snapToGrid="0">
      <p:cViewPr>
        <p:scale>
          <a:sx n="85" d="100"/>
          <a:sy n="85" d="100"/>
        </p:scale>
        <p:origin x="30" y="-81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B7AF1-A1E3-4209-89C5-413D3C95978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9127E0E-2C72-45B1-898E-8F10C26A1ED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3FDD34B-6DF5-447B-9924-864C9C8F0290}"/>
              </a:ext>
            </a:extLst>
          </p:cNvPr>
          <p:cNvSpPr>
            <a:spLocks noGrp="1"/>
          </p:cNvSpPr>
          <p:nvPr>
            <p:ph type="dt" sz="half" idx="10"/>
          </p:nvPr>
        </p:nvSpPr>
        <p:spPr/>
        <p:txBody>
          <a:bodyPr/>
          <a:lstStyle/>
          <a:p>
            <a:fld id="{8347C281-2685-4C79-A130-11F06B46D2EA}" type="datetimeFigureOut">
              <a:rPr lang="en-US" smtClean="0"/>
              <a:t>11/16/2020</a:t>
            </a:fld>
            <a:endParaRPr lang="en-US"/>
          </a:p>
        </p:txBody>
      </p:sp>
      <p:sp>
        <p:nvSpPr>
          <p:cNvPr id="5" name="Footer Placeholder 4">
            <a:extLst>
              <a:ext uri="{FF2B5EF4-FFF2-40B4-BE49-F238E27FC236}">
                <a16:creationId xmlns:a16="http://schemas.microsoft.com/office/drawing/2014/main" id="{A87A67E5-4628-469F-BA3F-9A3163F971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7F9CB4-3D9F-4A56-B90A-4A7310FF6BC1}"/>
              </a:ext>
            </a:extLst>
          </p:cNvPr>
          <p:cNvSpPr>
            <a:spLocks noGrp="1"/>
          </p:cNvSpPr>
          <p:nvPr>
            <p:ph type="sldNum" sz="quarter" idx="12"/>
          </p:nvPr>
        </p:nvSpPr>
        <p:spPr/>
        <p:txBody>
          <a:bodyPr/>
          <a:lstStyle/>
          <a:p>
            <a:fld id="{5622D1BB-2FDD-4930-ABAD-4C8AEEE774AB}" type="slidenum">
              <a:rPr lang="en-US" smtClean="0"/>
              <a:t>‹#›</a:t>
            </a:fld>
            <a:endParaRPr lang="en-US"/>
          </a:p>
        </p:txBody>
      </p:sp>
    </p:spTree>
    <p:extLst>
      <p:ext uri="{BB962C8B-B14F-4D97-AF65-F5344CB8AC3E}">
        <p14:creationId xmlns:p14="http://schemas.microsoft.com/office/powerpoint/2010/main" val="17436356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ACAEE-5F41-453E-A6BE-87E008E89B4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DDE0C17-2B77-419F-927C-1D74CBD425C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9F33A2-84C3-41C4-8564-8EBBC9F43489}"/>
              </a:ext>
            </a:extLst>
          </p:cNvPr>
          <p:cNvSpPr>
            <a:spLocks noGrp="1"/>
          </p:cNvSpPr>
          <p:nvPr>
            <p:ph type="dt" sz="half" idx="10"/>
          </p:nvPr>
        </p:nvSpPr>
        <p:spPr/>
        <p:txBody>
          <a:bodyPr/>
          <a:lstStyle/>
          <a:p>
            <a:fld id="{8347C281-2685-4C79-A130-11F06B46D2EA}" type="datetimeFigureOut">
              <a:rPr lang="en-US" smtClean="0"/>
              <a:t>11/16/2020</a:t>
            </a:fld>
            <a:endParaRPr lang="en-US"/>
          </a:p>
        </p:txBody>
      </p:sp>
      <p:sp>
        <p:nvSpPr>
          <p:cNvPr id="5" name="Footer Placeholder 4">
            <a:extLst>
              <a:ext uri="{FF2B5EF4-FFF2-40B4-BE49-F238E27FC236}">
                <a16:creationId xmlns:a16="http://schemas.microsoft.com/office/drawing/2014/main" id="{B16E4E2F-3513-4D7F-897E-C388953A1F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8FF40B-0B13-4CE9-977B-C5C17C07AEFC}"/>
              </a:ext>
            </a:extLst>
          </p:cNvPr>
          <p:cNvSpPr>
            <a:spLocks noGrp="1"/>
          </p:cNvSpPr>
          <p:nvPr>
            <p:ph type="sldNum" sz="quarter" idx="12"/>
          </p:nvPr>
        </p:nvSpPr>
        <p:spPr/>
        <p:txBody>
          <a:bodyPr/>
          <a:lstStyle/>
          <a:p>
            <a:fld id="{5622D1BB-2FDD-4930-ABAD-4C8AEEE774AB}" type="slidenum">
              <a:rPr lang="en-US" smtClean="0"/>
              <a:t>‹#›</a:t>
            </a:fld>
            <a:endParaRPr lang="en-US"/>
          </a:p>
        </p:txBody>
      </p:sp>
    </p:spTree>
    <p:extLst>
      <p:ext uri="{BB962C8B-B14F-4D97-AF65-F5344CB8AC3E}">
        <p14:creationId xmlns:p14="http://schemas.microsoft.com/office/powerpoint/2010/main" val="37632016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8C37784-933A-412F-B469-0CCB6587C64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D655E1C-9A12-4E96-BBB2-930396EE152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4ED638-BC81-40E1-8381-8AADC3454CCF}"/>
              </a:ext>
            </a:extLst>
          </p:cNvPr>
          <p:cNvSpPr>
            <a:spLocks noGrp="1"/>
          </p:cNvSpPr>
          <p:nvPr>
            <p:ph type="dt" sz="half" idx="10"/>
          </p:nvPr>
        </p:nvSpPr>
        <p:spPr/>
        <p:txBody>
          <a:bodyPr/>
          <a:lstStyle/>
          <a:p>
            <a:fld id="{8347C281-2685-4C79-A130-11F06B46D2EA}" type="datetimeFigureOut">
              <a:rPr lang="en-US" smtClean="0"/>
              <a:t>11/16/2020</a:t>
            </a:fld>
            <a:endParaRPr lang="en-US"/>
          </a:p>
        </p:txBody>
      </p:sp>
      <p:sp>
        <p:nvSpPr>
          <p:cNvPr id="5" name="Footer Placeholder 4">
            <a:extLst>
              <a:ext uri="{FF2B5EF4-FFF2-40B4-BE49-F238E27FC236}">
                <a16:creationId xmlns:a16="http://schemas.microsoft.com/office/drawing/2014/main" id="{344E1894-C8CB-4814-B414-0DDCAA57CB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5400E5-6D76-4545-95FD-A719E0A4C3FD}"/>
              </a:ext>
            </a:extLst>
          </p:cNvPr>
          <p:cNvSpPr>
            <a:spLocks noGrp="1"/>
          </p:cNvSpPr>
          <p:nvPr>
            <p:ph type="sldNum" sz="quarter" idx="12"/>
          </p:nvPr>
        </p:nvSpPr>
        <p:spPr/>
        <p:txBody>
          <a:bodyPr/>
          <a:lstStyle/>
          <a:p>
            <a:fld id="{5622D1BB-2FDD-4930-ABAD-4C8AEEE774AB}" type="slidenum">
              <a:rPr lang="en-US" smtClean="0"/>
              <a:t>‹#›</a:t>
            </a:fld>
            <a:endParaRPr lang="en-US"/>
          </a:p>
        </p:txBody>
      </p:sp>
    </p:spTree>
    <p:extLst>
      <p:ext uri="{BB962C8B-B14F-4D97-AF65-F5344CB8AC3E}">
        <p14:creationId xmlns:p14="http://schemas.microsoft.com/office/powerpoint/2010/main" val="37856293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B36EB-D76C-4740-A5FD-7210A32924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F0BEA6F-4285-4CD2-A399-75F188E97A8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89FD3C-14A5-451F-99A2-B908DA91D741}"/>
              </a:ext>
            </a:extLst>
          </p:cNvPr>
          <p:cNvSpPr>
            <a:spLocks noGrp="1"/>
          </p:cNvSpPr>
          <p:nvPr>
            <p:ph type="dt" sz="half" idx="10"/>
          </p:nvPr>
        </p:nvSpPr>
        <p:spPr/>
        <p:txBody>
          <a:bodyPr/>
          <a:lstStyle/>
          <a:p>
            <a:fld id="{8347C281-2685-4C79-A130-11F06B46D2EA}" type="datetimeFigureOut">
              <a:rPr lang="en-US" smtClean="0"/>
              <a:t>11/16/2020</a:t>
            </a:fld>
            <a:endParaRPr lang="en-US"/>
          </a:p>
        </p:txBody>
      </p:sp>
      <p:sp>
        <p:nvSpPr>
          <p:cNvPr id="5" name="Footer Placeholder 4">
            <a:extLst>
              <a:ext uri="{FF2B5EF4-FFF2-40B4-BE49-F238E27FC236}">
                <a16:creationId xmlns:a16="http://schemas.microsoft.com/office/drawing/2014/main" id="{73F55C59-DA71-47FA-858B-90B131ED6D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7FD284-088D-4495-97CD-9A162A9A7704}"/>
              </a:ext>
            </a:extLst>
          </p:cNvPr>
          <p:cNvSpPr>
            <a:spLocks noGrp="1"/>
          </p:cNvSpPr>
          <p:nvPr>
            <p:ph type="sldNum" sz="quarter" idx="12"/>
          </p:nvPr>
        </p:nvSpPr>
        <p:spPr/>
        <p:txBody>
          <a:bodyPr/>
          <a:lstStyle/>
          <a:p>
            <a:fld id="{5622D1BB-2FDD-4930-ABAD-4C8AEEE774AB}" type="slidenum">
              <a:rPr lang="en-US" smtClean="0"/>
              <a:t>‹#›</a:t>
            </a:fld>
            <a:endParaRPr lang="en-US"/>
          </a:p>
        </p:txBody>
      </p:sp>
    </p:spTree>
    <p:extLst>
      <p:ext uri="{BB962C8B-B14F-4D97-AF65-F5344CB8AC3E}">
        <p14:creationId xmlns:p14="http://schemas.microsoft.com/office/powerpoint/2010/main" val="3158546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E6256-16D8-4290-988D-5934AA36E5B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355F160-64C7-4867-B59A-CA46D1E3B8A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5256527-791D-47FD-852F-F72583819BDE}"/>
              </a:ext>
            </a:extLst>
          </p:cNvPr>
          <p:cNvSpPr>
            <a:spLocks noGrp="1"/>
          </p:cNvSpPr>
          <p:nvPr>
            <p:ph type="dt" sz="half" idx="10"/>
          </p:nvPr>
        </p:nvSpPr>
        <p:spPr/>
        <p:txBody>
          <a:bodyPr/>
          <a:lstStyle/>
          <a:p>
            <a:fld id="{8347C281-2685-4C79-A130-11F06B46D2EA}" type="datetimeFigureOut">
              <a:rPr lang="en-US" smtClean="0"/>
              <a:t>11/16/2020</a:t>
            </a:fld>
            <a:endParaRPr lang="en-US"/>
          </a:p>
        </p:txBody>
      </p:sp>
      <p:sp>
        <p:nvSpPr>
          <p:cNvPr id="5" name="Footer Placeholder 4">
            <a:extLst>
              <a:ext uri="{FF2B5EF4-FFF2-40B4-BE49-F238E27FC236}">
                <a16:creationId xmlns:a16="http://schemas.microsoft.com/office/drawing/2014/main" id="{5EDB0235-218A-4F9C-9CD0-C61177B2A3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CFB41E-B094-4864-B0F5-B8F22870CC7D}"/>
              </a:ext>
            </a:extLst>
          </p:cNvPr>
          <p:cNvSpPr>
            <a:spLocks noGrp="1"/>
          </p:cNvSpPr>
          <p:nvPr>
            <p:ph type="sldNum" sz="quarter" idx="12"/>
          </p:nvPr>
        </p:nvSpPr>
        <p:spPr/>
        <p:txBody>
          <a:bodyPr/>
          <a:lstStyle/>
          <a:p>
            <a:fld id="{5622D1BB-2FDD-4930-ABAD-4C8AEEE774AB}" type="slidenum">
              <a:rPr lang="en-US" smtClean="0"/>
              <a:t>‹#›</a:t>
            </a:fld>
            <a:endParaRPr lang="en-US"/>
          </a:p>
        </p:txBody>
      </p:sp>
    </p:spTree>
    <p:extLst>
      <p:ext uri="{BB962C8B-B14F-4D97-AF65-F5344CB8AC3E}">
        <p14:creationId xmlns:p14="http://schemas.microsoft.com/office/powerpoint/2010/main" val="30981167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18390-6F44-4337-8DF8-AB2113770D5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D2567C6-8FDF-413B-822C-1221CD0EA03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5C931AE-DB2C-459E-9A68-F20FEF77A8B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0F1FDBD-7003-41D4-9720-31FBA206C863}"/>
              </a:ext>
            </a:extLst>
          </p:cNvPr>
          <p:cNvSpPr>
            <a:spLocks noGrp="1"/>
          </p:cNvSpPr>
          <p:nvPr>
            <p:ph type="dt" sz="half" idx="10"/>
          </p:nvPr>
        </p:nvSpPr>
        <p:spPr/>
        <p:txBody>
          <a:bodyPr/>
          <a:lstStyle/>
          <a:p>
            <a:fld id="{8347C281-2685-4C79-A130-11F06B46D2EA}" type="datetimeFigureOut">
              <a:rPr lang="en-US" smtClean="0"/>
              <a:t>11/16/2020</a:t>
            </a:fld>
            <a:endParaRPr lang="en-US"/>
          </a:p>
        </p:txBody>
      </p:sp>
      <p:sp>
        <p:nvSpPr>
          <p:cNvPr id="6" name="Footer Placeholder 5">
            <a:extLst>
              <a:ext uri="{FF2B5EF4-FFF2-40B4-BE49-F238E27FC236}">
                <a16:creationId xmlns:a16="http://schemas.microsoft.com/office/drawing/2014/main" id="{E09FD5BF-F669-4EAB-BF74-870300F391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959BE86-1809-4A7A-9113-C3B6CF0281CC}"/>
              </a:ext>
            </a:extLst>
          </p:cNvPr>
          <p:cNvSpPr>
            <a:spLocks noGrp="1"/>
          </p:cNvSpPr>
          <p:nvPr>
            <p:ph type="sldNum" sz="quarter" idx="12"/>
          </p:nvPr>
        </p:nvSpPr>
        <p:spPr/>
        <p:txBody>
          <a:bodyPr/>
          <a:lstStyle/>
          <a:p>
            <a:fld id="{5622D1BB-2FDD-4930-ABAD-4C8AEEE774AB}" type="slidenum">
              <a:rPr lang="en-US" smtClean="0"/>
              <a:t>‹#›</a:t>
            </a:fld>
            <a:endParaRPr lang="en-US"/>
          </a:p>
        </p:txBody>
      </p:sp>
    </p:spTree>
    <p:extLst>
      <p:ext uri="{BB962C8B-B14F-4D97-AF65-F5344CB8AC3E}">
        <p14:creationId xmlns:p14="http://schemas.microsoft.com/office/powerpoint/2010/main" val="4745031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7BF20-A6D8-4CEB-A140-BEB92BD68C9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9A29729-8DA6-4E0F-8B57-9239638D273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D734EC-DDFF-4D3F-8FBD-6D01FF74AA9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1D8D252-24F3-40C5-A36F-49C3F206939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94BAA9B-CE8D-45AC-9B8F-F36AFBA973D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E9AB496-FC17-4468-AA08-BB11E13929CA}"/>
              </a:ext>
            </a:extLst>
          </p:cNvPr>
          <p:cNvSpPr>
            <a:spLocks noGrp="1"/>
          </p:cNvSpPr>
          <p:nvPr>
            <p:ph type="dt" sz="half" idx="10"/>
          </p:nvPr>
        </p:nvSpPr>
        <p:spPr/>
        <p:txBody>
          <a:bodyPr/>
          <a:lstStyle/>
          <a:p>
            <a:fld id="{8347C281-2685-4C79-A130-11F06B46D2EA}" type="datetimeFigureOut">
              <a:rPr lang="en-US" smtClean="0"/>
              <a:t>11/16/2020</a:t>
            </a:fld>
            <a:endParaRPr lang="en-US"/>
          </a:p>
        </p:txBody>
      </p:sp>
      <p:sp>
        <p:nvSpPr>
          <p:cNvPr id="8" name="Footer Placeholder 7">
            <a:extLst>
              <a:ext uri="{FF2B5EF4-FFF2-40B4-BE49-F238E27FC236}">
                <a16:creationId xmlns:a16="http://schemas.microsoft.com/office/drawing/2014/main" id="{E237C63B-08F2-4627-8412-22DFFF24412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2D1BCCF-D5B3-483B-9DDA-EE25B334ABA0}"/>
              </a:ext>
            </a:extLst>
          </p:cNvPr>
          <p:cNvSpPr>
            <a:spLocks noGrp="1"/>
          </p:cNvSpPr>
          <p:nvPr>
            <p:ph type="sldNum" sz="quarter" idx="12"/>
          </p:nvPr>
        </p:nvSpPr>
        <p:spPr/>
        <p:txBody>
          <a:bodyPr/>
          <a:lstStyle/>
          <a:p>
            <a:fld id="{5622D1BB-2FDD-4930-ABAD-4C8AEEE774AB}" type="slidenum">
              <a:rPr lang="en-US" smtClean="0"/>
              <a:t>‹#›</a:t>
            </a:fld>
            <a:endParaRPr lang="en-US"/>
          </a:p>
        </p:txBody>
      </p:sp>
    </p:spTree>
    <p:extLst>
      <p:ext uri="{BB962C8B-B14F-4D97-AF65-F5344CB8AC3E}">
        <p14:creationId xmlns:p14="http://schemas.microsoft.com/office/powerpoint/2010/main" val="961633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331F0-439C-4C4B-992E-449262AFF33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B2D94EA-D7D0-441D-AEB6-50810EE31564}"/>
              </a:ext>
            </a:extLst>
          </p:cNvPr>
          <p:cNvSpPr>
            <a:spLocks noGrp="1"/>
          </p:cNvSpPr>
          <p:nvPr>
            <p:ph type="dt" sz="half" idx="10"/>
          </p:nvPr>
        </p:nvSpPr>
        <p:spPr/>
        <p:txBody>
          <a:bodyPr/>
          <a:lstStyle/>
          <a:p>
            <a:fld id="{8347C281-2685-4C79-A130-11F06B46D2EA}" type="datetimeFigureOut">
              <a:rPr lang="en-US" smtClean="0"/>
              <a:t>11/16/2020</a:t>
            </a:fld>
            <a:endParaRPr lang="en-US"/>
          </a:p>
        </p:txBody>
      </p:sp>
      <p:sp>
        <p:nvSpPr>
          <p:cNvPr id="4" name="Footer Placeholder 3">
            <a:extLst>
              <a:ext uri="{FF2B5EF4-FFF2-40B4-BE49-F238E27FC236}">
                <a16:creationId xmlns:a16="http://schemas.microsoft.com/office/drawing/2014/main" id="{C31D32C7-7092-4889-AE05-29E5658B83B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8405A1A-8DAD-47D8-AE6B-1521FF3E1240}"/>
              </a:ext>
            </a:extLst>
          </p:cNvPr>
          <p:cNvSpPr>
            <a:spLocks noGrp="1"/>
          </p:cNvSpPr>
          <p:nvPr>
            <p:ph type="sldNum" sz="quarter" idx="12"/>
          </p:nvPr>
        </p:nvSpPr>
        <p:spPr/>
        <p:txBody>
          <a:bodyPr/>
          <a:lstStyle/>
          <a:p>
            <a:fld id="{5622D1BB-2FDD-4930-ABAD-4C8AEEE774AB}" type="slidenum">
              <a:rPr lang="en-US" smtClean="0"/>
              <a:t>‹#›</a:t>
            </a:fld>
            <a:endParaRPr lang="en-US"/>
          </a:p>
        </p:txBody>
      </p:sp>
    </p:spTree>
    <p:extLst>
      <p:ext uri="{BB962C8B-B14F-4D97-AF65-F5344CB8AC3E}">
        <p14:creationId xmlns:p14="http://schemas.microsoft.com/office/powerpoint/2010/main" val="3974002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384DDA-BDFE-40E9-B37A-E16474A01011}"/>
              </a:ext>
            </a:extLst>
          </p:cNvPr>
          <p:cNvSpPr>
            <a:spLocks noGrp="1"/>
          </p:cNvSpPr>
          <p:nvPr>
            <p:ph type="dt" sz="half" idx="10"/>
          </p:nvPr>
        </p:nvSpPr>
        <p:spPr/>
        <p:txBody>
          <a:bodyPr/>
          <a:lstStyle/>
          <a:p>
            <a:fld id="{8347C281-2685-4C79-A130-11F06B46D2EA}" type="datetimeFigureOut">
              <a:rPr lang="en-US" smtClean="0"/>
              <a:t>11/16/2020</a:t>
            </a:fld>
            <a:endParaRPr lang="en-US"/>
          </a:p>
        </p:txBody>
      </p:sp>
      <p:sp>
        <p:nvSpPr>
          <p:cNvPr id="3" name="Footer Placeholder 2">
            <a:extLst>
              <a:ext uri="{FF2B5EF4-FFF2-40B4-BE49-F238E27FC236}">
                <a16:creationId xmlns:a16="http://schemas.microsoft.com/office/drawing/2014/main" id="{08061FCB-D898-49BB-94B4-CA9BB5DE46C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745601E-872D-484C-A44D-689DE91B47CD}"/>
              </a:ext>
            </a:extLst>
          </p:cNvPr>
          <p:cNvSpPr>
            <a:spLocks noGrp="1"/>
          </p:cNvSpPr>
          <p:nvPr>
            <p:ph type="sldNum" sz="quarter" idx="12"/>
          </p:nvPr>
        </p:nvSpPr>
        <p:spPr/>
        <p:txBody>
          <a:bodyPr/>
          <a:lstStyle/>
          <a:p>
            <a:fld id="{5622D1BB-2FDD-4930-ABAD-4C8AEEE774AB}" type="slidenum">
              <a:rPr lang="en-US" smtClean="0"/>
              <a:t>‹#›</a:t>
            </a:fld>
            <a:endParaRPr lang="en-US"/>
          </a:p>
        </p:txBody>
      </p:sp>
    </p:spTree>
    <p:extLst>
      <p:ext uri="{BB962C8B-B14F-4D97-AF65-F5344CB8AC3E}">
        <p14:creationId xmlns:p14="http://schemas.microsoft.com/office/powerpoint/2010/main" val="3091934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8F042-2E69-42FF-91E6-84A0558FABF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A62F917-9983-474E-9E5C-A1191AA4A23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DE04693-AE77-4AB5-A698-177547F294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F77FBCD-B45F-47C2-9A89-2C5BB39C405C}"/>
              </a:ext>
            </a:extLst>
          </p:cNvPr>
          <p:cNvSpPr>
            <a:spLocks noGrp="1"/>
          </p:cNvSpPr>
          <p:nvPr>
            <p:ph type="dt" sz="half" idx="10"/>
          </p:nvPr>
        </p:nvSpPr>
        <p:spPr/>
        <p:txBody>
          <a:bodyPr/>
          <a:lstStyle/>
          <a:p>
            <a:fld id="{8347C281-2685-4C79-A130-11F06B46D2EA}" type="datetimeFigureOut">
              <a:rPr lang="en-US" smtClean="0"/>
              <a:t>11/16/2020</a:t>
            </a:fld>
            <a:endParaRPr lang="en-US"/>
          </a:p>
        </p:txBody>
      </p:sp>
      <p:sp>
        <p:nvSpPr>
          <p:cNvPr id="6" name="Footer Placeholder 5">
            <a:extLst>
              <a:ext uri="{FF2B5EF4-FFF2-40B4-BE49-F238E27FC236}">
                <a16:creationId xmlns:a16="http://schemas.microsoft.com/office/drawing/2014/main" id="{F351D01C-55E4-4D0D-9C3E-669B52DF722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33FD30-F8E3-40CB-8ABD-1CBB9FDD1795}"/>
              </a:ext>
            </a:extLst>
          </p:cNvPr>
          <p:cNvSpPr>
            <a:spLocks noGrp="1"/>
          </p:cNvSpPr>
          <p:nvPr>
            <p:ph type="sldNum" sz="quarter" idx="12"/>
          </p:nvPr>
        </p:nvSpPr>
        <p:spPr/>
        <p:txBody>
          <a:bodyPr/>
          <a:lstStyle/>
          <a:p>
            <a:fld id="{5622D1BB-2FDD-4930-ABAD-4C8AEEE774AB}" type="slidenum">
              <a:rPr lang="en-US" smtClean="0"/>
              <a:t>‹#›</a:t>
            </a:fld>
            <a:endParaRPr lang="en-US"/>
          </a:p>
        </p:txBody>
      </p:sp>
    </p:spTree>
    <p:extLst>
      <p:ext uri="{BB962C8B-B14F-4D97-AF65-F5344CB8AC3E}">
        <p14:creationId xmlns:p14="http://schemas.microsoft.com/office/powerpoint/2010/main" val="28625134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3464E-33CA-42E4-ADDD-635415CA7E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D17AA88-44CB-49A9-AB80-92340BCE59A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53E5F54-9C5E-4BAE-B9A9-159D5229D2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49DB1F7-E25B-4DBA-9C53-DC6E37D4AA59}"/>
              </a:ext>
            </a:extLst>
          </p:cNvPr>
          <p:cNvSpPr>
            <a:spLocks noGrp="1"/>
          </p:cNvSpPr>
          <p:nvPr>
            <p:ph type="dt" sz="half" idx="10"/>
          </p:nvPr>
        </p:nvSpPr>
        <p:spPr/>
        <p:txBody>
          <a:bodyPr/>
          <a:lstStyle/>
          <a:p>
            <a:fld id="{8347C281-2685-4C79-A130-11F06B46D2EA}" type="datetimeFigureOut">
              <a:rPr lang="en-US" smtClean="0"/>
              <a:t>11/16/2020</a:t>
            </a:fld>
            <a:endParaRPr lang="en-US"/>
          </a:p>
        </p:txBody>
      </p:sp>
      <p:sp>
        <p:nvSpPr>
          <p:cNvPr id="6" name="Footer Placeholder 5">
            <a:extLst>
              <a:ext uri="{FF2B5EF4-FFF2-40B4-BE49-F238E27FC236}">
                <a16:creationId xmlns:a16="http://schemas.microsoft.com/office/drawing/2014/main" id="{197F144A-22CE-4CF7-AD20-7E972F6BC3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773D9F-BBD9-4456-AB18-D902ABCF38F2}"/>
              </a:ext>
            </a:extLst>
          </p:cNvPr>
          <p:cNvSpPr>
            <a:spLocks noGrp="1"/>
          </p:cNvSpPr>
          <p:nvPr>
            <p:ph type="sldNum" sz="quarter" idx="12"/>
          </p:nvPr>
        </p:nvSpPr>
        <p:spPr/>
        <p:txBody>
          <a:bodyPr/>
          <a:lstStyle/>
          <a:p>
            <a:fld id="{5622D1BB-2FDD-4930-ABAD-4C8AEEE774AB}" type="slidenum">
              <a:rPr lang="en-US" smtClean="0"/>
              <a:t>‹#›</a:t>
            </a:fld>
            <a:endParaRPr lang="en-US"/>
          </a:p>
        </p:txBody>
      </p:sp>
    </p:spTree>
    <p:extLst>
      <p:ext uri="{BB962C8B-B14F-4D97-AF65-F5344CB8AC3E}">
        <p14:creationId xmlns:p14="http://schemas.microsoft.com/office/powerpoint/2010/main" val="41977459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1E4769-A5DC-4D77-866A-8D5B2026E26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7BA7903-C4C1-490E-B674-4E34B0684B8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97A38E-B739-4DA4-B6E7-C2EFA7318F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47C281-2685-4C79-A130-11F06B46D2EA}" type="datetimeFigureOut">
              <a:rPr lang="en-US" smtClean="0"/>
              <a:t>11/16/2020</a:t>
            </a:fld>
            <a:endParaRPr lang="en-US"/>
          </a:p>
        </p:txBody>
      </p:sp>
      <p:sp>
        <p:nvSpPr>
          <p:cNvPr id="5" name="Footer Placeholder 4">
            <a:extLst>
              <a:ext uri="{FF2B5EF4-FFF2-40B4-BE49-F238E27FC236}">
                <a16:creationId xmlns:a16="http://schemas.microsoft.com/office/drawing/2014/main" id="{632E0D57-2546-445D-8A24-D75AB9DE6E1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5706989-1AA6-4F19-9313-D99BE5B3AAC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22D1BB-2FDD-4930-ABAD-4C8AEEE774AB}" type="slidenum">
              <a:rPr lang="en-US" smtClean="0"/>
              <a:t>‹#›</a:t>
            </a:fld>
            <a:endParaRPr lang="en-US"/>
          </a:p>
        </p:txBody>
      </p:sp>
    </p:spTree>
    <p:extLst>
      <p:ext uri="{BB962C8B-B14F-4D97-AF65-F5344CB8AC3E}">
        <p14:creationId xmlns:p14="http://schemas.microsoft.com/office/powerpoint/2010/main" val="8011558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en.wikipedia.org/wiki/Linguistics" TargetMode="External"/><Relationship Id="rId2" Type="http://schemas.openxmlformats.org/officeDocument/2006/relationships/hyperlink" Target="https://en.wikipedia.org/wiki/Geoffrey_Pullum" TargetMode="External"/><Relationship Id="rId1" Type="http://schemas.openxmlformats.org/officeDocument/2006/relationships/slideLayout" Target="../slideLayouts/slideLayout2.xml"/><Relationship Id="rId5" Type="http://schemas.openxmlformats.org/officeDocument/2006/relationships/hyperlink" Target="https://en.wikipedia.org/wiki/The_Cambridge_Grammar_of_the_English_Language" TargetMode="External"/><Relationship Id="rId4" Type="http://schemas.openxmlformats.org/officeDocument/2006/relationships/hyperlink" Target="https://en.wikipedia.org/wiki/University_of_Edinburgh"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rhetory.com/" TargetMode="External"/><Relationship Id="rId2" Type="http://schemas.openxmlformats.org/officeDocument/2006/relationships/hyperlink" Target="mailto:skies@ben.edu" TargetMode="External"/><Relationship Id="rId1" Type="http://schemas.openxmlformats.org/officeDocument/2006/relationships/slideLayout" Target="../slideLayouts/slideLayout2.xml"/><Relationship Id="rId4" Type="http://schemas.openxmlformats.org/officeDocument/2006/relationships/hyperlink" Target="https://papyr.com/hypertextbooks/"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doi.org/10.1038/s41598-020-65336-y"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1AAA4DA-08B2-400D-BDC1-D566D64348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5262"/>
            <a:ext cx="12192000" cy="6467475"/>
          </a:xfrm>
          <a:prstGeom prst="rect">
            <a:avLst/>
          </a:prstGeom>
        </p:spPr>
      </p:pic>
      <p:sp>
        <p:nvSpPr>
          <p:cNvPr id="14" name="TextBox 13">
            <a:extLst>
              <a:ext uri="{FF2B5EF4-FFF2-40B4-BE49-F238E27FC236}">
                <a16:creationId xmlns:a16="http://schemas.microsoft.com/office/drawing/2014/main" id="{2C5AC145-E943-4898-99F8-C7A73B104B1A}"/>
              </a:ext>
            </a:extLst>
          </p:cNvPr>
          <p:cNvSpPr txBox="1"/>
          <p:nvPr/>
        </p:nvSpPr>
        <p:spPr>
          <a:xfrm>
            <a:off x="4997169" y="1102578"/>
            <a:ext cx="7975276" cy="6494085"/>
          </a:xfrm>
          <a:prstGeom prst="rect">
            <a:avLst/>
          </a:prstGeom>
          <a:noFill/>
        </p:spPr>
        <p:txBody>
          <a:bodyPr wrap="square" rtlCol="0">
            <a:spAutoFit/>
          </a:bodyPr>
          <a:lstStyle/>
          <a:p>
            <a:r>
              <a:rPr lang="en-US" sz="6000" b="1" dirty="0">
                <a:solidFill>
                  <a:srgbClr val="FFCC66"/>
                </a:solidFill>
                <a:effectLst>
                  <a:outerShdw blurRad="38100" dist="38100" dir="2700000" algn="tl">
                    <a:srgbClr val="000000">
                      <a:alpha val="43137"/>
                    </a:srgbClr>
                  </a:outerShdw>
                </a:effectLst>
                <a:latin typeface="Rockwell Extra Bold" panose="02060903040505020403" pitchFamily="18" charset="0"/>
                <a:ea typeface="Times New Roman" panose="02020603050405020304" pitchFamily="18" charset="0"/>
                <a:cs typeface="Calibri" panose="020F0502020204030204" pitchFamily="34" charset="0"/>
              </a:rPr>
              <a:t>Published Writing Advice: Take with a Grain of Salt?</a:t>
            </a:r>
          </a:p>
          <a:p>
            <a:r>
              <a:rPr lang="en-US" sz="4800" b="1" dirty="0">
                <a:effectLst>
                  <a:outerShdw blurRad="38100" dist="38100" dir="2700000" algn="tl">
                    <a:srgbClr val="000000">
                      <a:alpha val="43137"/>
                    </a:srgbClr>
                  </a:outerShdw>
                </a:effectLst>
              </a:rPr>
              <a:t>WAC Nov 17, 2020. </a:t>
            </a:r>
          </a:p>
          <a:p>
            <a:r>
              <a:rPr lang="en-US" sz="4800" b="1" dirty="0">
                <a:effectLst>
                  <a:outerShdw blurRad="38100" dist="38100" dir="2700000" algn="tl">
                    <a:srgbClr val="000000">
                      <a:alpha val="43137"/>
                    </a:srgbClr>
                  </a:outerShdw>
                </a:effectLst>
              </a:rPr>
              <a:t>Prof. Sandra Kies</a:t>
            </a:r>
          </a:p>
          <a:p>
            <a:br>
              <a:rPr lang="en-US" sz="4000" dirty="0">
                <a:effectLst/>
                <a:latin typeface="Calibri" panose="020F0502020204030204" pitchFamily="34" charset="0"/>
                <a:ea typeface="Calibri" panose="020F0502020204030204" pitchFamily="34" charset="0"/>
                <a:cs typeface="Times New Roman" panose="02020603050405020304" pitchFamily="18" charset="0"/>
              </a:rPr>
            </a:br>
            <a:endParaRPr lang="en-US" sz="4000" dirty="0"/>
          </a:p>
        </p:txBody>
      </p:sp>
    </p:spTree>
    <p:extLst>
      <p:ext uri="{BB962C8B-B14F-4D97-AF65-F5344CB8AC3E}">
        <p14:creationId xmlns:p14="http://schemas.microsoft.com/office/powerpoint/2010/main" val="35605298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5AC41-BDAD-4CE2-8B76-BC6764D02900}"/>
              </a:ext>
            </a:extLst>
          </p:cNvPr>
          <p:cNvSpPr>
            <a:spLocks noGrp="1"/>
          </p:cNvSpPr>
          <p:nvPr>
            <p:ph type="title"/>
          </p:nvPr>
        </p:nvSpPr>
        <p:spPr>
          <a:solidFill>
            <a:schemeClr val="accent4">
              <a:lumMod val="60000"/>
              <a:lumOff val="40000"/>
            </a:schemeClr>
          </a:solidFill>
        </p:spPr>
        <p:txBody>
          <a:bodyPr/>
          <a:lstStyle/>
          <a:p>
            <a:r>
              <a:rPr lang="en-US" dirty="0"/>
              <a:t>Genre</a:t>
            </a:r>
          </a:p>
        </p:txBody>
      </p:sp>
      <p:sp>
        <p:nvSpPr>
          <p:cNvPr id="3" name="Content Placeholder 2">
            <a:extLst>
              <a:ext uri="{FF2B5EF4-FFF2-40B4-BE49-F238E27FC236}">
                <a16:creationId xmlns:a16="http://schemas.microsoft.com/office/drawing/2014/main" id="{8B3856D8-8312-48F2-B511-152E0AA91657}"/>
              </a:ext>
            </a:extLst>
          </p:cNvPr>
          <p:cNvSpPr>
            <a:spLocks noGrp="1"/>
          </p:cNvSpPr>
          <p:nvPr>
            <p:ph idx="1"/>
          </p:nvPr>
        </p:nvSpPr>
        <p:spPr/>
        <p:txBody>
          <a:bodyPr>
            <a:normAutofit lnSpcReduction="10000"/>
          </a:bodyPr>
          <a:lstStyle/>
          <a:p>
            <a:r>
              <a:rPr lang="en-US" dirty="0"/>
              <a:t>A Genre is a “staged, goal-oriented, purposeful activity in which speakers engage as members of our culture” (Martin, 2001:155)</a:t>
            </a:r>
          </a:p>
          <a:p>
            <a:r>
              <a:rPr lang="en-US" dirty="0"/>
              <a:t>There are many different “genres” on a cline from informal (e.g. conversational) to formal (e.g. academic, legal etc.)</a:t>
            </a:r>
          </a:p>
          <a:p>
            <a:endParaRPr lang="en-US" dirty="0"/>
          </a:p>
          <a:p>
            <a:pPr lvl="1"/>
            <a:r>
              <a:rPr lang="en-US" dirty="0"/>
              <a:t>Text A: The lead for a NYT article reporting on science for a general, but “educated” audience. Starts with a “hook” that leads into an extended  summary of the scientific report.</a:t>
            </a:r>
          </a:p>
          <a:p>
            <a:pPr marL="457200" lvl="1" indent="0">
              <a:buNone/>
            </a:pPr>
            <a:endParaRPr lang="en-US" dirty="0"/>
          </a:p>
          <a:p>
            <a:pPr lvl="1"/>
            <a:r>
              <a:rPr lang="en-US" dirty="0"/>
              <a:t>Text B: Abstract (summary) of a journal article to inform scientific peers who expect IMRD structure.</a:t>
            </a:r>
          </a:p>
          <a:p>
            <a:pPr marL="0" indent="0">
              <a:buNone/>
            </a:pPr>
            <a:endParaRPr lang="en-US" dirty="0"/>
          </a:p>
        </p:txBody>
      </p:sp>
    </p:spTree>
    <p:extLst>
      <p:ext uri="{BB962C8B-B14F-4D97-AF65-F5344CB8AC3E}">
        <p14:creationId xmlns:p14="http://schemas.microsoft.com/office/powerpoint/2010/main" val="37053468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DEB1C-2055-4F14-9C48-A31BC3E069D1}"/>
              </a:ext>
            </a:extLst>
          </p:cNvPr>
          <p:cNvSpPr>
            <a:spLocks noGrp="1"/>
          </p:cNvSpPr>
          <p:nvPr>
            <p:ph type="title"/>
          </p:nvPr>
        </p:nvSpPr>
        <p:spPr>
          <a:solidFill>
            <a:schemeClr val="accent4">
              <a:lumMod val="60000"/>
              <a:lumOff val="40000"/>
            </a:schemeClr>
          </a:solidFill>
        </p:spPr>
        <p:txBody>
          <a:bodyPr>
            <a:noAutofit/>
          </a:bodyPr>
          <a:lstStyle/>
          <a:p>
            <a:r>
              <a:rPr lang="en-US" sz="3600" dirty="0"/>
              <a:t>Same topic, different purpose and audience leads to different choices in grammar, vocabulary and organization of ideas.</a:t>
            </a:r>
          </a:p>
        </p:txBody>
      </p:sp>
      <p:sp>
        <p:nvSpPr>
          <p:cNvPr id="3" name="Text Placeholder 2">
            <a:extLst>
              <a:ext uri="{FF2B5EF4-FFF2-40B4-BE49-F238E27FC236}">
                <a16:creationId xmlns:a16="http://schemas.microsoft.com/office/drawing/2014/main" id="{7413CA9F-A687-4F36-93D6-612D9E1291BC}"/>
              </a:ext>
            </a:extLst>
          </p:cNvPr>
          <p:cNvSpPr>
            <a:spLocks noGrp="1"/>
          </p:cNvSpPr>
          <p:nvPr>
            <p:ph type="body" idx="1"/>
          </p:nvPr>
        </p:nvSpPr>
        <p:spPr>
          <a:xfrm>
            <a:off x="839788" y="1681163"/>
            <a:ext cx="5157787" cy="562634"/>
          </a:xfrm>
        </p:spPr>
        <p:txBody>
          <a:bodyPr/>
          <a:lstStyle/>
          <a:p>
            <a:r>
              <a:rPr lang="en-US" dirty="0"/>
              <a:t>Text A: “general” audience</a:t>
            </a:r>
          </a:p>
        </p:txBody>
      </p:sp>
      <p:sp>
        <p:nvSpPr>
          <p:cNvPr id="4" name="Content Placeholder 3">
            <a:extLst>
              <a:ext uri="{FF2B5EF4-FFF2-40B4-BE49-F238E27FC236}">
                <a16:creationId xmlns:a16="http://schemas.microsoft.com/office/drawing/2014/main" id="{1FE784FF-A6CC-4D7D-9F92-6F024D6FD75A}"/>
              </a:ext>
            </a:extLst>
          </p:cNvPr>
          <p:cNvSpPr>
            <a:spLocks noGrp="1"/>
          </p:cNvSpPr>
          <p:nvPr>
            <p:ph sz="half" idx="2"/>
          </p:nvPr>
        </p:nvSpPr>
        <p:spPr>
          <a:xfrm>
            <a:off x="839788" y="2412609"/>
            <a:ext cx="5157787" cy="3777054"/>
          </a:xfrm>
        </p:spPr>
        <p:txBody>
          <a:bodyPr>
            <a:normAutofit fontScale="70000" lnSpcReduction="20000"/>
          </a:bodyPr>
          <a:lstStyle/>
          <a:p>
            <a:r>
              <a:rPr lang="en-US" dirty="0">
                <a:solidFill>
                  <a:srgbClr val="FF0000"/>
                </a:solidFill>
              </a:rPr>
              <a:t>Pronouns</a:t>
            </a:r>
            <a:r>
              <a:rPr lang="en-US" dirty="0"/>
              <a:t> (</a:t>
            </a:r>
            <a:r>
              <a:rPr lang="en-US" i="1" dirty="0"/>
              <a:t>you</a:t>
            </a:r>
            <a:r>
              <a:rPr lang="en-US" dirty="0"/>
              <a:t>)</a:t>
            </a:r>
          </a:p>
          <a:p>
            <a:r>
              <a:rPr lang="en-US" dirty="0">
                <a:solidFill>
                  <a:srgbClr val="FF0000"/>
                </a:solidFill>
              </a:rPr>
              <a:t>“Everyday” vocabulary </a:t>
            </a:r>
            <a:r>
              <a:rPr lang="en-US" dirty="0"/>
              <a:t>(</a:t>
            </a:r>
            <a:r>
              <a:rPr lang="en-US" i="1" dirty="0"/>
              <a:t>you might find on the ground</a:t>
            </a:r>
            <a:r>
              <a:rPr lang="en-US" dirty="0"/>
              <a:t>)</a:t>
            </a:r>
          </a:p>
          <a:p>
            <a:r>
              <a:rPr lang="en-US" dirty="0">
                <a:solidFill>
                  <a:srgbClr val="FF0000"/>
                </a:solidFill>
              </a:rPr>
              <a:t>Conversational</a:t>
            </a:r>
            <a:r>
              <a:rPr lang="en-US" i="1" dirty="0"/>
              <a:t> (back when the dinosaurs roamed</a:t>
            </a:r>
            <a:r>
              <a:rPr lang="en-US" dirty="0"/>
              <a:t>)</a:t>
            </a:r>
            <a:r>
              <a:rPr lang="en-US" dirty="0">
                <a:solidFill>
                  <a:srgbClr val="FF0000"/>
                </a:solidFill>
              </a:rPr>
              <a:t> </a:t>
            </a:r>
          </a:p>
          <a:p>
            <a:r>
              <a:rPr lang="en-US" dirty="0">
                <a:solidFill>
                  <a:srgbClr val="FF0000"/>
                </a:solidFill>
              </a:rPr>
              <a:t>Lacks specificity </a:t>
            </a:r>
            <a:r>
              <a:rPr lang="en-US" dirty="0"/>
              <a:t>(</a:t>
            </a:r>
            <a:r>
              <a:rPr lang="en-US" i="1" dirty="0"/>
              <a:t>any feather; many paleontologists think)</a:t>
            </a:r>
            <a:endParaRPr lang="en-US" dirty="0"/>
          </a:p>
          <a:p>
            <a:r>
              <a:rPr lang="en-US" dirty="0">
                <a:solidFill>
                  <a:srgbClr val="FF0000"/>
                </a:solidFill>
              </a:rPr>
              <a:t>Contractions</a:t>
            </a:r>
            <a:r>
              <a:rPr lang="en-US" dirty="0"/>
              <a:t> (</a:t>
            </a:r>
            <a:r>
              <a:rPr lang="en-US" i="1" dirty="0"/>
              <a:t>it’s</a:t>
            </a:r>
            <a:r>
              <a:rPr lang="en-US" dirty="0"/>
              <a:t>)</a:t>
            </a:r>
            <a:r>
              <a:rPr lang="en-US" dirty="0">
                <a:solidFill>
                  <a:srgbClr val="FF0000"/>
                </a:solidFill>
              </a:rPr>
              <a:t> </a:t>
            </a:r>
          </a:p>
          <a:p>
            <a:r>
              <a:rPr lang="en-US" dirty="0">
                <a:solidFill>
                  <a:srgbClr val="FF0000"/>
                </a:solidFill>
              </a:rPr>
              <a:t>Active voice </a:t>
            </a:r>
            <a:r>
              <a:rPr lang="en-US" dirty="0"/>
              <a:t>(</a:t>
            </a:r>
            <a:r>
              <a:rPr lang="en-US" i="1" dirty="0"/>
              <a:t>paleontologists unearthed it</a:t>
            </a:r>
            <a:r>
              <a:rPr lang="en-US" dirty="0"/>
              <a:t>) </a:t>
            </a:r>
          </a:p>
          <a:p>
            <a:r>
              <a:rPr lang="en-US" dirty="0">
                <a:solidFill>
                  <a:srgbClr val="FF0000"/>
                </a:solidFill>
              </a:rPr>
              <a:t>“Lively”</a:t>
            </a:r>
            <a:r>
              <a:rPr lang="en-US" dirty="0"/>
              <a:t> </a:t>
            </a:r>
            <a:r>
              <a:rPr lang="en-US" dirty="0">
                <a:solidFill>
                  <a:srgbClr val="FF0000"/>
                </a:solidFill>
              </a:rPr>
              <a:t>description </a:t>
            </a:r>
            <a:r>
              <a:rPr lang="en-US" dirty="0"/>
              <a:t>(</a:t>
            </a:r>
            <a:r>
              <a:rPr lang="en-US" i="1" dirty="0"/>
              <a:t>it fluttered to the ground) </a:t>
            </a:r>
          </a:p>
          <a:p>
            <a:r>
              <a:rPr lang="en-US" dirty="0">
                <a:solidFill>
                  <a:srgbClr val="FF0000"/>
                </a:solidFill>
              </a:rPr>
              <a:t>Varied sentence length</a:t>
            </a:r>
            <a:r>
              <a:rPr lang="en-US" dirty="0"/>
              <a:t>:  short (</a:t>
            </a:r>
            <a:r>
              <a:rPr lang="en-US" i="1" dirty="0"/>
              <a:t>But it’s not</a:t>
            </a:r>
            <a:r>
              <a:rPr lang="en-US" dirty="0"/>
              <a:t>) and long with complex embedding.</a:t>
            </a:r>
          </a:p>
        </p:txBody>
      </p:sp>
      <p:sp>
        <p:nvSpPr>
          <p:cNvPr id="5" name="Text Placeholder 4">
            <a:extLst>
              <a:ext uri="{FF2B5EF4-FFF2-40B4-BE49-F238E27FC236}">
                <a16:creationId xmlns:a16="http://schemas.microsoft.com/office/drawing/2014/main" id="{6493BAD7-FB3A-46D1-9EC9-FABDC05C79DD}"/>
              </a:ext>
            </a:extLst>
          </p:cNvPr>
          <p:cNvSpPr>
            <a:spLocks noGrp="1"/>
          </p:cNvSpPr>
          <p:nvPr>
            <p:ph type="body" sz="quarter" idx="3"/>
          </p:nvPr>
        </p:nvSpPr>
        <p:spPr>
          <a:xfrm>
            <a:off x="6172200" y="1681163"/>
            <a:ext cx="5183188" cy="562634"/>
          </a:xfrm>
        </p:spPr>
        <p:txBody>
          <a:bodyPr/>
          <a:lstStyle/>
          <a:p>
            <a:r>
              <a:rPr lang="en-US" dirty="0"/>
              <a:t>Text B: Scientific audience</a:t>
            </a:r>
          </a:p>
        </p:txBody>
      </p:sp>
      <p:sp>
        <p:nvSpPr>
          <p:cNvPr id="6" name="Content Placeholder 5">
            <a:extLst>
              <a:ext uri="{FF2B5EF4-FFF2-40B4-BE49-F238E27FC236}">
                <a16:creationId xmlns:a16="http://schemas.microsoft.com/office/drawing/2014/main" id="{9B29F353-D8A9-4FAA-8652-E9EA3975C1B5}"/>
              </a:ext>
            </a:extLst>
          </p:cNvPr>
          <p:cNvSpPr>
            <a:spLocks noGrp="1"/>
          </p:cNvSpPr>
          <p:nvPr>
            <p:ph sz="quarter" idx="4"/>
          </p:nvPr>
        </p:nvSpPr>
        <p:spPr/>
        <p:txBody>
          <a:bodyPr>
            <a:normAutofit fontScale="70000" lnSpcReduction="20000"/>
          </a:bodyPr>
          <a:lstStyle/>
          <a:p>
            <a:r>
              <a:rPr lang="en-US" dirty="0">
                <a:solidFill>
                  <a:srgbClr val="FF0000"/>
                </a:solidFill>
              </a:rPr>
              <a:t>Pronouns?</a:t>
            </a:r>
            <a:r>
              <a:rPr lang="en-US" dirty="0"/>
              <a:t> (</a:t>
            </a:r>
            <a:r>
              <a:rPr lang="en-US" i="1" dirty="0"/>
              <a:t>we</a:t>
            </a:r>
            <a:r>
              <a:rPr lang="en-US" dirty="0"/>
              <a:t> and </a:t>
            </a:r>
            <a:r>
              <a:rPr lang="en-US" i="1" dirty="0"/>
              <a:t>our</a:t>
            </a:r>
            <a:r>
              <a:rPr lang="en-US" dirty="0"/>
              <a:t>)</a:t>
            </a:r>
          </a:p>
          <a:p>
            <a:r>
              <a:rPr lang="en-US" dirty="0">
                <a:solidFill>
                  <a:srgbClr val="FF0000"/>
                </a:solidFill>
              </a:rPr>
              <a:t>Technical terms </a:t>
            </a:r>
            <a:r>
              <a:rPr lang="en-US" dirty="0"/>
              <a:t>(</a:t>
            </a:r>
            <a:r>
              <a:rPr lang="en-US" i="1" dirty="0"/>
              <a:t>calamus; covert</a:t>
            </a:r>
            <a:r>
              <a:rPr lang="en-US" dirty="0"/>
              <a:t>)</a:t>
            </a:r>
          </a:p>
          <a:p>
            <a:r>
              <a:rPr lang="en-US" dirty="0"/>
              <a:t>Carefully</a:t>
            </a:r>
            <a:r>
              <a:rPr lang="en-US" dirty="0">
                <a:solidFill>
                  <a:srgbClr val="FF0000"/>
                </a:solidFill>
              </a:rPr>
              <a:t> “hedges” claims </a:t>
            </a:r>
            <a:r>
              <a:rPr lang="en-US" dirty="0"/>
              <a:t>(</a:t>
            </a:r>
            <a:r>
              <a:rPr lang="en-US" i="1" dirty="0"/>
              <a:t>most likely </a:t>
            </a:r>
            <a:r>
              <a:rPr lang="en-US" dirty="0"/>
              <a:t>)</a:t>
            </a:r>
          </a:p>
          <a:p>
            <a:r>
              <a:rPr lang="en-US" dirty="0">
                <a:solidFill>
                  <a:srgbClr val="FF0000"/>
                </a:solidFill>
              </a:rPr>
              <a:t>Complicates the issues </a:t>
            </a:r>
            <a:r>
              <a:rPr lang="en-US" dirty="0"/>
              <a:t>(</a:t>
            </a:r>
            <a:r>
              <a:rPr lang="en-US" i="1" dirty="0"/>
              <a:t>a pivotal but controversial role …</a:t>
            </a:r>
            <a:r>
              <a:rPr lang="en-US" dirty="0"/>
              <a:t> </a:t>
            </a:r>
            <a:r>
              <a:rPr lang="en-US" i="1" dirty="0"/>
              <a:t>but nonetheless challenged the proposed identity</a:t>
            </a:r>
            <a:r>
              <a:rPr lang="en-US" dirty="0"/>
              <a:t>)</a:t>
            </a:r>
            <a:endParaRPr lang="en-US" i="1" dirty="0">
              <a:solidFill>
                <a:srgbClr val="FF0000"/>
              </a:solidFill>
            </a:endParaRPr>
          </a:p>
          <a:p>
            <a:r>
              <a:rPr lang="en-US" dirty="0">
                <a:solidFill>
                  <a:srgbClr val="FF0000"/>
                </a:solidFill>
              </a:rPr>
              <a:t>Complex noun phrases </a:t>
            </a:r>
            <a:r>
              <a:rPr lang="en-US" dirty="0"/>
              <a:t>(</a:t>
            </a:r>
            <a:r>
              <a:rPr lang="en-US" i="1" dirty="0"/>
              <a:t>the diagnostic </a:t>
            </a:r>
            <a:r>
              <a:rPr lang="en-US" i="1" u="sng" dirty="0"/>
              <a:t>morphology</a:t>
            </a:r>
            <a:r>
              <a:rPr lang="en-US" i="1" dirty="0"/>
              <a:t> of the feather’s original calamus</a:t>
            </a:r>
            <a:r>
              <a:rPr lang="en-US" dirty="0"/>
              <a:t>)</a:t>
            </a:r>
          </a:p>
          <a:p>
            <a:r>
              <a:rPr lang="en-US" dirty="0">
                <a:solidFill>
                  <a:srgbClr val="FF0000"/>
                </a:solidFill>
              </a:rPr>
              <a:t>Passive voice? </a:t>
            </a:r>
            <a:r>
              <a:rPr lang="en-US" dirty="0"/>
              <a:t>(</a:t>
            </a:r>
            <a:r>
              <a:rPr lang="en-US" i="1" dirty="0"/>
              <a:t>Critically, this hypothesis is independently supported by evidence</a:t>
            </a:r>
            <a:r>
              <a:rPr lang="en-US" dirty="0"/>
              <a:t>) </a:t>
            </a:r>
          </a:p>
          <a:p>
            <a:r>
              <a:rPr lang="en-US" dirty="0">
                <a:solidFill>
                  <a:srgbClr val="FF0000"/>
                </a:solidFill>
              </a:rPr>
              <a:t>Many overt discourse markers </a:t>
            </a:r>
            <a:r>
              <a:rPr lang="en-US" i="1" dirty="0"/>
              <a:t>(recently, however, critically)</a:t>
            </a:r>
          </a:p>
          <a:p>
            <a:pPr marL="0" indent="0">
              <a:buNone/>
            </a:pPr>
            <a:endParaRPr lang="en-US" dirty="0"/>
          </a:p>
        </p:txBody>
      </p:sp>
    </p:spTree>
    <p:extLst>
      <p:ext uri="{BB962C8B-B14F-4D97-AF65-F5344CB8AC3E}">
        <p14:creationId xmlns:p14="http://schemas.microsoft.com/office/powerpoint/2010/main" val="20978830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E74BC-423F-4A76-B873-EE639D055DAC}"/>
              </a:ext>
            </a:extLst>
          </p:cNvPr>
          <p:cNvSpPr>
            <a:spLocks noGrp="1"/>
          </p:cNvSpPr>
          <p:nvPr>
            <p:ph type="title"/>
          </p:nvPr>
        </p:nvSpPr>
        <p:spPr>
          <a:solidFill>
            <a:schemeClr val="accent4">
              <a:lumMod val="60000"/>
              <a:lumOff val="40000"/>
            </a:schemeClr>
          </a:solidFill>
        </p:spPr>
        <p:txBody>
          <a:bodyPr/>
          <a:lstStyle/>
          <a:p>
            <a:r>
              <a:rPr lang="en-US" dirty="0"/>
              <a:t>How useful is Zinsser’s advice?</a:t>
            </a:r>
          </a:p>
        </p:txBody>
      </p:sp>
      <p:sp>
        <p:nvSpPr>
          <p:cNvPr id="3" name="Content Placeholder 2">
            <a:extLst>
              <a:ext uri="{FF2B5EF4-FFF2-40B4-BE49-F238E27FC236}">
                <a16:creationId xmlns:a16="http://schemas.microsoft.com/office/drawing/2014/main" id="{BCAF3327-2D86-443C-A5CC-85E6FA9A83FD}"/>
              </a:ext>
            </a:extLst>
          </p:cNvPr>
          <p:cNvSpPr>
            <a:spLocks noGrp="1"/>
          </p:cNvSpPr>
          <p:nvPr>
            <p:ph idx="1"/>
          </p:nvPr>
        </p:nvSpPr>
        <p:spPr/>
        <p:txBody>
          <a:bodyPr/>
          <a:lstStyle/>
          <a:p>
            <a:r>
              <a:rPr lang="en-US" dirty="0">
                <a:effectLst/>
                <a:highlight>
                  <a:srgbClr val="FFFF00"/>
                </a:highlight>
                <a:latin typeface="Calibri" panose="020F0502020204030204" pitchFamily="34" charset="0"/>
                <a:ea typeface="Times New Roman" panose="02020603050405020304" pitchFamily="18" charset="0"/>
              </a:rPr>
              <a:t>read them aloud</a:t>
            </a:r>
            <a:r>
              <a:rPr lang="en-US" dirty="0">
                <a:effectLst/>
                <a:latin typeface="Calibri" panose="020F0502020204030204" pitchFamily="34" charset="0"/>
                <a:ea typeface="Times New Roman" panose="02020603050405020304" pitchFamily="18" charset="0"/>
              </a:rPr>
              <a:t>. (I write entirely by ear and read everything aloud several times before letting it go out into the world.) You will begin to hear where the trouble lies. </a:t>
            </a:r>
          </a:p>
          <a:p>
            <a:r>
              <a:rPr lang="en-US" dirty="0">
                <a:effectLst/>
                <a:highlight>
                  <a:srgbClr val="FFFF00"/>
                </a:highlight>
                <a:latin typeface="Calibri" panose="020F0502020204030204" pitchFamily="34" charset="0"/>
                <a:ea typeface="Times New Roman" panose="02020603050405020304" pitchFamily="18" charset="0"/>
              </a:rPr>
              <a:t>gain variety by reversing the order of a sentence, </a:t>
            </a:r>
          </a:p>
          <a:p>
            <a:r>
              <a:rPr lang="en-US" dirty="0">
                <a:effectLst/>
                <a:highlight>
                  <a:srgbClr val="FFFF00"/>
                </a:highlight>
                <a:latin typeface="Calibri" panose="020F0502020204030204" pitchFamily="34" charset="0"/>
                <a:ea typeface="Times New Roman" panose="02020603050405020304" pitchFamily="18" charset="0"/>
              </a:rPr>
              <a:t>by substituting a word that has freshness or oddity, </a:t>
            </a:r>
          </a:p>
          <a:p>
            <a:r>
              <a:rPr lang="en-US" dirty="0">
                <a:effectLst/>
                <a:highlight>
                  <a:srgbClr val="FFFF00"/>
                </a:highlight>
                <a:latin typeface="Calibri" panose="020F0502020204030204" pitchFamily="34" charset="0"/>
                <a:ea typeface="Times New Roman" panose="02020603050405020304" pitchFamily="18" charset="0"/>
              </a:rPr>
              <a:t>or by altering the length of your sentences </a:t>
            </a:r>
            <a:r>
              <a:rPr lang="en-US" dirty="0">
                <a:effectLst/>
                <a:latin typeface="Calibri" panose="020F0502020204030204" pitchFamily="34" charset="0"/>
                <a:ea typeface="Times New Roman" panose="02020603050405020304" pitchFamily="18" charset="0"/>
              </a:rPr>
              <a:t>so that they don’t all sound as if they came out of the same mold. An occasional short sentence can carry a tremendous punch. It stays in the reader’s ear.”</a:t>
            </a:r>
            <a:endParaRPr lang="en-US"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35870052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351B8-1B58-43D0-A474-949D7A488B03}"/>
              </a:ext>
            </a:extLst>
          </p:cNvPr>
          <p:cNvSpPr>
            <a:spLocks noGrp="1"/>
          </p:cNvSpPr>
          <p:nvPr>
            <p:ph type="title"/>
          </p:nvPr>
        </p:nvSpPr>
        <p:spPr>
          <a:solidFill>
            <a:schemeClr val="accent4">
              <a:lumMod val="60000"/>
              <a:lumOff val="40000"/>
            </a:schemeClr>
          </a:solidFill>
        </p:spPr>
        <p:txBody>
          <a:bodyPr/>
          <a:lstStyle/>
          <a:p>
            <a:r>
              <a:rPr lang="en-US" dirty="0"/>
              <a:t>Reversing the order of a sentence changes information flow and reader expectations</a:t>
            </a:r>
          </a:p>
        </p:txBody>
      </p:sp>
      <p:sp>
        <p:nvSpPr>
          <p:cNvPr id="3" name="Content Placeholder 2">
            <a:extLst>
              <a:ext uri="{FF2B5EF4-FFF2-40B4-BE49-F238E27FC236}">
                <a16:creationId xmlns:a16="http://schemas.microsoft.com/office/drawing/2014/main" id="{042AAE10-8BFA-48DA-BF5D-6838323E128D}"/>
              </a:ext>
            </a:extLst>
          </p:cNvPr>
          <p:cNvSpPr>
            <a:spLocks noGrp="1"/>
          </p:cNvSpPr>
          <p:nvPr>
            <p:ph idx="1"/>
          </p:nvPr>
        </p:nvSpPr>
        <p:spPr/>
        <p:txBody>
          <a:bodyPr>
            <a:normAutofit fontScale="92500" lnSpcReduction="10000"/>
          </a:bodyPr>
          <a:lstStyle/>
          <a:p>
            <a:pPr marL="0" indent="0">
              <a:buNone/>
            </a:pPr>
            <a:r>
              <a:rPr lang="en-US" dirty="0"/>
              <a:t>Information flows from </a:t>
            </a:r>
            <a:r>
              <a:rPr lang="en-US" i="1" dirty="0"/>
              <a:t>given</a:t>
            </a:r>
            <a:r>
              <a:rPr lang="en-US" dirty="0"/>
              <a:t> to </a:t>
            </a:r>
            <a:r>
              <a:rPr lang="en-US" i="1" dirty="0"/>
              <a:t>new</a:t>
            </a:r>
            <a:r>
              <a:rPr lang="en-US" dirty="0"/>
              <a:t> information.</a:t>
            </a:r>
          </a:p>
          <a:p>
            <a:r>
              <a:rPr lang="en-US" dirty="0"/>
              <a:t>The principle of </a:t>
            </a:r>
            <a:r>
              <a:rPr lang="en-US" i="1" dirty="0"/>
              <a:t>end weight </a:t>
            </a:r>
            <a:r>
              <a:rPr lang="en-US" dirty="0"/>
              <a:t>says whatever comes towards the end of the sentence has information prominence.</a:t>
            </a:r>
          </a:p>
          <a:p>
            <a:r>
              <a:rPr lang="en-US" dirty="0"/>
              <a:t>Using passive voice – shifts emphasis, changes reader expectations</a:t>
            </a:r>
          </a:p>
          <a:p>
            <a:pPr lvl="1"/>
            <a:r>
              <a:rPr lang="en-US" i="1" dirty="0"/>
              <a:t>Paleontologists studied the structure of the feather. </a:t>
            </a:r>
            <a:r>
              <a:rPr lang="en-US" dirty="0">
                <a:highlight>
                  <a:srgbClr val="FFFF00"/>
                </a:highlight>
              </a:rPr>
              <a:t>-&gt; expect more on the structure</a:t>
            </a:r>
          </a:p>
          <a:p>
            <a:pPr lvl="1"/>
            <a:r>
              <a:rPr lang="en-US" i="1" dirty="0"/>
              <a:t>The structure of the feather was studied to determine its identity </a:t>
            </a:r>
            <a:r>
              <a:rPr lang="en-US" dirty="0">
                <a:highlight>
                  <a:srgbClr val="FFFF00"/>
                </a:highlight>
              </a:rPr>
              <a:t>-&gt; expect more on the process of identification of the feather.</a:t>
            </a:r>
          </a:p>
          <a:p>
            <a:r>
              <a:rPr lang="en-US" dirty="0"/>
              <a:t>“Marked themes” can also direct the information flow.</a:t>
            </a:r>
          </a:p>
          <a:p>
            <a:pPr lvl="1"/>
            <a:r>
              <a:rPr lang="en-US" i="1" dirty="0">
                <a:solidFill>
                  <a:srgbClr val="FF0000"/>
                </a:solidFill>
              </a:rPr>
              <a:t>It</a:t>
            </a:r>
            <a:r>
              <a:rPr lang="en-US" i="1" dirty="0"/>
              <a:t> was </a:t>
            </a:r>
            <a:r>
              <a:rPr lang="en-US" i="1" dirty="0">
                <a:solidFill>
                  <a:srgbClr val="FF0000"/>
                </a:solidFill>
              </a:rPr>
              <a:t>the re-analysis of the feather </a:t>
            </a:r>
            <a:r>
              <a:rPr lang="en-US" i="1" dirty="0"/>
              <a:t>that excited paleontologists</a:t>
            </a:r>
            <a:r>
              <a:rPr lang="en-US" dirty="0"/>
              <a:t>. </a:t>
            </a:r>
            <a:r>
              <a:rPr lang="en-US" dirty="0">
                <a:highlight>
                  <a:srgbClr val="FFFF00"/>
                </a:highlight>
              </a:rPr>
              <a:t>-&gt; What did paleontologists find exciting about the re-analysis?</a:t>
            </a:r>
          </a:p>
          <a:p>
            <a:pPr lvl="1"/>
            <a:r>
              <a:rPr lang="en-US" i="1" dirty="0"/>
              <a:t>What excited paleontologists was </a:t>
            </a:r>
            <a:r>
              <a:rPr lang="en-US" i="1" dirty="0">
                <a:solidFill>
                  <a:srgbClr val="FF0000"/>
                </a:solidFill>
              </a:rPr>
              <a:t>the re-analysis of the feather</a:t>
            </a:r>
            <a:r>
              <a:rPr lang="en-US" dirty="0"/>
              <a:t>. </a:t>
            </a:r>
            <a:r>
              <a:rPr lang="en-US" dirty="0">
                <a:highlight>
                  <a:srgbClr val="FFFF00"/>
                </a:highlight>
              </a:rPr>
              <a:t>-&gt; What did re-analysis reveal?</a:t>
            </a:r>
          </a:p>
          <a:p>
            <a:pPr lvl="1"/>
            <a:endParaRPr lang="en-US" dirty="0"/>
          </a:p>
          <a:p>
            <a:endParaRPr lang="en-US" dirty="0"/>
          </a:p>
        </p:txBody>
      </p:sp>
    </p:spTree>
    <p:extLst>
      <p:ext uri="{BB962C8B-B14F-4D97-AF65-F5344CB8AC3E}">
        <p14:creationId xmlns:p14="http://schemas.microsoft.com/office/powerpoint/2010/main" val="35678819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BAFBE-F09A-4D8C-A57E-31FA8F8B9F07}"/>
              </a:ext>
            </a:extLst>
          </p:cNvPr>
          <p:cNvSpPr>
            <a:spLocks noGrp="1"/>
          </p:cNvSpPr>
          <p:nvPr>
            <p:ph type="title"/>
          </p:nvPr>
        </p:nvSpPr>
        <p:spPr>
          <a:solidFill>
            <a:schemeClr val="accent4">
              <a:lumMod val="60000"/>
              <a:lumOff val="40000"/>
            </a:schemeClr>
          </a:solidFill>
        </p:spPr>
        <p:txBody>
          <a:bodyPr/>
          <a:lstStyle/>
          <a:p>
            <a:r>
              <a:rPr lang="en-US" dirty="0"/>
              <a:t>Reversing the order of some sentences subtly changes the message.</a:t>
            </a:r>
          </a:p>
        </p:txBody>
      </p:sp>
      <p:sp>
        <p:nvSpPr>
          <p:cNvPr id="3" name="Content Placeholder 2">
            <a:extLst>
              <a:ext uri="{FF2B5EF4-FFF2-40B4-BE49-F238E27FC236}">
                <a16:creationId xmlns:a16="http://schemas.microsoft.com/office/drawing/2014/main" id="{38AE18A1-49CE-4DBF-89CD-F57CDAC87353}"/>
              </a:ext>
            </a:extLst>
          </p:cNvPr>
          <p:cNvSpPr>
            <a:spLocks noGrp="1"/>
          </p:cNvSpPr>
          <p:nvPr>
            <p:ph idx="1"/>
          </p:nvPr>
        </p:nvSpPr>
        <p:spPr/>
        <p:txBody>
          <a:bodyPr/>
          <a:lstStyle/>
          <a:p>
            <a:r>
              <a:rPr lang="en-US" dirty="0">
                <a:highlight>
                  <a:srgbClr val="FFFF00"/>
                </a:highlight>
              </a:rPr>
              <a:t>The historic fossil feather from the Jurassic </a:t>
            </a:r>
            <a:r>
              <a:rPr lang="en-US" dirty="0" err="1">
                <a:highlight>
                  <a:srgbClr val="FFFF00"/>
                </a:highlight>
              </a:rPr>
              <a:t>Solnhofen</a:t>
            </a:r>
            <a:r>
              <a:rPr lang="en-US" dirty="0">
                <a:highlight>
                  <a:srgbClr val="FFFF00"/>
                </a:highlight>
              </a:rPr>
              <a:t> </a:t>
            </a:r>
            <a:r>
              <a:rPr lang="en-US" u="sng" dirty="0">
                <a:highlight>
                  <a:srgbClr val="FFFFCC"/>
                </a:highlight>
              </a:rPr>
              <a:t>has played </a:t>
            </a:r>
            <a:r>
              <a:rPr lang="en-US" i="1" dirty="0">
                <a:highlight>
                  <a:srgbClr val="FFFFCC"/>
                </a:highlight>
              </a:rPr>
              <a:t>a pivotal but controversial role </a:t>
            </a:r>
            <a:r>
              <a:rPr lang="en-US" dirty="0">
                <a:highlight>
                  <a:srgbClr val="FFFFCC"/>
                </a:highlight>
              </a:rPr>
              <a:t>in our evolutionary understanding of dinosaurs and birds</a:t>
            </a:r>
            <a:r>
              <a:rPr lang="en-US" dirty="0"/>
              <a:t>. </a:t>
            </a:r>
            <a:r>
              <a:rPr lang="en-US" dirty="0">
                <a:highlight>
                  <a:srgbClr val="FFFF00"/>
                </a:highlight>
              </a:rPr>
              <a:t>Recently, a study </a:t>
            </a:r>
            <a:r>
              <a:rPr lang="en-US" u="sng" dirty="0"/>
              <a:t>confirmed</a:t>
            </a:r>
            <a:r>
              <a:rPr lang="en-US" dirty="0"/>
              <a:t> the diagnostic morphology of the feather’s original calamus, </a:t>
            </a:r>
            <a:r>
              <a:rPr lang="en-US" i="1" dirty="0">
                <a:highlight>
                  <a:srgbClr val="FFFFCC"/>
                </a:highlight>
              </a:rPr>
              <a:t>but nonetheless </a:t>
            </a:r>
            <a:r>
              <a:rPr lang="en-US" u="sng" dirty="0">
                <a:highlight>
                  <a:srgbClr val="FFFFCC"/>
                </a:highlight>
              </a:rPr>
              <a:t>challenged</a:t>
            </a:r>
            <a:r>
              <a:rPr lang="en-US" dirty="0">
                <a:highlight>
                  <a:srgbClr val="FFFFCC"/>
                </a:highlight>
              </a:rPr>
              <a:t> the proposed identity as an </a:t>
            </a:r>
            <a:r>
              <a:rPr lang="en-US" i="1" dirty="0">
                <a:highlight>
                  <a:srgbClr val="FFFFCC"/>
                </a:highlight>
              </a:rPr>
              <a:t>Archaeopteryx</a:t>
            </a:r>
            <a:r>
              <a:rPr lang="en-US" dirty="0">
                <a:highlight>
                  <a:srgbClr val="FFFFCC"/>
                </a:highlight>
              </a:rPr>
              <a:t> covert.</a:t>
            </a:r>
          </a:p>
          <a:p>
            <a:r>
              <a:rPr lang="en-US" dirty="0">
                <a:highlight>
                  <a:srgbClr val="FFFF00"/>
                </a:highlight>
              </a:rPr>
              <a:t>Our evolutionary understanding of dinosaurs and birds </a:t>
            </a:r>
            <a:r>
              <a:rPr lang="en-US" u="sng" dirty="0">
                <a:highlight>
                  <a:srgbClr val="FFFFCC"/>
                </a:highlight>
              </a:rPr>
              <a:t>has been complicated</a:t>
            </a:r>
            <a:r>
              <a:rPr lang="en-US" dirty="0">
                <a:highlight>
                  <a:srgbClr val="FFFFCC"/>
                </a:highlight>
              </a:rPr>
              <a:t> by </a:t>
            </a:r>
            <a:r>
              <a:rPr lang="en-US" i="1" dirty="0">
                <a:highlight>
                  <a:srgbClr val="FFFFCC"/>
                </a:highlight>
              </a:rPr>
              <a:t>the discovery of historic fossil feather </a:t>
            </a:r>
            <a:r>
              <a:rPr lang="en-US" dirty="0">
                <a:highlight>
                  <a:srgbClr val="FFFFCC"/>
                </a:highlight>
              </a:rPr>
              <a:t>from the Jurassic </a:t>
            </a:r>
            <a:r>
              <a:rPr lang="en-US" dirty="0" err="1">
                <a:highlight>
                  <a:srgbClr val="FFFFCC"/>
                </a:highlight>
              </a:rPr>
              <a:t>Solnhofen</a:t>
            </a:r>
            <a:r>
              <a:rPr lang="en-US" dirty="0"/>
              <a:t>. </a:t>
            </a:r>
            <a:r>
              <a:rPr lang="en-US" dirty="0">
                <a:highlight>
                  <a:srgbClr val="FFFF00"/>
                </a:highlight>
              </a:rPr>
              <a:t>Its identity as an </a:t>
            </a:r>
            <a:r>
              <a:rPr lang="en-US" i="1" dirty="0">
                <a:highlight>
                  <a:srgbClr val="FFFF00"/>
                </a:highlight>
              </a:rPr>
              <a:t>Archaeopteryx</a:t>
            </a:r>
            <a:r>
              <a:rPr lang="en-US" dirty="0">
                <a:highlight>
                  <a:srgbClr val="FFFF00"/>
                </a:highlight>
              </a:rPr>
              <a:t> covert </a:t>
            </a:r>
            <a:r>
              <a:rPr lang="en-US" u="sng" dirty="0">
                <a:highlight>
                  <a:srgbClr val="FFFFCC"/>
                </a:highlight>
              </a:rPr>
              <a:t>has been challenged</a:t>
            </a:r>
            <a:r>
              <a:rPr lang="en-US" dirty="0">
                <a:highlight>
                  <a:srgbClr val="FFFFCC"/>
                </a:highlight>
              </a:rPr>
              <a:t> by a study of </a:t>
            </a:r>
            <a:r>
              <a:rPr lang="en-US" i="1" dirty="0">
                <a:highlight>
                  <a:srgbClr val="FFFFCC"/>
                </a:highlight>
              </a:rPr>
              <a:t>the morphology of the feather’s original calamus</a:t>
            </a:r>
            <a:r>
              <a:rPr lang="en-US" dirty="0">
                <a:highlight>
                  <a:srgbClr val="FFFFCC"/>
                </a:highlight>
              </a:rPr>
              <a:t>.</a:t>
            </a:r>
          </a:p>
        </p:txBody>
      </p:sp>
    </p:spTree>
    <p:extLst>
      <p:ext uri="{BB962C8B-B14F-4D97-AF65-F5344CB8AC3E}">
        <p14:creationId xmlns:p14="http://schemas.microsoft.com/office/powerpoint/2010/main" val="9877081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E219E-00E5-491D-98FD-D3170045647E}"/>
              </a:ext>
            </a:extLst>
          </p:cNvPr>
          <p:cNvSpPr>
            <a:spLocks noGrp="1"/>
          </p:cNvSpPr>
          <p:nvPr>
            <p:ph type="title"/>
          </p:nvPr>
        </p:nvSpPr>
        <p:spPr>
          <a:solidFill>
            <a:schemeClr val="accent4">
              <a:lumMod val="60000"/>
              <a:lumOff val="40000"/>
            </a:schemeClr>
          </a:solidFill>
        </p:spPr>
        <p:txBody>
          <a:bodyPr>
            <a:normAutofit/>
          </a:bodyPr>
          <a:lstStyle/>
          <a:p>
            <a:r>
              <a:rPr lang="en-US" sz="4400" dirty="0"/>
              <a:t>“Write with nouns and verbs, not with adjectives and adverbs” (Strunk and White)</a:t>
            </a:r>
            <a:endParaRPr lang="en-US" dirty="0"/>
          </a:p>
        </p:txBody>
      </p:sp>
      <p:pic>
        <p:nvPicPr>
          <p:cNvPr id="4" name="Content Placeholder 4">
            <a:extLst>
              <a:ext uri="{FF2B5EF4-FFF2-40B4-BE49-F238E27FC236}">
                <a16:creationId xmlns:a16="http://schemas.microsoft.com/office/drawing/2014/main" id="{C161B6F4-D51F-43A6-BDAD-0B0A2CC14A8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63853" y="1746786"/>
            <a:ext cx="8389947" cy="5008099"/>
          </a:xfrm>
          <a:prstGeom prst="rect">
            <a:avLst/>
          </a:prstGeom>
        </p:spPr>
      </p:pic>
      <p:sp>
        <p:nvSpPr>
          <p:cNvPr id="74" name="TextBox 73">
            <a:extLst>
              <a:ext uri="{FF2B5EF4-FFF2-40B4-BE49-F238E27FC236}">
                <a16:creationId xmlns:a16="http://schemas.microsoft.com/office/drawing/2014/main" id="{A0825976-E344-4A40-9B30-71C670901D22}"/>
              </a:ext>
            </a:extLst>
          </p:cNvPr>
          <p:cNvSpPr txBox="1"/>
          <p:nvPr/>
        </p:nvSpPr>
        <p:spPr>
          <a:xfrm>
            <a:off x="1015377" y="2126120"/>
            <a:ext cx="1873678" cy="3477875"/>
          </a:xfrm>
          <a:prstGeom prst="rect">
            <a:avLst/>
          </a:prstGeom>
          <a:noFill/>
        </p:spPr>
        <p:txBody>
          <a:bodyPr wrap="square" rtlCol="0">
            <a:spAutoFit/>
          </a:bodyPr>
          <a:lstStyle/>
          <a:p>
            <a:pPr algn="ctr"/>
            <a:endParaRPr lang="en-US" sz="2000" dirty="0"/>
          </a:p>
          <a:p>
            <a:pPr algn="ctr"/>
            <a:r>
              <a:rPr lang="en-US" sz="2000" dirty="0"/>
              <a:t>Data on frequency of word classes across registers</a:t>
            </a:r>
          </a:p>
          <a:p>
            <a:pPr algn="ctr"/>
            <a:r>
              <a:rPr lang="en-US" sz="2000" dirty="0"/>
              <a:t>(broad categories of text) </a:t>
            </a:r>
          </a:p>
          <a:p>
            <a:pPr algn="ctr"/>
            <a:endParaRPr lang="en-US" sz="2000" dirty="0"/>
          </a:p>
          <a:p>
            <a:pPr algn="ctr"/>
            <a:r>
              <a:rPr lang="en-US" sz="2000" dirty="0">
                <a:effectLst/>
                <a:ea typeface="PMingLiU" panose="02020500000000000000" pitchFamily="18" charset="-120"/>
                <a:cs typeface="Times New Roman" panose="02020603050405020304" pitchFamily="18" charset="0"/>
              </a:rPr>
              <a:t>(</a:t>
            </a:r>
            <a:r>
              <a:rPr lang="en-US" sz="2000" dirty="0" err="1">
                <a:effectLst/>
                <a:ea typeface="PMingLiU" panose="02020500000000000000" pitchFamily="18" charset="-120"/>
                <a:cs typeface="Times New Roman" panose="02020603050405020304" pitchFamily="18" charset="0"/>
              </a:rPr>
              <a:t>Biber</a:t>
            </a:r>
            <a:r>
              <a:rPr lang="en-US" sz="2000" dirty="0">
                <a:effectLst/>
                <a:ea typeface="PMingLiU" panose="02020500000000000000" pitchFamily="18" charset="-120"/>
                <a:cs typeface="Times New Roman" panose="02020603050405020304" pitchFamily="18" charset="0"/>
              </a:rPr>
              <a:t>, Conrad &amp; Leech, 2002).</a:t>
            </a:r>
            <a:endParaRPr lang="en-US" sz="2000" dirty="0"/>
          </a:p>
        </p:txBody>
      </p:sp>
    </p:spTree>
    <p:extLst>
      <p:ext uri="{BB962C8B-B14F-4D97-AF65-F5344CB8AC3E}">
        <p14:creationId xmlns:p14="http://schemas.microsoft.com/office/powerpoint/2010/main" val="5668004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B2257-133C-41F3-A225-981B64BB55DF}"/>
              </a:ext>
            </a:extLst>
          </p:cNvPr>
          <p:cNvSpPr>
            <a:spLocks noGrp="1"/>
          </p:cNvSpPr>
          <p:nvPr>
            <p:ph type="title"/>
          </p:nvPr>
        </p:nvSpPr>
        <p:spPr>
          <a:solidFill>
            <a:schemeClr val="accent4">
              <a:lumMod val="60000"/>
              <a:lumOff val="40000"/>
            </a:schemeClr>
          </a:solidFill>
        </p:spPr>
        <p:txBody>
          <a:bodyPr/>
          <a:lstStyle/>
          <a:p>
            <a:r>
              <a:rPr lang="en-US" dirty="0"/>
              <a:t>Keep your sentences relatively short (Williams)</a:t>
            </a:r>
          </a:p>
        </p:txBody>
      </p:sp>
      <p:sp>
        <p:nvSpPr>
          <p:cNvPr id="3" name="Content Placeholder 2">
            <a:extLst>
              <a:ext uri="{FF2B5EF4-FFF2-40B4-BE49-F238E27FC236}">
                <a16:creationId xmlns:a16="http://schemas.microsoft.com/office/drawing/2014/main" id="{E22770B0-F289-46E2-8CF3-958104355149}"/>
              </a:ext>
            </a:extLst>
          </p:cNvPr>
          <p:cNvSpPr>
            <a:spLocks noGrp="1"/>
          </p:cNvSpPr>
          <p:nvPr>
            <p:ph idx="1"/>
          </p:nvPr>
        </p:nvSpPr>
        <p:spPr/>
        <p:txBody>
          <a:bodyPr>
            <a:normAutofit lnSpcReduction="10000"/>
          </a:bodyPr>
          <a:lstStyle/>
          <a:p>
            <a:pPr marL="0" indent="0">
              <a:buNone/>
            </a:pPr>
            <a:r>
              <a:rPr lang="en-US" dirty="0"/>
              <a:t>Informal conversation and formal written English are very different</a:t>
            </a:r>
          </a:p>
          <a:p>
            <a:pPr marL="0" indent="0">
              <a:buNone/>
            </a:pPr>
            <a:r>
              <a:rPr lang="en-US" sz="2400" dirty="0" err="1">
                <a:effectLst/>
                <a:ea typeface="Times New Roman" panose="02020603050405020304" pitchFamily="18" charset="0"/>
              </a:rPr>
              <a:t>Biber</a:t>
            </a:r>
            <a:r>
              <a:rPr lang="en-US" sz="2400" dirty="0">
                <a:ea typeface="Times New Roman" panose="02020603050405020304" pitchFamily="18" charset="0"/>
              </a:rPr>
              <a:t>, Gray and </a:t>
            </a:r>
            <a:r>
              <a:rPr lang="en-US" sz="2400" dirty="0" err="1">
                <a:ea typeface="Times New Roman" panose="02020603050405020304" pitchFamily="18" charset="0"/>
              </a:rPr>
              <a:t>Poonpon</a:t>
            </a:r>
            <a:r>
              <a:rPr lang="en-US" sz="2400" dirty="0">
                <a:ea typeface="Times New Roman" panose="02020603050405020304" pitchFamily="18" charset="0"/>
              </a:rPr>
              <a:t> </a:t>
            </a:r>
            <a:r>
              <a:rPr lang="en-US" sz="2400" dirty="0">
                <a:effectLst/>
                <a:ea typeface="Times New Roman" panose="02020603050405020304" pitchFamily="18" charset="0"/>
              </a:rPr>
              <a:t>(2011) in a corpus-based study contrasted 28 grammatical features in both research articles and conversation. </a:t>
            </a:r>
          </a:p>
          <a:p>
            <a:r>
              <a:rPr lang="en-US" sz="2400" dirty="0">
                <a:effectLst/>
                <a:ea typeface="Times New Roman" panose="02020603050405020304" pitchFamily="18" charset="0"/>
              </a:rPr>
              <a:t>They showed subordinate clauses are more common in conversation than in academic writing. </a:t>
            </a:r>
          </a:p>
          <a:p>
            <a:r>
              <a:rPr lang="en-US" sz="2400" dirty="0">
                <a:ea typeface="Times New Roman" panose="02020603050405020304" pitchFamily="18" charset="0"/>
              </a:rPr>
              <a:t>F</a:t>
            </a:r>
            <a:r>
              <a:rPr lang="en-US" sz="2400" dirty="0">
                <a:effectLst/>
                <a:ea typeface="Times New Roman" panose="02020603050405020304" pitchFamily="18" charset="0"/>
              </a:rPr>
              <a:t>undamentally different kinds of grammatical complexity are common in academic writing: complex noun phrases and other complex phrases rather than clauses.</a:t>
            </a:r>
          </a:p>
          <a:p>
            <a:pPr marL="0" indent="0">
              <a:buNone/>
            </a:pPr>
            <a:r>
              <a:rPr lang="en-US" sz="2400" dirty="0"/>
              <a:t>That means sentences in academic writing can be very long (extended using embedded phrases and clauses) but may not contain a lot of subordinate clauses.</a:t>
            </a:r>
          </a:p>
          <a:p>
            <a:pPr marL="0" indent="0">
              <a:buNone/>
            </a:pPr>
            <a:r>
              <a:rPr lang="en-US" sz="2400" dirty="0"/>
              <a:t>Conversation is not a good model for academic writing; to advise a student to write as they speak is poor advice, unless they “speak like a book.”</a:t>
            </a:r>
          </a:p>
        </p:txBody>
      </p:sp>
    </p:spTree>
    <p:extLst>
      <p:ext uri="{BB962C8B-B14F-4D97-AF65-F5344CB8AC3E}">
        <p14:creationId xmlns:p14="http://schemas.microsoft.com/office/powerpoint/2010/main" val="27536012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3318A-D1DC-4FB2-8141-372E3D4F004B}"/>
              </a:ext>
            </a:extLst>
          </p:cNvPr>
          <p:cNvSpPr>
            <a:spLocks noGrp="1"/>
          </p:cNvSpPr>
          <p:nvPr>
            <p:ph type="title"/>
          </p:nvPr>
        </p:nvSpPr>
        <p:spPr>
          <a:solidFill>
            <a:schemeClr val="accent4">
              <a:lumMod val="60000"/>
              <a:lumOff val="40000"/>
            </a:schemeClr>
          </a:solidFill>
        </p:spPr>
        <p:txBody>
          <a:bodyPr/>
          <a:lstStyle/>
          <a:p>
            <a:r>
              <a:rPr lang="en-US" dirty="0"/>
              <a:t>Some published advice seems to be rooted in rhetoric</a:t>
            </a:r>
          </a:p>
        </p:txBody>
      </p:sp>
      <p:sp>
        <p:nvSpPr>
          <p:cNvPr id="3" name="Content Placeholder 2">
            <a:extLst>
              <a:ext uri="{FF2B5EF4-FFF2-40B4-BE49-F238E27FC236}">
                <a16:creationId xmlns:a16="http://schemas.microsoft.com/office/drawing/2014/main" id="{C579E463-1061-4ABF-993C-8A93A35E958B}"/>
              </a:ext>
            </a:extLst>
          </p:cNvPr>
          <p:cNvSpPr>
            <a:spLocks noGrp="1"/>
          </p:cNvSpPr>
          <p:nvPr>
            <p:ph idx="1"/>
          </p:nvPr>
        </p:nvSpPr>
        <p:spPr/>
        <p:txBody>
          <a:bodyPr>
            <a:normAutofit/>
          </a:bodyPr>
          <a:lstStyle/>
          <a:p>
            <a:r>
              <a:rPr lang="en-US" dirty="0"/>
              <a:t>Based on the study of spoken argumentation started by the Greeks.</a:t>
            </a:r>
          </a:p>
          <a:p>
            <a:r>
              <a:rPr lang="en-US" dirty="0"/>
              <a:t>“Rhetors” carefully craft their speeches. Ideas composed in literate text, closely edited, use mnemonic devices such as alliteration and parallelism to cement ideas in the mind (e.g. </a:t>
            </a:r>
            <a:r>
              <a:rPr lang="en-US" i="1" dirty="0"/>
              <a:t>Declaration of Independence</a:t>
            </a:r>
            <a:r>
              <a:rPr lang="en-US" dirty="0"/>
              <a:t> – written to be orated? )</a:t>
            </a:r>
          </a:p>
          <a:p>
            <a:pPr lvl="1"/>
            <a:r>
              <a:rPr lang="en-US" dirty="0"/>
              <a:t>Social purpose (e.g. persuade, argue, explain, describe, analyze, deceive)</a:t>
            </a:r>
          </a:p>
          <a:p>
            <a:pPr lvl="1"/>
            <a:r>
              <a:rPr lang="en-US" dirty="0"/>
              <a:t>Audience (“Friends, romans, countrymen” vs “fellow senators”)</a:t>
            </a:r>
          </a:p>
          <a:p>
            <a:pPr lvl="1"/>
            <a:r>
              <a:rPr lang="en-US" dirty="0"/>
              <a:t>Anticipated organizational structure (generic staging)</a:t>
            </a:r>
          </a:p>
          <a:p>
            <a:pPr marL="457200" lvl="1" indent="0">
              <a:buNone/>
            </a:pPr>
            <a:endParaRPr lang="en-US" dirty="0"/>
          </a:p>
          <a:p>
            <a:pPr marL="457200" lvl="1" indent="0">
              <a:buNone/>
            </a:pPr>
            <a:r>
              <a:rPr lang="en-US" sz="3600" dirty="0">
                <a:solidFill>
                  <a:srgbClr val="FF0000"/>
                </a:solidFill>
              </a:rPr>
              <a:t>Other published advice….???</a:t>
            </a:r>
          </a:p>
          <a:p>
            <a:endParaRPr lang="en-US" dirty="0"/>
          </a:p>
        </p:txBody>
      </p:sp>
    </p:spTree>
    <p:extLst>
      <p:ext uri="{BB962C8B-B14F-4D97-AF65-F5344CB8AC3E}">
        <p14:creationId xmlns:p14="http://schemas.microsoft.com/office/powerpoint/2010/main" val="32667534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CE0D8-4541-42B1-AE89-308704836E7A}"/>
              </a:ext>
            </a:extLst>
          </p:cNvPr>
          <p:cNvSpPr>
            <a:spLocks noGrp="1"/>
          </p:cNvSpPr>
          <p:nvPr>
            <p:ph type="title"/>
          </p:nvPr>
        </p:nvSpPr>
        <p:spPr>
          <a:solidFill>
            <a:schemeClr val="accent4">
              <a:lumMod val="60000"/>
              <a:lumOff val="40000"/>
            </a:schemeClr>
          </a:solidFill>
        </p:spPr>
        <p:txBody>
          <a:bodyPr>
            <a:normAutofit/>
          </a:bodyPr>
          <a:lstStyle/>
          <a:p>
            <a:r>
              <a:rPr lang="en-US" dirty="0"/>
              <a:t>A final word about </a:t>
            </a:r>
            <a:r>
              <a:rPr lang="en-US" i="1" dirty="0"/>
              <a:t>Language Mavens* </a:t>
            </a:r>
            <a:br>
              <a:rPr lang="en-US" i="1" dirty="0"/>
            </a:br>
            <a:r>
              <a:rPr lang="en-US" dirty="0"/>
              <a:t>(from the Yiddish word for “expert”)</a:t>
            </a:r>
          </a:p>
        </p:txBody>
      </p:sp>
      <p:sp>
        <p:nvSpPr>
          <p:cNvPr id="3" name="Content Placeholder 2">
            <a:extLst>
              <a:ext uri="{FF2B5EF4-FFF2-40B4-BE49-F238E27FC236}">
                <a16:creationId xmlns:a16="http://schemas.microsoft.com/office/drawing/2014/main" id="{89EBC615-525C-44CC-BB26-ECF04B567DD7}"/>
              </a:ext>
            </a:extLst>
          </p:cNvPr>
          <p:cNvSpPr>
            <a:spLocks noGrp="1"/>
          </p:cNvSpPr>
          <p:nvPr>
            <p:ph idx="1"/>
          </p:nvPr>
        </p:nvSpPr>
        <p:spPr/>
        <p:txBody>
          <a:bodyPr>
            <a:normAutofit fontScale="77500" lnSpcReduction="20000"/>
          </a:bodyPr>
          <a:lstStyle/>
          <a:p>
            <a:pPr marL="0" indent="0">
              <a:buNone/>
            </a:pPr>
            <a:r>
              <a:rPr lang="en-US" b="1" dirty="0">
                <a:solidFill>
                  <a:srgbClr val="FF0000"/>
                </a:solidFill>
              </a:rPr>
              <a:t>The </a:t>
            </a:r>
            <a:r>
              <a:rPr lang="en-US" b="1" dirty="0" err="1">
                <a:solidFill>
                  <a:srgbClr val="FF0000"/>
                </a:solidFill>
              </a:rPr>
              <a:t>wordwatchers</a:t>
            </a:r>
            <a:r>
              <a:rPr lang="en-US" b="1" dirty="0"/>
              <a:t> </a:t>
            </a:r>
            <a:r>
              <a:rPr lang="en-US" dirty="0"/>
              <a:t>“train their binoculars on the especially capricious eccentric, and poorly documented words and idioms that get sighted from time to time” (p. 396.)</a:t>
            </a:r>
          </a:p>
          <a:p>
            <a:pPr marL="457200" lvl="1" indent="0">
              <a:buNone/>
            </a:pPr>
            <a:r>
              <a:rPr lang="en-US" dirty="0">
                <a:solidFill>
                  <a:srgbClr val="FF0000"/>
                </a:solidFill>
              </a:rPr>
              <a:t>“when we want to irritate someone, why do we say we want </a:t>
            </a:r>
            <a:r>
              <a:rPr lang="en-US" i="1" dirty="0">
                <a:solidFill>
                  <a:srgbClr val="FF0000"/>
                </a:solidFill>
              </a:rPr>
              <a:t>to get his goat</a:t>
            </a:r>
            <a:r>
              <a:rPr lang="en-US" dirty="0">
                <a:solidFill>
                  <a:srgbClr val="FF0000"/>
                </a:solidFill>
              </a:rPr>
              <a:t>?”</a:t>
            </a:r>
            <a:r>
              <a:rPr lang="en-US" dirty="0"/>
              <a:t>	</a:t>
            </a:r>
          </a:p>
          <a:p>
            <a:pPr marL="0" indent="0">
              <a:buNone/>
            </a:pPr>
            <a:r>
              <a:rPr lang="en-US" b="1" dirty="0">
                <a:solidFill>
                  <a:srgbClr val="FF0000"/>
                </a:solidFill>
              </a:rPr>
              <a:t>The </a:t>
            </a:r>
            <a:r>
              <a:rPr lang="en-US" b="1" dirty="0" err="1">
                <a:solidFill>
                  <a:srgbClr val="FF0000"/>
                </a:solidFill>
              </a:rPr>
              <a:t>Jeremiahs</a:t>
            </a:r>
            <a:r>
              <a:rPr lang="en-US" dirty="0"/>
              <a:t> “expressing their bitter laments and righteous prophecies of doom” (p. 398.) i.e. The language is going to the dogs (my comment.)</a:t>
            </a:r>
          </a:p>
          <a:p>
            <a:pPr marL="0" indent="0">
              <a:buNone/>
            </a:pPr>
            <a:r>
              <a:rPr lang="en-US" b="1" dirty="0">
                <a:solidFill>
                  <a:srgbClr val="FF0000"/>
                </a:solidFill>
              </a:rPr>
              <a:t>The entertainer</a:t>
            </a:r>
            <a:r>
              <a:rPr lang="en-US" dirty="0"/>
              <a:t> “who shows off his collection of palindromes, puns, anagrams, rebuses, malapropisms, </a:t>
            </a:r>
            <a:r>
              <a:rPr lang="en-US" dirty="0" err="1"/>
              <a:t>Goldwynisms</a:t>
            </a:r>
            <a:r>
              <a:rPr lang="en-US" dirty="0"/>
              <a:t>, sesquipedalia, howlers and bloopers” e.g. Richard Lederer in </a:t>
            </a:r>
            <a:r>
              <a:rPr lang="en-US" i="1" dirty="0"/>
              <a:t>The Joy of Lex</a:t>
            </a:r>
            <a:r>
              <a:rPr lang="en-US" dirty="0"/>
              <a:t> (p. 399.) </a:t>
            </a:r>
          </a:p>
          <a:p>
            <a:pPr marL="457200" lvl="1" indent="0">
              <a:buNone/>
            </a:pPr>
            <a:r>
              <a:rPr lang="en-US" dirty="0">
                <a:solidFill>
                  <a:srgbClr val="FF0000"/>
                </a:solidFill>
              </a:rPr>
              <a:t>“In accordance with your instructions I have given birth to twins in the enclosed envelope.”</a:t>
            </a:r>
          </a:p>
          <a:p>
            <a:pPr marL="0" indent="0">
              <a:buNone/>
            </a:pPr>
            <a:r>
              <a:rPr lang="en-US" b="1" dirty="0">
                <a:solidFill>
                  <a:srgbClr val="FF0000"/>
                </a:solidFill>
              </a:rPr>
              <a:t>The sage </a:t>
            </a:r>
            <a:r>
              <a:rPr lang="en-US" dirty="0"/>
              <a:t> “known for taking a moderate, common sense approach to matters of usage.” (e.g. William Safire’s column in </a:t>
            </a:r>
            <a:r>
              <a:rPr lang="en-US" i="1" dirty="0"/>
              <a:t>New York Times Magazine </a:t>
            </a:r>
            <a:r>
              <a:rPr lang="en-US" dirty="0"/>
              <a:t>focuses</a:t>
            </a:r>
            <a:r>
              <a:rPr lang="en-US" i="1" dirty="0"/>
              <a:t> </a:t>
            </a:r>
            <a:r>
              <a:rPr lang="en-US" dirty="0"/>
              <a:t>on usage issues such as errors in </a:t>
            </a:r>
            <a:r>
              <a:rPr lang="en-US" i="1" dirty="0"/>
              <a:t>whom, which, and personal pronouns </a:t>
            </a:r>
            <a:r>
              <a:rPr lang="en-US" dirty="0"/>
              <a:t>(p. 402.)</a:t>
            </a:r>
            <a:endParaRPr lang="en-US" i="1" dirty="0"/>
          </a:p>
          <a:p>
            <a:pPr marL="457200" lvl="1" indent="0">
              <a:buNone/>
            </a:pPr>
            <a:r>
              <a:rPr lang="en-US" dirty="0">
                <a:solidFill>
                  <a:srgbClr val="FF0000"/>
                </a:solidFill>
              </a:rPr>
              <a:t>“Who’re you </a:t>
            </a:r>
            <a:r>
              <a:rPr lang="en-US" dirty="0" err="1">
                <a:solidFill>
                  <a:srgbClr val="FF0000"/>
                </a:solidFill>
              </a:rPr>
              <a:t>gonna</a:t>
            </a:r>
            <a:r>
              <a:rPr lang="en-US" dirty="0">
                <a:solidFill>
                  <a:srgbClr val="FF0000"/>
                </a:solidFill>
              </a:rPr>
              <a:t> call? GHOSTBUSTERS!”    -&gt;      “Whom are you going to call? </a:t>
            </a:r>
          </a:p>
          <a:p>
            <a:pPr marL="457200" lvl="1" indent="0">
              <a:buNone/>
            </a:pPr>
            <a:endParaRPr lang="en-US" dirty="0">
              <a:solidFill>
                <a:srgbClr val="FF0000"/>
              </a:solidFill>
            </a:endParaRPr>
          </a:p>
          <a:p>
            <a:pPr marL="0" indent="0">
              <a:buNone/>
            </a:pPr>
            <a:r>
              <a:rPr lang="en-US" dirty="0">
                <a:solidFill>
                  <a:srgbClr val="FF0000"/>
                </a:solidFill>
              </a:rPr>
              <a:t>*</a:t>
            </a:r>
            <a:r>
              <a:rPr lang="en-US" dirty="0"/>
              <a:t> Steven Pinker, 1994, Chap. 12.)</a:t>
            </a:r>
            <a:endParaRPr lang="en-US" dirty="0">
              <a:solidFill>
                <a:srgbClr val="FF0000"/>
              </a:solidFill>
            </a:endParaRPr>
          </a:p>
        </p:txBody>
      </p:sp>
    </p:spTree>
    <p:extLst>
      <p:ext uri="{BB962C8B-B14F-4D97-AF65-F5344CB8AC3E}">
        <p14:creationId xmlns:p14="http://schemas.microsoft.com/office/powerpoint/2010/main" val="11627204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B57E5-456B-44D5-80CF-33E820193B46}"/>
              </a:ext>
            </a:extLst>
          </p:cNvPr>
          <p:cNvSpPr>
            <a:spLocks noGrp="1"/>
          </p:cNvSpPr>
          <p:nvPr>
            <p:ph type="title"/>
          </p:nvPr>
        </p:nvSpPr>
        <p:spPr>
          <a:solidFill>
            <a:schemeClr val="accent4">
              <a:lumMod val="60000"/>
              <a:lumOff val="40000"/>
            </a:schemeClr>
          </a:solidFill>
        </p:spPr>
        <p:txBody>
          <a:bodyPr/>
          <a:lstStyle/>
          <a:p>
            <a:r>
              <a:rPr lang="en-US" dirty="0"/>
              <a:t>Some last thoughts</a:t>
            </a:r>
          </a:p>
        </p:txBody>
      </p:sp>
      <p:sp>
        <p:nvSpPr>
          <p:cNvPr id="3" name="Content Placeholder 2">
            <a:extLst>
              <a:ext uri="{FF2B5EF4-FFF2-40B4-BE49-F238E27FC236}">
                <a16:creationId xmlns:a16="http://schemas.microsoft.com/office/drawing/2014/main" id="{E0DE8F21-8750-4646-9780-2150F348DB6B}"/>
              </a:ext>
            </a:extLst>
          </p:cNvPr>
          <p:cNvSpPr>
            <a:spLocks noGrp="1"/>
          </p:cNvSpPr>
          <p:nvPr>
            <p:ph idx="1"/>
          </p:nvPr>
        </p:nvSpPr>
        <p:spPr/>
        <p:txBody>
          <a:bodyPr>
            <a:normAutofit fontScale="70000" lnSpcReduction="20000"/>
          </a:bodyPr>
          <a:lstStyle/>
          <a:p>
            <a:pPr marL="0" indent="0">
              <a:buNone/>
            </a:pPr>
            <a:r>
              <a:rPr lang="en-US" dirty="0"/>
              <a:t>Some critiques of Strunk and White: https://en.wikipedia.org/wiki/The_Elements_of_Style</a:t>
            </a:r>
          </a:p>
          <a:p>
            <a:pPr marL="0" indent="0">
              <a:buNone/>
            </a:pPr>
            <a:r>
              <a:rPr lang="en-US" sz="2600" dirty="0">
                <a:effectLst/>
                <a:latin typeface="Calibri" panose="020F0502020204030204" pitchFamily="34" charset="0"/>
                <a:ea typeface="Calibri" panose="020F0502020204030204" pitchFamily="34" charset="0"/>
                <a:cs typeface="Times New Roman" panose="02020603050405020304" pitchFamily="18" charset="0"/>
              </a:rPr>
              <a:t>In 2016, the Open Syllabus Project lists </a:t>
            </a:r>
            <a:r>
              <a:rPr lang="en-US" sz="2600" i="1" dirty="0">
                <a:effectLst/>
                <a:latin typeface="Calibri" panose="020F0502020204030204" pitchFamily="34" charset="0"/>
                <a:ea typeface="Calibri" panose="020F0502020204030204" pitchFamily="34" charset="0"/>
                <a:cs typeface="Times New Roman" panose="02020603050405020304" pitchFamily="18" charset="0"/>
              </a:rPr>
              <a:t>The Elements of Style</a:t>
            </a:r>
            <a:r>
              <a:rPr lang="en-US" sz="2600" dirty="0">
                <a:effectLst/>
                <a:latin typeface="Calibri" panose="020F0502020204030204" pitchFamily="34" charset="0"/>
                <a:ea typeface="Calibri" panose="020F0502020204030204" pitchFamily="34" charset="0"/>
                <a:cs typeface="Times New Roman" panose="02020603050405020304" pitchFamily="18" charset="0"/>
              </a:rPr>
              <a:t> as the most frequently assigned text in US academic syllabuses, based on an analysis of 933,635 texts appearing in over 1 million syllabuses. </a:t>
            </a:r>
          </a:p>
          <a:p>
            <a:pPr marL="0" indent="0">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buNone/>
            </a:pPr>
            <a:r>
              <a:rPr lang="en-US" sz="2400" u="sng" dirty="0">
                <a:solidFill>
                  <a:srgbClr val="0000FF"/>
                </a:solidFill>
                <a:effectLst/>
                <a:latin typeface="Times New Roman" panose="02020603050405020304" pitchFamily="18" charset="0"/>
                <a:ea typeface="Times New Roman" panose="02020603050405020304" pitchFamily="18" charset="0"/>
                <a:hlinkClick r:id="rId2" tooltip="Geoffrey Pullum"/>
              </a:rPr>
              <a:t>Geoffrey Pullum</a:t>
            </a:r>
            <a:r>
              <a:rPr lang="en-US" sz="2400" dirty="0">
                <a:effectLst/>
                <a:latin typeface="Times New Roman" panose="02020603050405020304" pitchFamily="18" charset="0"/>
                <a:ea typeface="Times New Roman" panose="02020603050405020304" pitchFamily="18" charset="0"/>
              </a:rPr>
              <a:t>, professor of </a:t>
            </a:r>
            <a:r>
              <a:rPr lang="en-US" sz="2400" u="sng" dirty="0">
                <a:solidFill>
                  <a:srgbClr val="0000FF"/>
                </a:solidFill>
                <a:effectLst/>
                <a:latin typeface="Times New Roman" panose="02020603050405020304" pitchFamily="18" charset="0"/>
                <a:ea typeface="Times New Roman" panose="02020603050405020304" pitchFamily="18" charset="0"/>
                <a:hlinkClick r:id="rId3" tooltip="Linguistics"/>
              </a:rPr>
              <a:t>linguistics</a:t>
            </a:r>
            <a:r>
              <a:rPr lang="en-US" sz="2400" dirty="0">
                <a:effectLst/>
                <a:latin typeface="Times New Roman" panose="02020603050405020304" pitchFamily="18" charset="0"/>
                <a:ea typeface="Times New Roman" panose="02020603050405020304" pitchFamily="18" charset="0"/>
              </a:rPr>
              <a:t> at the </a:t>
            </a:r>
            <a:r>
              <a:rPr lang="en-US" sz="2400" u="sng" dirty="0">
                <a:solidFill>
                  <a:srgbClr val="0000FF"/>
                </a:solidFill>
                <a:effectLst/>
                <a:latin typeface="Times New Roman" panose="02020603050405020304" pitchFamily="18" charset="0"/>
                <a:ea typeface="Times New Roman" panose="02020603050405020304" pitchFamily="18" charset="0"/>
                <a:hlinkClick r:id="rId4" tooltip="University of Edinburgh"/>
              </a:rPr>
              <a:t>University of Edinburgh</a:t>
            </a:r>
            <a:r>
              <a:rPr lang="en-US" sz="2400" dirty="0">
                <a:effectLst/>
                <a:latin typeface="Times New Roman" panose="02020603050405020304" pitchFamily="18" charset="0"/>
                <a:ea typeface="Times New Roman" panose="02020603050405020304" pitchFamily="18" charset="0"/>
              </a:rPr>
              <a:t>, and co-author of </a:t>
            </a:r>
            <a:r>
              <a:rPr lang="en-US" sz="2400" i="1" u="sng" dirty="0">
                <a:solidFill>
                  <a:srgbClr val="0000FF"/>
                </a:solidFill>
                <a:effectLst/>
                <a:latin typeface="Times New Roman" panose="02020603050405020304" pitchFamily="18" charset="0"/>
                <a:ea typeface="Times New Roman" panose="02020603050405020304" pitchFamily="18" charset="0"/>
                <a:hlinkClick r:id="rId5" tooltip="The Cambridge Grammar of the English Language"/>
              </a:rPr>
              <a:t>The Cambridge Grammar of the English Language</a:t>
            </a:r>
            <a:r>
              <a:rPr lang="en-US" sz="2400" dirty="0">
                <a:effectLst/>
                <a:latin typeface="Times New Roman" panose="02020603050405020304" pitchFamily="18" charset="0"/>
                <a:ea typeface="Times New Roman" panose="02020603050405020304" pitchFamily="18" charset="0"/>
              </a:rPr>
              <a:t> (2002) calls </a:t>
            </a:r>
            <a:r>
              <a:rPr lang="en-US" sz="2400" dirty="0">
                <a:effectLst/>
                <a:latin typeface="Calibri" panose="020F0502020204030204" pitchFamily="34" charset="0"/>
                <a:ea typeface="Calibri" panose="020F0502020204030204" pitchFamily="34" charset="0"/>
                <a:cs typeface="Times New Roman" panose="02020603050405020304" pitchFamily="18" charset="0"/>
              </a:rPr>
              <a:t>Strunk and White:  "the book that ate America's brain.“</a:t>
            </a:r>
            <a:endParaRPr lang="en-US" sz="2400" dirty="0">
              <a:effectLst/>
              <a:latin typeface="Times New Roman" panose="02020603050405020304" pitchFamily="18" charset="0"/>
              <a:ea typeface="Times New Roman" panose="02020603050405020304" pitchFamily="18" charset="0"/>
            </a:endParaRPr>
          </a:p>
          <a:p>
            <a:r>
              <a:rPr lang="en-US" sz="2400" dirty="0">
                <a:effectLst/>
                <a:latin typeface="Calibri" panose="020F0502020204030204" pitchFamily="34" charset="0"/>
                <a:ea typeface="Calibri" panose="020F0502020204030204" pitchFamily="34" charset="0"/>
                <a:cs typeface="Times New Roman" panose="02020603050405020304" pitchFamily="18" charset="0"/>
              </a:rPr>
              <a:t>The book's toxic mix of purism, atavism, and personal eccentricity is not underpinned by a proper grounding in English grammar. It is often so misguided that the authors appear not to notice their own egregious flouting of its own rules ... It's sad. Several generations of college students learned their grammar from the uninformed bossiness of </a:t>
            </a:r>
            <a:r>
              <a:rPr lang="en-US" sz="2400" i="1" dirty="0">
                <a:effectLst/>
                <a:latin typeface="Calibri" panose="020F0502020204030204" pitchFamily="34" charset="0"/>
                <a:ea typeface="Calibri" panose="020F0502020204030204" pitchFamily="34" charset="0"/>
                <a:cs typeface="Times New Roman" panose="02020603050405020304" pitchFamily="18" charset="0"/>
              </a:rPr>
              <a:t>Strunk and White</a:t>
            </a:r>
            <a:r>
              <a:rPr lang="en-US" sz="2400" dirty="0">
                <a:effectLst/>
                <a:latin typeface="Calibri" panose="020F0502020204030204" pitchFamily="34" charset="0"/>
                <a:ea typeface="Calibri" panose="020F0502020204030204" pitchFamily="34" charset="0"/>
                <a:cs typeface="Times New Roman" panose="02020603050405020304" pitchFamily="18" charset="0"/>
              </a:rPr>
              <a:t>, and the result is a nation of educated people who know they feel vaguely anxious and insecure whenever they write </a:t>
            </a:r>
            <a:r>
              <a:rPr lang="en-US" sz="2400" i="1" dirty="0">
                <a:effectLst/>
                <a:latin typeface="Calibri" panose="020F0502020204030204" pitchFamily="34" charset="0"/>
                <a:ea typeface="Calibri" panose="020F0502020204030204" pitchFamily="34" charset="0"/>
                <a:cs typeface="Times New Roman" panose="02020603050405020304" pitchFamily="18" charset="0"/>
              </a:rPr>
              <a:t>however</a:t>
            </a:r>
            <a:r>
              <a:rPr lang="en-US" sz="2400" dirty="0">
                <a:effectLst/>
                <a:latin typeface="Calibri" panose="020F0502020204030204" pitchFamily="34" charset="0"/>
                <a:ea typeface="Calibri" panose="020F0502020204030204" pitchFamily="34" charset="0"/>
                <a:cs typeface="Times New Roman" panose="02020603050405020304" pitchFamily="18" charset="0"/>
              </a:rPr>
              <a:t> or </a:t>
            </a:r>
            <a:r>
              <a:rPr lang="en-US" sz="2400" i="1" dirty="0">
                <a:effectLst/>
                <a:latin typeface="Calibri" panose="020F0502020204030204" pitchFamily="34" charset="0"/>
                <a:ea typeface="Calibri" panose="020F0502020204030204" pitchFamily="34" charset="0"/>
                <a:cs typeface="Times New Roman" panose="02020603050405020304" pitchFamily="18" charset="0"/>
              </a:rPr>
              <a:t>than me</a:t>
            </a:r>
            <a:r>
              <a:rPr lang="en-US" sz="2400" dirty="0">
                <a:effectLst/>
                <a:latin typeface="Calibri" panose="020F0502020204030204" pitchFamily="34" charset="0"/>
                <a:ea typeface="Calibri" panose="020F0502020204030204" pitchFamily="34" charset="0"/>
                <a:cs typeface="Times New Roman" panose="02020603050405020304" pitchFamily="18" charset="0"/>
              </a:rPr>
              <a:t> or </a:t>
            </a:r>
            <a:r>
              <a:rPr lang="en-US" sz="2400" i="1" dirty="0">
                <a:effectLst/>
                <a:latin typeface="Calibri" panose="020F0502020204030204" pitchFamily="34" charset="0"/>
                <a:ea typeface="Calibri" panose="020F0502020204030204" pitchFamily="34" charset="0"/>
                <a:cs typeface="Times New Roman" panose="02020603050405020304" pitchFamily="18" charset="0"/>
              </a:rPr>
              <a:t>was</a:t>
            </a:r>
            <a:r>
              <a:rPr lang="en-US" sz="2400" dirty="0">
                <a:effectLst/>
                <a:latin typeface="Calibri" panose="020F0502020204030204" pitchFamily="34" charset="0"/>
                <a:ea typeface="Calibri" panose="020F0502020204030204" pitchFamily="34" charset="0"/>
                <a:cs typeface="Times New Roman" panose="02020603050405020304" pitchFamily="18" charset="0"/>
              </a:rPr>
              <a:t> or </a:t>
            </a:r>
            <a:r>
              <a:rPr lang="en-US" sz="2400" i="1" dirty="0">
                <a:effectLst/>
                <a:latin typeface="Calibri" panose="020F0502020204030204" pitchFamily="34" charset="0"/>
                <a:ea typeface="Calibri" panose="020F0502020204030204" pitchFamily="34" charset="0"/>
                <a:cs typeface="Times New Roman" panose="02020603050405020304" pitchFamily="18" charset="0"/>
              </a:rPr>
              <a:t>which</a:t>
            </a:r>
            <a:r>
              <a:rPr lang="en-US" sz="2400" dirty="0">
                <a:effectLst/>
                <a:latin typeface="Calibri" panose="020F0502020204030204" pitchFamily="34" charset="0"/>
                <a:ea typeface="Calibri" panose="020F0502020204030204" pitchFamily="34" charset="0"/>
                <a:cs typeface="Times New Roman" panose="02020603050405020304" pitchFamily="18" charset="0"/>
              </a:rPr>
              <a:t>, but can't tell you why.</a:t>
            </a:r>
          </a:p>
          <a:p>
            <a:pPr marL="0" indent="0">
              <a:buNone/>
            </a:pPr>
            <a:endParaRPr lang="en-US" sz="1800" u="sng" baseline="300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dirty="0"/>
              <a:t>Joe Williams (Preface - </a:t>
            </a:r>
            <a:r>
              <a:rPr lang="en-US" i="1" dirty="0"/>
              <a:t>To teachers</a:t>
            </a:r>
            <a:r>
              <a:rPr lang="en-US" dirty="0"/>
              <a:t>): </a:t>
            </a:r>
          </a:p>
          <a:p>
            <a:r>
              <a:rPr lang="en-US" dirty="0"/>
              <a:t>Is there any point addressing a problem that does not yet affect your students?</a:t>
            </a:r>
          </a:p>
          <a:p>
            <a:pPr marL="457200" lvl="1" indent="0">
              <a:buNone/>
            </a:pPr>
            <a:r>
              <a:rPr lang="en-US" dirty="0"/>
              <a:t>“To assume that we should not address a problem before it arises is a little bit like teaching birth control after the rabbit dies.”</a:t>
            </a:r>
          </a:p>
          <a:p>
            <a:endParaRPr lang="en-US" dirty="0"/>
          </a:p>
        </p:txBody>
      </p:sp>
    </p:spTree>
    <p:extLst>
      <p:ext uri="{BB962C8B-B14F-4D97-AF65-F5344CB8AC3E}">
        <p14:creationId xmlns:p14="http://schemas.microsoft.com/office/powerpoint/2010/main" val="8990216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F6AC2-3B43-4E48-B5A5-8718959E02E4}"/>
              </a:ext>
            </a:extLst>
          </p:cNvPr>
          <p:cNvSpPr>
            <a:spLocks noGrp="1"/>
          </p:cNvSpPr>
          <p:nvPr>
            <p:ph type="ctrTitle"/>
          </p:nvPr>
        </p:nvSpPr>
        <p:spPr/>
        <p:txBody>
          <a:bodyPr/>
          <a:lstStyle/>
          <a:p>
            <a:pPr marL="0" marR="0">
              <a:lnSpc>
                <a:spcPct val="107000"/>
              </a:lnSpc>
              <a:spcBef>
                <a:spcPts val="0"/>
              </a:spcBef>
              <a:spcAft>
                <a:spcPts val="0"/>
              </a:spcAft>
            </a:pP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Subtitle 2">
            <a:extLst>
              <a:ext uri="{FF2B5EF4-FFF2-40B4-BE49-F238E27FC236}">
                <a16:creationId xmlns:a16="http://schemas.microsoft.com/office/drawing/2014/main" id="{5DDD7E6A-A2DD-4466-AA28-1E668E6B0D8F}"/>
              </a:ext>
            </a:extLst>
          </p:cNvPr>
          <p:cNvSpPr>
            <a:spLocks noGrp="1"/>
          </p:cNvSpPr>
          <p:nvPr>
            <p:ph type="subTitle" idx="1"/>
          </p:nvPr>
        </p:nvSpPr>
        <p:spPr>
          <a:xfrm>
            <a:off x="1036708" y="972642"/>
            <a:ext cx="9631292" cy="4285158"/>
          </a:xfrm>
        </p:spPr>
        <p:txBody>
          <a:bodyPr/>
          <a:lstStyle/>
          <a:p>
            <a:br>
              <a:rPr lang="en-US" sz="24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10" name="TextBox 9">
            <a:extLst>
              <a:ext uri="{FF2B5EF4-FFF2-40B4-BE49-F238E27FC236}">
                <a16:creationId xmlns:a16="http://schemas.microsoft.com/office/drawing/2014/main" id="{E14E4590-72C0-4485-8275-3A92D7DFBBDC}"/>
              </a:ext>
            </a:extLst>
          </p:cNvPr>
          <p:cNvSpPr txBox="1"/>
          <p:nvPr/>
        </p:nvSpPr>
        <p:spPr>
          <a:xfrm>
            <a:off x="966818" y="1366023"/>
            <a:ext cx="10448621" cy="4031873"/>
          </a:xfrm>
          <a:prstGeom prst="rect">
            <a:avLst/>
          </a:prstGeom>
          <a:noFill/>
        </p:spPr>
        <p:txBody>
          <a:bodyPr wrap="square">
            <a:spAutoFit/>
          </a:bodyPr>
          <a:lstStyle/>
          <a:p>
            <a:r>
              <a:rPr lang="en-US" sz="3200" dirty="0">
                <a:effectLst/>
                <a:latin typeface="Calibri" panose="020F0502020204030204" pitchFamily="34" charset="0"/>
                <a:ea typeface="Times New Roman" panose="02020603050405020304" pitchFamily="18" charset="0"/>
                <a:cs typeface="Calibri" panose="020F0502020204030204" pitchFamily="34" charset="0"/>
              </a:rPr>
              <a:t>In this presentation, I will analyze the viability of common writing advice for students in academic writing situations.</a:t>
            </a:r>
          </a:p>
          <a:p>
            <a:endParaRPr lang="en-US" sz="3200" dirty="0">
              <a:latin typeface="Calibri" panose="020F0502020204030204" pitchFamily="34" charset="0"/>
              <a:ea typeface="Times New Roman" panose="02020603050405020304" pitchFamily="18" charset="0"/>
              <a:cs typeface="Calibri" panose="020F0502020204030204" pitchFamily="34" charset="0"/>
            </a:endParaRPr>
          </a:p>
          <a:p>
            <a:r>
              <a:rPr lang="en-US" sz="3200" dirty="0">
                <a:effectLst/>
                <a:latin typeface="Calibri" panose="020F0502020204030204" pitchFamily="34" charset="0"/>
                <a:ea typeface="Times New Roman" panose="02020603050405020304" pitchFamily="18" charset="0"/>
                <a:cs typeface="Calibri" panose="020F0502020204030204" pitchFamily="34" charset="0"/>
              </a:rPr>
              <a:t>I will argue that popular writing advice is not appropriate to all student writing situations; instead, the writing advice needs to be evidence-based and appropriate to the purposes and audience of the writer.  </a:t>
            </a:r>
          </a:p>
          <a:p>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294886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E6FF7-ADFE-4BFE-A26F-A0E84843AA0F}"/>
              </a:ext>
            </a:extLst>
          </p:cNvPr>
          <p:cNvSpPr>
            <a:spLocks noGrp="1"/>
          </p:cNvSpPr>
          <p:nvPr>
            <p:ph type="title"/>
          </p:nvPr>
        </p:nvSpPr>
        <p:spPr>
          <a:solidFill>
            <a:schemeClr val="accent4">
              <a:lumMod val="60000"/>
              <a:lumOff val="40000"/>
            </a:schemeClr>
          </a:solidFill>
        </p:spPr>
        <p:txBody>
          <a:bodyPr/>
          <a:lstStyle/>
          <a:p>
            <a:pPr algn="ctr"/>
            <a:r>
              <a:rPr lang="en-US" dirty="0"/>
              <a:t>Discussion?</a:t>
            </a:r>
            <a:br>
              <a:rPr lang="en-US" dirty="0"/>
            </a:br>
            <a:endParaRPr lang="en-US" dirty="0"/>
          </a:p>
        </p:txBody>
      </p:sp>
      <p:sp>
        <p:nvSpPr>
          <p:cNvPr id="3" name="Content Placeholder 2">
            <a:extLst>
              <a:ext uri="{FF2B5EF4-FFF2-40B4-BE49-F238E27FC236}">
                <a16:creationId xmlns:a16="http://schemas.microsoft.com/office/drawing/2014/main" id="{9CFB03EB-B457-4C4B-996D-269DC1915EB0}"/>
              </a:ext>
            </a:extLst>
          </p:cNvPr>
          <p:cNvSpPr>
            <a:spLocks noGrp="1"/>
          </p:cNvSpPr>
          <p:nvPr>
            <p:ph idx="1"/>
          </p:nvPr>
        </p:nvSpPr>
        <p:spPr/>
        <p:txBody>
          <a:bodyPr>
            <a:normAutofit lnSpcReduction="10000"/>
          </a:bodyPr>
          <a:lstStyle/>
          <a:p>
            <a:r>
              <a:rPr lang="en-US" dirty="0"/>
              <a:t>First, do no harm?  </a:t>
            </a:r>
          </a:p>
          <a:p>
            <a:r>
              <a:rPr lang="en-US" dirty="0"/>
              <a:t>But can we do better?</a:t>
            </a:r>
          </a:p>
          <a:p>
            <a:endParaRPr lang="en-US" dirty="0"/>
          </a:p>
          <a:p>
            <a:endParaRPr lang="en-US" dirty="0"/>
          </a:p>
          <a:p>
            <a:pPr marL="0" indent="0">
              <a:buNone/>
            </a:pPr>
            <a:endParaRPr lang="en-US" dirty="0"/>
          </a:p>
          <a:p>
            <a:endParaRPr lang="en-US" dirty="0"/>
          </a:p>
          <a:p>
            <a:r>
              <a:rPr lang="en-US" dirty="0"/>
              <a:t>Thank you! </a:t>
            </a:r>
          </a:p>
          <a:p>
            <a:pPr lvl="1"/>
            <a:r>
              <a:rPr lang="en-US" dirty="0"/>
              <a:t> </a:t>
            </a:r>
            <a:r>
              <a:rPr lang="en-US" dirty="0">
                <a:hlinkClick r:id="rId2"/>
              </a:rPr>
              <a:t>skies@ben.edu</a:t>
            </a:r>
            <a:endParaRPr lang="en-US" dirty="0"/>
          </a:p>
          <a:p>
            <a:pPr lvl="1"/>
            <a:r>
              <a:rPr lang="en-US" dirty="0">
                <a:hlinkClick r:id="rId3"/>
              </a:rPr>
              <a:t>https://rhetory.com/</a:t>
            </a:r>
            <a:endParaRPr lang="en-US" dirty="0"/>
          </a:p>
          <a:p>
            <a:pPr lvl="1"/>
            <a:r>
              <a:rPr lang="en-US" dirty="0">
                <a:hlinkClick r:id="rId4"/>
              </a:rPr>
              <a:t>https://papyr.com/hypertextbooks/</a:t>
            </a:r>
            <a:r>
              <a:rPr lang="en-US" dirty="0"/>
              <a:t> </a:t>
            </a:r>
          </a:p>
          <a:p>
            <a:pPr marL="0" indent="0">
              <a:buNone/>
            </a:pPr>
            <a:endParaRPr lang="en-US" dirty="0"/>
          </a:p>
          <a:p>
            <a:endParaRPr lang="en-US" dirty="0"/>
          </a:p>
        </p:txBody>
      </p:sp>
    </p:spTree>
    <p:extLst>
      <p:ext uri="{BB962C8B-B14F-4D97-AF65-F5344CB8AC3E}">
        <p14:creationId xmlns:p14="http://schemas.microsoft.com/office/powerpoint/2010/main" val="3555537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AB197-BCC4-4D3D-BCD4-E1646360C679}"/>
              </a:ext>
            </a:extLst>
          </p:cNvPr>
          <p:cNvSpPr>
            <a:spLocks noGrp="1"/>
          </p:cNvSpPr>
          <p:nvPr>
            <p:ph type="title"/>
          </p:nvPr>
        </p:nvSpPr>
        <p:spPr>
          <a:solidFill>
            <a:schemeClr val="accent4">
              <a:lumMod val="60000"/>
              <a:lumOff val="40000"/>
            </a:schemeClr>
          </a:solidFill>
        </p:spPr>
        <p:txBody>
          <a:bodyPr/>
          <a:lstStyle/>
          <a:p>
            <a:r>
              <a:rPr lang="en-US" dirty="0"/>
              <a:t>References </a:t>
            </a:r>
          </a:p>
        </p:txBody>
      </p:sp>
      <p:sp>
        <p:nvSpPr>
          <p:cNvPr id="3" name="Content Placeholder 2">
            <a:extLst>
              <a:ext uri="{FF2B5EF4-FFF2-40B4-BE49-F238E27FC236}">
                <a16:creationId xmlns:a16="http://schemas.microsoft.com/office/drawing/2014/main" id="{18223ACE-F808-4D1B-9293-C5AAC5330C23}"/>
              </a:ext>
            </a:extLst>
          </p:cNvPr>
          <p:cNvSpPr>
            <a:spLocks noGrp="1"/>
          </p:cNvSpPr>
          <p:nvPr>
            <p:ph idx="1"/>
          </p:nvPr>
        </p:nvSpPr>
        <p:spPr/>
        <p:txBody>
          <a:bodyPr>
            <a:noAutofit/>
          </a:bodyPr>
          <a:lstStyle/>
          <a:p>
            <a:r>
              <a:rPr lang="en-US" sz="2000" dirty="0" err="1">
                <a:effectLst/>
                <a:ea typeface="PMingLiU" panose="02020500000000000000" pitchFamily="18" charset="-120"/>
                <a:cs typeface="Times New Roman" panose="02020603050405020304" pitchFamily="18" charset="0"/>
              </a:rPr>
              <a:t>Biber</a:t>
            </a:r>
            <a:r>
              <a:rPr lang="en-US" sz="2000" dirty="0">
                <a:effectLst/>
                <a:ea typeface="PMingLiU" panose="02020500000000000000" pitchFamily="18" charset="-120"/>
                <a:cs typeface="Times New Roman" panose="02020603050405020304" pitchFamily="18" charset="0"/>
              </a:rPr>
              <a:t>, D., Conrad, </a:t>
            </a:r>
            <a:r>
              <a:rPr lang="en-US" sz="2000" dirty="0">
                <a:ea typeface="PMingLiU" panose="02020500000000000000" pitchFamily="18" charset="-120"/>
                <a:cs typeface="Times New Roman" panose="02020603050405020304" pitchFamily="18" charset="0"/>
              </a:rPr>
              <a:t>S</a:t>
            </a:r>
            <a:r>
              <a:rPr lang="en-US" sz="2000" dirty="0">
                <a:effectLst/>
                <a:ea typeface="PMingLiU" panose="02020500000000000000" pitchFamily="18" charset="-120"/>
                <a:cs typeface="Times New Roman" panose="02020603050405020304" pitchFamily="18" charset="0"/>
              </a:rPr>
              <a:t>., &amp; Leech, G. (2002). </a:t>
            </a:r>
            <a:r>
              <a:rPr lang="en-US" sz="2000" i="1" dirty="0">
                <a:effectLst/>
                <a:ea typeface="PMingLiU" panose="02020500000000000000" pitchFamily="18" charset="-120"/>
                <a:cs typeface="Times New Roman" panose="02020603050405020304" pitchFamily="18" charset="0"/>
              </a:rPr>
              <a:t>Longman Student Grammar of Spoken and Written English,</a:t>
            </a:r>
            <a:r>
              <a:rPr lang="en-US" sz="2000" dirty="0">
                <a:effectLst/>
                <a:ea typeface="PMingLiU" panose="02020500000000000000" pitchFamily="18" charset="-120"/>
                <a:cs typeface="Times New Roman" panose="02020603050405020304" pitchFamily="18" charset="0"/>
              </a:rPr>
              <a:t> Harlow, England: Longman. </a:t>
            </a:r>
          </a:p>
          <a:p>
            <a:r>
              <a:rPr lang="en-US" sz="2000" dirty="0" err="1"/>
              <a:t>Biber</a:t>
            </a:r>
            <a:r>
              <a:rPr lang="en-US" sz="2000" dirty="0"/>
              <a:t>, D., Gray, B., &amp; </a:t>
            </a:r>
            <a:r>
              <a:rPr lang="en-US" sz="2000" dirty="0" err="1"/>
              <a:t>Poonpon</a:t>
            </a:r>
            <a:r>
              <a:rPr lang="en-US" sz="2000" dirty="0"/>
              <a:t>, K. (2011). Should We Use Characteristics of Conversation to Measure Grammatical Complexity in L2 Writing Development? </a:t>
            </a:r>
            <a:r>
              <a:rPr lang="en-US" sz="2000" i="1" dirty="0"/>
              <a:t>TESOL Quarterly,</a:t>
            </a:r>
            <a:r>
              <a:rPr lang="en-US" sz="2000" dirty="0"/>
              <a:t> </a:t>
            </a:r>
            <a:r>
              <a:rPr lang="en-US" sz="2000" i="1" dirty="0"/>
              <a:t>45</a:t>
            </a:r>
            <a:r>
              <a:rPr lang="en-US" sz="2000" dirty="0"/>
              <a:t>(1), 5-35. Retrieved November 15, 2020, from http://www.jstor.org/stable/41307614</a:t>
            </a:r>
          </a:p>
          <a:p>
            <a:r>
              <a:rPr lang="en-US" sz="2000" dirty="0"/>
              <a:t>Martin, J.R. (2001) Language, register and genre. In A. Burns and C. Coffin (eds). </a:t>
            </a:r>
            <a:r>
              <a:rPr lang="en-US" sz="2000" i="1" dirty="0"/>
              <a:t>Analyzing English in a global context</a:t>
            </a:r>
            <a:r>
              <a:rPr lang="en-US" sz="2000" dirty="0"/>
              <a:t>. London: Routledge.</a:t>
            </a:r>
          </a:p>
          <a:p>
            <a:r>
              <a:rPr lang="en-US" sz="2000" dirty="0"/>
              <a:t>Pinker, S. (1994)</a:t>
            </a:r>
            <a:r>
              <a:rPr lang="en-US" sz="2000" i="1" dirty="0"/>
              <a:t>The language instinct: How the mind creates language. </a:t>
            </a:r>
            <a:r>
              <a:rPr lang="en-US" sz="2000" dirty="0">
                <a:effectLst/>
                <a:latin typeface="Calibri" panose="020F0502020204030204" pitchFamily="34" charset="0"/>
                <a:ea typeface="Times New Roman" panose="02020603050405020304" pitchFamily="18" charset="0"/>
              </a:rPr>
              <a:t>NY: Harper Perennial.</a:t>
            </a:r>
            <a:endParaRPr lang="en-US" sz="2000" i="1" dirty="0"/>
          </a:p>
          <a:p>
            <a:r>
              <a:rPr lang="en-US" sz="2000" dirty="0"/>
              <a:t>Pullum, G. K. (2009) 50 Years of Stupid Grammar Advice. </a:t>
            </a:r>
            <a:r>
              <a:rPr lang="en-US" sz="2000" i="1" dirty="0"/>
              <a:t>Chronicle of Higher Education</a:t>
            </a:r>
            <a:r>
              <a:rPr lang="en-US" sz="2000" b="1" dirty="0"/>
              <a:t>. </a:t>
            </a:r>
            <a:r>
              <a:rPr lang="en-US" sz="2000" dirty="0"/>
              <a:t>April 17. </a:t>
            </a:r>
          </a:p>
          <a:p>
            <a:r>
              <a:rPr lang="en-US" sz="2000" dirty="0"/>
              <a:t>Strunk. W. (Jnr.) and E.B. White (2000) </a:t>
            </a:r>
            <a:r>
              <a:rPr lang="en-US" sz="2000" i="1" dirty="0"/>
              <a:t>The Elements of Style </a:t>
            </a:r>
            <a:r>
              <a:rPr lang="en-US" sz="2000" dirty="0"/>
              <a:t>4</a:t>
            </a:r>
            <a:r>
              <a:rPr lang="en-US" sz="2000" baseline="30000" dirty="0"/>
              <a:t>th</a:t>
            </a:r>
            <a:r>
              <a:rPr lang="en-US" sz="2000" dirty="0"/>
              <a:t> Ed. New York: Longman.</a:t>
            </a:r>
            <a:endParaRPr lang="en-US" sz="2000" i="1" dirty="0"/>
          </a:p>
          <a:p>
            <a:r>
              <a:rPr lang="en-US" sz="2000" dirty="0"/>
              <a:t>Williams, J. (1985) </a:t>
            </a:r>
            <a:r>
              <a:rPr lang="en-US" sz="2000" i="1" dirty="0"/>
              <a:t>Style: Ten lessons in clarity and grace</a:t>
            </a:r>
            <a:r>
              <a:rPr lang="en-US" sz="2000" dirty="0"/>
              <a:t>. 2</a:t>
            </a:r>
            <a:r>
              <a:rPr lang="en-US" sz="2000" baseline="30000" dirty="0"/>
              <a:t>nd</a:t>
            </a:r>
            <a:r>
              <a:rPr lang="en-US" sz="2000" dirty="0"/>
              <a:t> Ed. Glenview Il.: Scott, Foresman and Co.</a:t>
            </a:r>
          </a:p>
          <a:p>
            <a:pPr marL="0" marR="0">
              <a:spcBef>
                <a:spcPts val="0"/>
              </a:spcBef>
              <a:spcAft>
                <a:spcPts val="0"/>
              </a:spcAft>
            </a:pPr>
            <a:r>
              <a:rPr lang="en-US" sz="2000" dirty="0">
                <a:effectLst/>
                <a:latin typeface="Calibri" panose="020F0502020204030204" pitchFamily="34" charset="0"/>
                <a:ea typeface="Times New Roman" panose="02020603050405020304" pitchFamily="18" charset="0"/>
              </a:rPr>
              <a:t>Zinsser, W</a:t>
            </a:r>
            <a:r>
              <a:rPr lang="en-US" sz="2000" dirty="0">
                <a:latin typeface="Calibri" panose="020F0502020204030204" pitchFamily="34" charset="0"/>
                <a:ea typeface="Times New Roman" panose="02020603050405020304" pitchFamily="18" charset="0"/>
              </a:rPr>
              <a:t>. (1990) </a:t>
            </a:r>
            <a:r>
              <a:rPr lang="en-US" sz="2000" i="1" dirty="0">
                <a:effectLst/>
                <a:latin typeface="Calibri" panose="020F0502020204030204" pitchFamily="34" charset="0"/>
                <a:ea typeface="Times New Roman" panose="02020603050405020304" pitchFamily="18" charset="0"/>
              </a:rPr>
              <a:t>On writing well: An informal guide to writing nonfiction. </a:t>
            </a:r>
            <a:r>
              <a:rPr lang="en-US" sz="2000" dirty="0">
                <a:effectLst/>
                <a:latin typeface="Calibri" panose="020F0502020204030204" pitchFamily="34" charset="0"/>
                <a:ea typeface="Times New Roman" panose="02020603050405020304" pitchFamily="18" charset="0"/>
              </a:rPr>
              <a:t>NY: Harper Perennial.</a:t>
            </a:r>
            <a:endParaRPr lang="en-US"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971256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A2BB4-62F7-4995-A0BF-D6FD4E38ED89}"/>
              </a:ext>
            </a:extLst>
          </p:cNvPr>
          <p:cNvSpPr>
            <a:spLocks noGrp="1"/>
          </p:cNvSpPr>
          <p:nvPr>
            <p:ph type="title"/>
          </p:nvPr>
        </p:nvSpPr>
        <p:spPr>
          <a:solidFill>
            <a:schemeClr val="accent4">
              <a:lumMod val="60000"/>
              <a:lumOff val="40000"/>
            </a:schemeClr>
          </a:solidFill>
        </p:spPr>
        <p:txBody>
          <a:bodyPr/>
          <a:lstStyle/>
          <a:p>
            <a:r>
              <a:rPr lang="en-US" dirty="0"/>
              <a:t>Advice from Strunk and White*</a:t>
            </a:r>
          </a:p>
        </p:txBody>
      </p:sp>
      <p:sp>
        <p:nvSpPr>
          <p:cNvPr id="3" name="Content Placeholder 2">
            <a:extLst>
              <a:ext uri="{FF2B5EF4-FFF2-40B4-BE49-F238E27FC236}">
                <a16:creationId xmlns:a16="http://schemas.microsoft.com/office/drawing/2014/main" id="{5F8BDA80-EACB-4CD9-86E0-05501E93C7B7}"/>
              </a:ext>
            </a:extLst>
          </p:cNvPr>
          <p:cNvSpPr>
            <a:spLocks noGrp="1"/>
          </p:cNvSpPr>
          <p:nvPr>
            <p:ph idx="1"/>
          </p:nvPr>
        </p:nvSpPr>
        <p:spPr/>
        <p:txBody>
          <a:bodyPr>
            <a:noAutofit/>
          </a:bodyPr>
          <a:lstStyle/>
          <a:p>
            <a:r>
              <a:rPr lang="en-US" sz="2400" b="1" dirty="0">
                <a:solidFill>
                  <a:srgbClr val="FF0000"/>
                </a:solidFill>
              </a:rPr>
              <a:t>Use the active voice</a:t>
            </a:r>
            <a:r>
              <a:rPr lang="en-US" sz="2400" dirty="0"/>
              <a:t>. </a:t>
            </a:r>
            <a:r>
              <a:rPr lang="en-US" sz="2400" i="1" dirty="0"/>
              <a:t>There were a great number of dead leaves lying on the ground -&gt; Dead leaves covered the ground </a:t>
            </a:r>
            <a:r>
              <a:rPr lang="en-US" sz="2400" dirty="0"/>
              <a:t>(p. 19.)</a:t>
            </a:r>
            <a:endParaRPr lang="en-US" sz="2400" dirty="0">
              <a:solidFill>
                <a:srgbClr val="FF0000"/>
              </a:solidFill>
            </a:endParaRPr>
          </a:p>
          <a:p>
            <a:r>
              <a:rPr lang="en-US" sz="2400" b="1" dirty="0">
                <a:solidFill>
                  <a:srgbClr val="FF0000"/>
                </a:solidFill>
              </a:rPr>
              <a:t>Write with nouns and verbs</a:t>
            </a:r>
            <a:r>
              <a:rPr lang="en-US" sz="2400" dirty="0"/>
              <a:t>, not with adjectives and adverbs (p.71.)</a:t>
            </a:r>
          </a:p>
          <a:p>
            <a:r>
              <a:rPr lang="en-US" sz="2400" b="1" dirty="0">
                <a:solidFill>
                  <a:srgbClr val="FF0000"/>
                </a:solidFill>
              </a:rPr>
              <a:t>Avoid the use of qualifiers</a:t>
            </a:r>
            <a:r>
              <a:rPr lang="en-US" sz="2400" dirty="0"/>
              <a:t>. </a:t>
            </a:r>
            <a:r>
              <a:rPr lang="en-US" sz="2400" i="1" dirty="0"/>
              <a:t>Rather, very, little, pretty </a:t>
            </a:r>
            <a:r>
              <a:rPr lang="en-US" sz="2400" dirty="0"/>
              <a:t>“leeches that infest the pond of prose, sucking the blood of words” (p. 73.)</a:t>
            </a:r>
          </a:p>
          <a:p>
            <a:r>
              <a:rPr lang="en-US" sz="2400" b="1" dirty="0">
                <a:solidFill>
                  <a:srgbClr val="FF0000"/>
                </a:solidFill>
              </a:rPr>
              <a:t>In summaries, keep to one tense</a:t>
            </a:r>
            <a:r>
              <a:rPr lang="en-US" sz="2400" dirty="0"/>
              <a:t>. “Shifting from one tense to another gives the appearance of uncertainty and irresolution” (p. 31)</a:t>
            </a:r>
          </a:p>
          <a:p>
            <a:r>
              <a:rPr lang="en-US" sz="2400" b="1" dirty="0">
                <a:solidFill>
                  <a:srgbClr val="FF0000"/>
                </a:solidFill>
              </a:rPr>
              <a:t>Put statements in a positive form</a:t>
            </a:r>
            <a:r>
              <a:rPr lang="en-US" sz="2400" dirty="0"/>
              <a:t>. “Make definite assertions. Avoid tame, colorless, hesitating noncommittal language” (p. 19.)</a:t>
            </a:r>
          </a:p>
          <a:p>
            <a:r>
              <a:rPr lang="en-US" sz="2400" b="1" dirty="0">
                <a:solidFill>
                  <a:srgbClr val="FF0000"/>
                </a:solidFill>
              </a:rPr>
              <a:t>Use definite, specific, concrete language</a:t>
            </a:r>
            <a:r>
              <a:rPr lang="en-US" sz="2400" dirty="0"/>
              <a:t>. “Prefer the specific to the general, the definite to the vague, the concrete to the abstract” (p.21.)</a:t>
            </a:r>
          </a:p>
          <a:p>
            <a:r>
              <a:rPr lang="en-US" sz="2400" dirty="0"/>
              <a:t>*(2000) 4</a:t>
            </a:r>
            <a:r>
              <a:rPr lang="en-US" sz="2400" baseline="30000" dirty="0"/>
              <a:t>th</a:t>
            </a:r>
            <a:r>
              <a:rPr lang="en-US" sz="2400" dirty="0"/>
              <a:t> edition.</a:t>
            </a:r>
          </a:p>
        </p:txBody>
      </p:sp>
    </p:spTree>
    <p:extLst>
      <p:ext uri="{BB962C8B-B14F-4D97-AF65-F5344CB8AC3E}">
        <p14:creationId xmlns:p14="http://schemas.microsoft.com/office/powerpoint/2010/main" val="16638201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FB9AB-589F-4D76-83B3-546A3C810F73}"/>
              </a:ext>
            </a:extLst>
          </p:cNvPr>
          <p:cNvSpPr>
            <a:spLocks noGrp="1"/>
          </p:cNvSpPr>
          <p:nvPr>
            <p:ph type="title"/>
          </p:nvPr>
        </p:nvSpPr>
        <p:spPr>
          <a:solidFill>
            <a:schemeClr val="accent4">
              <a:lumMod val="60000"/>
              <a:lumOff val="40000"/>
            </a:schemeClr>
          </a:solidFill>
        </p:spPr>
        <p:txBody>
          <a:bodyPr/>
          <a:lstStyle/>
          <a:p>
            <a:r>
              <a:rPr lang="en-US" dirty="0"/>
              <a:t>Strunk and White contd.</a:t>
            </a:r>
          </a:p>
        </p:txBody>
      </p:sp>
      <p:sp>
        <p:nvSpPr>
          <p:cNvPr id="3" name="Content Placeholder 2">
            <a:extLst>
              <a:ext uri="{FF2B5EF4-FFF2-40B4-BE49-F238E27FC236}">
                <a16:creationId xmlns:a16="http://schemas.microsoft.com/office/drawing/2014/main" id="{26052B7C-32BD-4D33-B368-77DD052DFE43}"/>
              </a:ext>
            </a:extLst>
          </p:cNvPr>
          <p:cNvSpPr>
            <a:spLocks noGrp="1"/>
          </p:cNvSpPr>
          <p:nvPr>
            <p:ph idx="1"/>
          </p:nvPr>
        </p:nvSpPr>
        <p:spPr/>
        <p:txBody>
          <a:bodyPr>
            <a:normAutofit fontScale="92500" lnSpcReduction="10000"/>
          </a:bodyPr>
          <a:lstStyle/>
          <a:p>
            <a:r>
              <a:rPr lang="en-US" sz="2800" b="1" dirty="0">
                <a:solidFill>
                  <a:srgbClr val="FF0000"/>
                </a:solidFill>
              </a:rPr>
              <a:t>Place the emphatic words of a sentence at the end</a:t>
            </a:r>
            <a:r>
              <a:rPr lang="en-US" sz="2800" dirty="0"/>
              <a:t>. “The proper place… for the word or group of words that the writer desires to make most prominent is usually at the end.” “…that is, the new element…” “To receive special emphasis, the subject of a sentence must take the position of the predicate (p. 33.)</a:t>
            </a:r>
          </a:p>
          <a:p>
            <a:r>
              <a:rPr lang="en-US" sz="2800" b="1" dirty="0">
                <a:solidFill>
                  <a:srgbClr val="FF0000"/>
                </a:solidFill>
              </a:rPr>
              <a:t>Do not affect a breezy manner </a:t>
            </a:r>
            <a:r>
              <a:rPr lang="en-US" sz="2800" dirty="0"/>
              <a:t>“often the work of an egocentric – uninhibited prose [that] creates high sprits…uses slang…patronizing…dull” (p.73.)</a:t>
            </a:r>
          </a:p>
          <a:p>
            <a:r>
              <a:rPr lang="en-US" sz="2800" b="1" dirty="0">
                <a:solidFill>
                  <a:srgbClr val="FF0000"/>
                </a:solidFill>
              </a:rPr>
              <a:t>Do not inject opinion </a:t>
            </a:r>
            <a:r>
              <a:rPr lang="en-US" sz="2800" dirty="0"/>
              <a:t>(p.79.)</a:t>
            </a:r>
          </a:p>
          <a:p>
            <a:r>
              <a:rPr lang="en-US" sz="2800" b="1" dirty="0">
                <a:solidFill>
                  <a:srgbClr val="FF0000"/>
                </a:solidFill>
              </a:rPr>
              <a:t>Avoid fancy words. </a:t>
            </a:r>
            <a:r>
              <a:rPr lang="en-US" sz="2800" dirty="0"/>
              <a:t>“Anglo-Saxon is a livelier tongue than Latin, so use Anglo-Saxon words” (p.77.)</a:t>
            </a:r>
          </a:p>
          <a:p>
            <a:endParaRPr lang="en-US" dirty="0"/>
          </a:p>
        </p:txBody>
      </p:sp>
    </p:spTree>
    <p:extLst>
      <p:ext uri="{BB962C8B-B14F-4D97-AF65-F5344CB8AC3E}">
        <p14:creationId xmlns:p14="http://schemas.microsoft.com/office/powerpoint/2010/main" val="2255205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53502-43EA-4C50-9493-78828AB3F08D}"/>
              </a:ext>
            </a:extLst>
          </p:cNvPr>
          <p:cNvSpPr>
            <a:spLocks noGrp="1"/>
          </p:cNvSpPr>
          <p:nvPr>
            <p:ph type="title"/>
          </p:nvPr>
        </p:nvSpPr>
        <p:spPr>
          <a:solidFill>
            <a:schemeClr val="accent4">
              <a:lumMod val="60000"/>
              <a:lumOff val="40000"/>
            </a:schemeClr>
          </a:solidFill>
        </p:spPr>
        <p:txBody>
          <a:bodyPr/>
          <a:lstStyle/>
          <a:p>
            <a:r>
              <a:rPr lang="en-US" dirty="0"/>
              <a:t>“Bits and pieces” from William Zinsser*</a:t>
            </a:r>
          </a:p>
        </p:txBody>
      </p:sp>
      <p:sp>
        <p:nvSpPr>
          <p:cNvPr id="3" name="Content Placeholder 2">
            <a:extLst>
              <a:ext uri="{FF2B5EF4-FFF2-40B4-BE49-F238E27FC236}">
                <a16:creationId xmlns:a16="http://schemas.microsoft.com/office/drawing/2014/main" id="{8A4E4182-6C1F-42E5-8378-EDE93A9B7A53}"/>
              </a:ext>
            </a:extLst>
          </p:cNvPr>
          <p:cNvSpPr>
            <a:spLocks noGrp="1"/>
          </p:cNvSpPr>
          <p:nvPr>
            <p:ph idx="1"/>
          </p:nvPr>
        </p:nvSpPr>
        <p:spPr/>
        <p:txBody>
          <a:bodyPr>
            <a:normAutofit fontScale="77500" lnSpcReduction="20000"/>
          </a:bodyPr>
          <a:lstStyle/>
          <a:p>
            <a:r>
              <a:rPr lang="en-US" b="1" dirty="0">
                <a:solidFill>
                  <a:srgbClr val="FF0000"/>
                </a:solidFill>
              </a:rPr>
              <a:t>Verbs</a:t>
            </a:r>
            <a:r>
              <a:rPr lang="en-US" dirty="0"/>
              <a:t>: use active verbs unless there is no comfortable way to get around using a passive verb…</a:t>
            </a:r>
            <a:r>
              <a:rPr lang="en-US" i="1" dirty="0"/>
              <a:t>Joe hit him </a:t>
            </a:r>
            <a:r>
              <a:rPr lang="en-US" dirty="0"/>
              <a:t>is strong. </a:t>
            </a:r>
            <a:r>
              <a:rPr lang="en-US" i="1" dirty="0"/>
              <a:t>He was hit by Joe </a:t>
            </a:r>
            <a:r>
              <a:rPr lang="en-US" dirty="0"/>
              <a:t>is weak. “Active verbs give vitality and flair to the written word.”</a:t>
            </a:r>
          </a:p>
          <a:p>
            <a:r>
              <a:rPr lang="en-US" b="1" dirty="0">
                <a:solidFill>
                  <a:srgbClr val="FF0000"/>
                </a:solidFill>
              </a:rPr>
              <a:t>Adverbs</a:t>
            </a:r>
            <a:r>
              <a:rPr lang="en-US" dirty="0"/>
              <a:t>: “Most adverbs are unnecessary.” e.g. </a:t>
            </a:r>
            <a:r>
              <a:rPr lang="en-US" i="1" dirty="0"/>
              <a:t>He moped dejectedly.</a:t>
            </a:r>
          </a:p>
          <a:p>
            <a:r>
              <a:rPr lang="en-US" b="1" dirty="0">
                <a:solidFill>
                  <a:srgbClr val="FF0000"/>
                </a:solidFill>
              </a:rPr>
              <a:t>Little qualifiers</a:t>
            </a:r>
            <a:r>
              <a:rPr lang="en-US" dirty="0"/>
              <a:t>: “Every little qualifier whittles away some fraction of trust on the part of the reader. He wants a writer who believes in himself and what he is saying.”</a:t>
            </a:r>
          </a:p>
          <a:p>
            <a:r>
              <a:rPr lang="en-US" b="1" dirty="0">
                <a:solidFill>
                  <a:srgbClr val="FF0000"/>
                </a:solidFill>
              </a:rPr>
              <a:t>Contractions. </a:t>
            </a:r>
            <a:r>
              <a:rPr lang="en-US" dirty="0"/>
              <a:t>“Your style will obviously be warmer and truer to your personality if you use contractions like </a:t>
            </a:r>
            <a:r>
              <a:rPr lang="en-US" i="1" dirty="0"/>
              <a:t>I’ll</a:t>
            </a:r>
            <a:r>
              <a:rPr lang="en-US" dirty="0"/>
              <a:t> and </a:t>
            </a:r>
            <a:r>
              <a:rPr lang="en-US" i="1" dirty="0"/>
              <a:t>won’t</a:t>
            </a:r>
            <a:r>
              <a:rPr lang="en-US" dirty="0"/>
              <a:t>.”</a:t>
            </a:r>
          </a:p>
          <a:p>
            <a:r>
              <a:rPr lang="en-US" b="1" dirty="0">
                <a:solidFill>
                  <a:srgbClr val="FF0000"/>
                </a:solidFill>
              </a:rPr>
              <a:t>Concept nouns. </a:t>
            </a:r>
            <a:r>
              <a:rPr lang="en-US" dirty="0"/>
              <a:t>Avoid abstract nouns. Use “real” people and “real” verbs.</a:t>
            </a:r>
          </a:p>
          <a:p>
            <a:r>
              <a:rPr lang="en-US" b="1" dirty="0">
                <a:solidFill>
                  <a:srgbClr val="FF0000"/>
                </a:solidFill>
              </a:rPr>
              <a:t>Creeping </a:t>
            </a:r>
            <a:r>
              <a:rPr lang="en-US" b="1" dirty="0" err="1">
                <a:solidFill>
                  <a:srgbClr val="FF0000"/>
                </a:solidFill>
              </a:rPr>
              <a:t>nounism</a:t>
            </a:r>
            <a:r>
              <a:rPr lang="en-US" dirty="0"/>
              <a:t>. “A new American disease that strings two or three nouns together where one will do.”</a:t>
            </a:r>
          </a:p>
          <a:p>
            <a:pPr marL="0" indent="0">
              <a:buNone/>
            </a:pPr>
            <a:endParaRPr lang="en-US" sz="2100" dirty="0"/>
          </a:p>
          <a:p>
            <a:pPr marL="0" indent="0">
              <a:buNone/>
            </a:pPr>
            <a:r>
              <a:rPr lang="en-US" sz="2100" dirty="0"/>
              <a:t>(1985) Ch. 14.</a:t>
            </a:r>
          </a:p>
        </p:txBody>
      </p:sp>
    </p:spTree>
    <p:extLst>
      <p:ext uri="{BB962C8B-B14F-4D97-AF65-F5344CB8AC3E}">
        <p14:creationId xmlns:p14="http://schemas.microsoft.com/office/powerpoint/2010/main" val="25183576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3A591-AE6E-4C06-B478-837380016701}"/>
              </a:ext>
            </a:extLst>
          </p:cNvPr>
          <p:cNvSpPr>
            <a:spLocks noGrp="1"/>
          </p:cNvSpPr>
          <p:nvPr>
            <p:ph type="title"/>
          </p:nvPr>
        </p:nvSpPr>
        <p:spPr>
          <a:solidFill>
            <a:schemeClr val="accent4">
              <a:lumMod val="60000"/>
              <a:lumOff val="40000"/>
            </a:schemeClr>
          </a:solidFill>
        </p:spPr>
        <p:txBody>
          <a:bodyPr/>
          <a:lstStyle/>
          <a:p>
            <a:r>
              <a:rPr lang="en-US" dirty="0"/>
              <a:t>“Some special problems” from Joe Williams*</a:t>
            </a:r>
          </a:p>
        </p:txBody>
      </p:sp>
      <p:sp>
        <p:nvSpPr>
          <p:cNvPr id="3" name="Content Placeholder 2">
            <a:extLst>
              <a:ext uri="{FF2B5EF4-FFF2-40B4-BE49-F238E27FC236}">
                <a16:creationId xmlns:a16="http://schemas.microsoft.com/office/drawing/2014/main" id="{6B9137C6-5CA8-42F7-A4C5-9ECE71AAEF78}"/>
              </a:ext>
            </a:extLst>
          </p:cNvPr>
          <p:cNvSpPr>
            <a:spLocks noGrp="1"/>
          </p:cNvSpPr>
          <p:nvPr>
            <p:ph idx="1"/>
          </p:nvPr>
        </p:nvSpPr>
        <p:spPr/>
        <p:txBody>
          <a:bodyPr>
            <a:normAutofit/>
          </a:bodyPr>
          <a:lstStyle/>
          <a:p>
            <a:r>
              <a:rPr lang="en-US" b="1" dirty="0">
                <a:solidFill>
                  <a:srgbClr val="FF0000"/>
                </a:solidFill>
              </a:rPr>
              <a:t>Put your audience into the sentence </a:t>
            </a:r>
            <a:r>
              <a:rPr lang="en-US" dirty="0"/>
              <a:t>as subject-agents or object-goals.</a:t>
            </a:r>
          </a:p>
          <a:p>
            <a:r>
              <a:rPr lang="en-US" dirty="0"/>
              <a:t>Make their </a:t>
            </a:r>
            <a:r>
              <a:rPr lang="en-US" b="1" dirty="0">
                <a:solidFill>
                  <a:srgbClr val="FF0000"/>
                </a:solidFill>
              </a:rPr>
              <a:t>crucial actions verbs</a:t>
            </a:r>
            <a:r>
              <a:rPr lang="en-US" dirty="0"/>
              <a:t>.</a:t>
            </a:r>
          </a:p>
          <a:p>
            <a:r>
              <a:rPr lang="en-US" dirty="0"/>
              <a:t>Keep your </a:t>
            </a:r>
            <a:r>
              <a:rPr lang="en-US" b="1" dirty="0">
                <a:solidFill>
                  <a:srgbClr val="FF0000"/>
                </a:solidFill>
              </a:rPr>
              <a:t>sentences relatively short</a:t>
            </a:r>
            <a:r>
              <a:rPr lang="en-US" dirty="0"/>
              <a:t>, from 15-18 words.</a:t>
            </a:r>
          </a:p>
          <a:p>
            <a:r>
              <a:rPr lang="en-US" dirty="0"/>
              <a:t>Use words that are concrete, specific; </a:t>
            </a:r>
            <a:r>
              <a:rPr lang="en-US" b="1" dirty="0">
                <a:solidFill>
                  <a:srgbClr val="FF0000"/>
                </a:solidFill>
              </a:rPr>
              <a:t>use few abstract nouns</a:t>
            </a:r>
            <a:r>
              <a:rPr lang="en-US" dirty="0"/>
              <a:t>.</a:t>
            </a:r>
          </a:p>
          <a:p>
            <a:r>
              <a:rPr lang="en-US" b="1" dirty="0">
                <a:solidFill>
                  <a:srgbClr val="FF0000"/>
                </a:solidFill>
              </a:rPr>
              <a:t>Put important information at the end of your sentences</a:t>
            </a:r>
            <a:r>
              <a:rPr lang="en-US" dirty="0"/>
              <a:t>, never buried in the middle; </a:t>
            </a:r>
          </a:p>
          <a:p>
            <a:r>
              <a:rPr lang="en-US" dirty="0"/>
              <a:t>Make the </a:t>
            </a:r>
            <a:r>
              <a:rPr lang="en-US" b="1" dirty="0">
                <a:solidFill>
                  <a:srgbClr val="FF0000"/>
                </a:solidFill>
              </a:rPr>
              <a:t>topics of your sentences consistent</a:t>
            </a:r>
            <a:r>
              <a:rPr lang="en-US" dirty="0"/>
              <a:t>.</a:t>
            </a:r>
          </a:p>
          <a:p>
            <a:pPr marL="0" indent="0">
              <a:buNone/>
            </a:pPr>
            <a:r>
              <a:rPr lang="en-US" dirty="0"/>
              <a:t>* (1981, p. 109)</a:t>
            </a:r>
          </a:p>
        </p:txBody>
      </p:sp>
    </p:spTree>
    <p:extLst>
      <p:ext uri="{BB962C8B-B14F-4D97-AF65-F5344CB8AC3E}">
        <p14:creationId xmlns:p14="http://schemas.microsoft.com/office/powerpoint/2010/main" val="34454705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15E4B-B015-4543-9603-A2A9BB88DFB7}"/>
              </a:ext>
            </a:extLst>
          </p:cNvPr>
          <p:cNvSpPr>
            <a:spLocks noGrp="1"/>
          </p:cNvSpPr>
          <p:nvPr>
            <p:ph type="title"/>
          </p:nvPr>
        </p:nvSpPr>
        <p:spPr>
          <a:xfrm>
            <a:off x="838200" y="365126"/>
            <a:ext cx="10515600" cy="957238"/>
          </a:xfrm>
          <a:solidFill>
            <a:schemeClr val="accent4">
              <a:lumMod val="60000"/>
              <a:lumOff val="40000"/>
            </a:schemeClr>
          </a:solidFill>
        </p:spPr>
        <p:txBody>
          <a:bodyPr/>
          <a:lstStyle/>
          <a:p>
            <a:r>
              <a:rPr lang="en-US" dirty="0"/>
              <a:t>Some general advice from Zinsser on style*</a:t>
            </a:r>
          </a:p>
        </p:txBody>
      </p:sp>
      <p:sp>
        <p:nvSpPr>
          <p:cNvPr id="3" name="Content Placeholder 2">
            <a:extLst>
              <a:ext uri="{FF2B5EF4-FFF2-40B4-BE49-F238E27FC236}">
                <a16:creationId xmlns:a16="http://schemas.microsoft.com/office/drawing/2014/main" id="{082440AF-FEA8-466A-8298-A869C77DA663}"/>
              </a:ext>
            </a:extLst>
          </p:cNvPr>
          <p:cNvSpPr>
            <a:spLocks noGrp="1"/>
          </p:cNvSpPr>
          <p:nvPr>
            <p:ph idx="1"/>
          </p:nvPr>
        </p:nvSpPr>
        <p:spPr>
          <a:xfrm>
            <a:off x="838200" y="1505243"/>
            <a:ext cx="10515600" cy="4671720"/>
          </a:xfrm>
        </p:spPr>
        <p:txBody>
          <a:bodyPr>
            <a:normAutofit lnSpcReduction="10000"/>
          </a:bodyPr>
          <a:lstStyle/>
          <a:p>
            <a:pPr marL="0" marR="0" indent="0">
              <a:spcBef>
                <a:spcPts val="0"/>
              </a:spcBef>
              <a:spcAft>
                <a:spcPts val="0"/>
              </a:spcAft>
              <a:buNone/>
            </a:pPr>
            <a:r>
              <a:rPr lang="en-US" dirty="0">
                <a:effectLst/>
                <a:latin typeface="Calibri" panose="020F0502020204030204" pitchFamily="34" charset="0"/>
                <a:ea typeface="Times New Roman" panose="02020603050405020304" pitchFamily="18" charset="0"/>
              </a:rPr>
              <a:t>“If all your sentences move at the same plodding gait, which even you recognize as deadly but don’t know how to cure, read them aloud. (I write entirely by ear and read everything aloud several times before letting it go out into the world.) You will begin to hear where the trouble lies. See if you can gain variety by reversing the order of a sentence, or by substituting a word that has freshness or oddity, or by altering the length of your sentences so that they don’t all sound as if they came out of the same mold. An occasional short sentence can carry a tremendous punch. It stays in the reader’s ear.”</a:t>
            </a:r>
          </a:p>
          <a:p>
            <a:pPr marL="0" marR="0" indent="0">
              <a:spcBef>
                <a:spcPts val="0"/>
              </a:spcBef>
              <a:spcAft>
                <a:spcPts val="0"/>
              </a:spcAft>
              <a:buNone/>
            </a:pPr>
            <a:endParaRPr lang="en-US" dirty="0">
              <a:effectLst/>
              <a:latin typeface="Calibri" panose="020F0502020204030204" pitchFamily="34" charset="0"/>
              <a:ea typeface="Times New Roman" panose="02020603050405020304" pitchFamily="18" charset="0"/>
            </a:endParaRPr>
          </a:p>
          <a:p>
            <a:pPr marL="0" indent="0">
              <a:spcBef>
                <a:spcPts val="0"/>
              </a:spcBef>
              <a:buNone/>
            </a:pPr>
            <a:r>
              <a:rPr lang="en-US" sz="2800" dirty="0"/>
              <a:t>Compare the following two texts…</a:t>
            </a:r>
          </a:p>
          <a:p>
            <a:pPr marL="0" indent="0">
              <a:spcBef>
                <a:spcPts val="0"/>
              </a:spcBef>
              <a:buNone/>
            </a:pPr>
            <a:endParaRPr lang="en-US"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900" dirty="0">
                <a:effectLst/>
                <a:latin typeface="Calibri" panose="020F0502020204030204" pitchFamily="34" charset="0"/>
                <a:ea typeface="Times New Roman" panose="02020603050405020304" pitchFamily="18" charset="0"/>
              </a:rPr>
              <a:t>*William Zinsser. </a:t>
            </a:r>
            <a:r>
              <a:rPr lang="en-US" sz="1900" i="1" dirty="0">
                <a:effectLst/>
                <a:latin typeface="Calibri" panose="020F0502020204030204" pitchFamily="34" charset="0"/>
                <a:ea typeface="Times New Roman" panose="02020603050405020304" pitchFamily="18" charset="0"/>
              </a:rPr>
              <a:t>On Writing Well</a:t>
            </a:r>
            <a:r>
              <a:rPr lang="en-US" sz="1900" dirty="0">
                <a:effectLst/>
                <a:latin typeface="Calibri" panose="020F0502020204030204" pitchFamily="34" charset="0"/>
                <a:ea typeface="Times New Roman" panose="02020603050405020304" pitchFamily="18" charset="0"/>
              </a:rPr>
              <a:t>. Harper Perennial, 1990: 39-40.</a:t>
            </a:r>
            <a:endParaRPr lang="en-US" sz="19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26163716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BDB6E-204A-4258-B686-46E2B5CB0FFF}"/>
              </a:ext>
            </a:extLst>
          </p:cNvPr>
          <p:cNvSpPr>
            <a:spLocks noGrp="1"/>
          </p:cNvSpPr>
          <p:nvPr>
            <p:ph type="title"/>
          </p:nvPr>
        </p:nvSpPr>
        <p:spPr>
          <a:solidFill>
            <a:schemeClr val="accent4">
              <a:lumMod val="60000"/>
              <a:lumOff val="40000"/>
            </a:schemeClr>
          </a:solidFill>
        </p:spPr>
        <p:txBody>
          <a:bodyPr/>
          <a:lstStyle/>
          <a:p>
            <a:r>
              <a:rPr lang="en-US" dirty="0"/>
              <a:t>Let’s turn to some data: Text A</a:t>
            </a:r>
          </a:p>
        </p:txBody>
      </p:sp>
      <p:sp>
        <p:nvSpPr>
          <p:cNvPr id="3" name="Content Placeholder 2">
            <a:extLst>
              <a:ext uri="{FF2B5EF4-FFF2-40B4-BE49-F238E27FC236}">
                <a16:creationId xmlns:a16="http://schemas.microsoft.com/office/drawing/2014/main" id="{DE94A99C-6E01-4A3F-B498-2CFFBA68091A}"/>
              </a:ext>
            </a:extLst>
          </p:cNvPr>
          <p:cNvSpPr>
            <a:spLocks noGrp="1"/>
          </p:cNvSpPr>
          <p:nvPr>
            <p:ph idx="1"/>
          </p:nvPr>
        </p:nvSpPr>
        <p:spPr/>
        <p:txBody>
          <a:bodyPr>
            <a:normAutofit fontScale="92500" lnSpcReduction="20000"/>
          </a:bodyPr>
          <a:lstStyle/>
          <a:p>
            <a:pPr marL="0" indent="0">
              <a:buNone/>
            </a:pPr>
            <a:r>
              <a:rPr lang="en-US" dirty="0"/>
              <a:t>The feather looks like any feather you might find on the ground. But it’s not. It’s about 150 million years old, and it fluttered to the ground back when the dinosaurs roamed what is today called Bavaria. It’s entombed in limestone, and, when paleontologists unearthed it in 1861, it became the first fossil feather ever discovered.</a:t>
            </a:r>
          </a:p>
          <a:p>
            <a:pPr marL="0" indent="0">
              <a:buNone/>
            </a:pPr>
            <a:r>
              <a:rPr lang="en-US" dirty="0"/>
              <a:t>Many paleontologists think the feather came from archaeopteryx lithographica, a creature that, with its feathered wings and sharp-toothed mouth, bears features of both dinosaurs and birds, making it a herald of the evolutionary transition between the two groups.</a:t>
            </a:r>
          </a:p>
          <a:p>
            <a:pPr marL="0" indent="0">
              <a:buNone/>
            </a:pPr>
            <a:endParaRPr lang="en-US" dirty="0"/>
          </a:p>
          <a:p>
            <a:pPr marL="0" indent="0">
              <a:buNone/>
            </a:pPr>
            <a:r>
              <a:rPr lang="en-US" dirty="0"/>
              <a:t>*</a:t>
            </a:r>
            <a:r>
              <a:rPr lang="en-US" sz="1900" dirty="0"/>
              <a:t>https://www.nytimes.com/2020/09/30/science/dinosaur-feather-fossil-archaeopteryx.html?action=click&amp;block=more_in_recirc&amp;impression_id=74ec08b3-069d-11eb-a037-6b7c869938f9&amp;index=4&amp;pgtype=Article&amp;region=footer</a:t>
            </a:r>
          </a:p>
          <a:p>
            <a:endParaRPr lang="en-US" dirty="0"/>
          </a:p>
        </p:txBody>
      </p:sp>
    </p:spTree>
    <p:extLst>
      <p:ext uri="{BB962C8B-B14F-4D97-AF65-F5344CB8AC3E}">
        <p14:creationId xmlns:p14="http://schemas.microsoft.com/office/powerpoint/2010/main" val="41458371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8C1AC-1C39-460C-9932-209F4A410F5E}"/>
              </a:ext>
            </a:extLst>
          </p:cNvPr>
          <p:cNvSpPr>
            <a:spLocks noGrp="1"/>
          </p:cNvSpPr>
          <p:nvPr>
            <p:ph type="title"/>
          </p:nvPr>
        </p:nvSpPr>
        <p:spPr>
          <a:solidFill>
            <a:schemeClr val="accent4">
              <a:lumMod val="60000"/>
              <a:lumOff val="40000"/>
            </a:schemeClr>
          </a:solidFill>
          <a:ln>
            <a:solidFill>
              <a:schemeClr val="accent1"/>
            </a:solidFill>
          </a:ln>
        </p:spPr>
        <p:txBody>
          <a:bodyPr/>
          <a:lstStyle/>
          <a:p>
            <a:r>
              <a:rPr lang="en-US" dirty="0"/>
              <a:t>More data: Text B</a:t>
            </a:r>
          </a:p>
        </p:txBody>
      </p:sp>
      <p:sp>
        <p:nvSpPr>
          <p:cNvPr id="3" name="Content Placeholder 2">
            <a:extLst>
              <a:ext uri="{FF2B5EF4-FFF2-40B4-BE49-F238E27FC236}">
                <a16:creationId xmlns:a16="http://schemas.microsoft.com/office/drawing/2014/main" id="{4F5DE738-79AB-4B91-9C15-BD7B4DF24811}"/>
              </a:ext>
            </a:extLst>
          </p:cNvPr>
          <p:cNvSpPr>
            <a:spLocks noGrp="1"/>
          </p:cNvSpPr>
          <p:nvPr>
            <p:ph idx="1"/>
          </p:nvPr>
        </p:nvSpPr>
        <p:spPr>
          <a:xfrm>
            <a:off x="838200" y="1371600"/>
            <a:ext cx="10515600" cy="4805363"/>
          </a:xfrm>
        </p:spPr>
        <p:txBody>
          <a:bodyPr>
            <a:normAutofit fontScale="92500" lnSpcReduction="20000"/>
          </a:bodyPr>
          <a:lstStyle/>
          <a:p>
            <a:pPr marL="0" indent="0">
              <a:buNone/>
            </a:pPr>
            <a:endParaRPr lang="en-US" dirty="0"/>
          </a:p>
          <a:p>
            <a:pPr marL="0" indent="0">
              <a:buNone/>
            </a:pPr>
            <a:r>
              <a:rPr lang="en-US" dirty="0"/>
              <a:t>The historic fossil feather from the Jurassic </a:t>
            </a:r>
            <a:r>
              <a:rPr lang="en-US" dirty="0" err="1"/>
              <a:t>Solnhofen</a:t>
            </a:r>
            <a:r>
              <a:rPr lang="en-US" dirty="0"/>
              <a:t> has played a pivotal but controversial role in our evolutionary understanding of dinosaurs and birds. Recently, a study confirmed the diagnostic morphology of the feather’s original calamus, but nonetheless challenged the proposed identity as an </a:t>
            </a:r>
            <a:r>
              <a:rPr lang="en-US" i="1" dirty="0"/>
              <a:t>Archaeopteryx</a:t>
            </a:r>
            <a:r>
              <a:rPr lang="en-US" dirty="0"/>
              <a:t> covert. However, there are errors in the results and interpretations presented. Here we show that the feather is most likely an upper major primary covert, based on its long calamus (23.3% total length) and eight other anatomical attributes. Critically, this hypothesis is independently supported by evidence of similar primary coverts in multiple specimens of </a:t>
            </a:r>
            <a:r>
              <a:rPr lang="en-US" i="1" dirty="0"/>
              <a:t>Archaeopteryx</a:t>
            </a:r>
            <a:r>
              <a:rPr lang="en-US" dirty="0"/>
              <a:t>–including from the same fossil site and horizon as the isolated feather.</a:t>
            </a:r>
          </a:p>
          <a:p>
            <a:pPr marL="0" indent="0">
              <a:buNone/>
            </a:pPr>
            <a:endParaRPr lang="en-US" sz="1700" dirty="0"/>
          </a:p>
          <a:p>
            <a:pPr marL="0" indent="0">
              <a:buNone/>
            </a:pPr>
            <a:r>
              <a:rPr lang="en-US" sz="1700" dirty="0"/>
              <a:t>Carney, R.M., </a:t>
            </a:r>
            <a:r>
              <a:rPr lang="en-US" sz="1700" dirty="0" err="1"/>
              <a:t>Tischlinger</a:t>
            </a:r>
            <a:r>
              <a:rPr lang="en-US" sz="1700" dirty="0"/>
              <a:t>, H. &amp; </a:t>
            </a:r>
            <a:r>
              <a:rPr lang="en-US" sz="1700" dirty="0" err="1"/>
              <a:t>Shawkey</a:t>
            </a:r>
            <a:r>
              <a:rPr lang="en-US" sz="1700" dirty="0"/>
              <a:t>, M.D. Evidence corroborates identity of isolated fossil feather as a wing covert of </a:t>
            </a:r>
            <a:r>
              <a:rPr lang="en-US" sz="1700" i="1" dirty="0"/>
              <a:t>Archaeopteryx</a:t>
            </a:r>
            <a:r>
              <a:rPr lang="en-US" sz="1700" dirty="0"/>
              <a:t>. </a:t>
            </a:r>
            <a:r>
              <a:rPr lang="en-US" sz="1700" i="1" dirty="0"/>
              <a:t>Sci Rep</a:t>
            </a:r>
            <a:r>
              <a:rPr lang="en-US" sz="1700" dirty="0"/>
              <a:t> </a:t>
            </a:r>
            <a:r>
              <a:rPr lang="en-US" sz="1700" b="1" dirty="0"/>
              <a:t>10, </a:t>
            </a:r>
            <a:r>
              <a:rPr lang="en-US" sz="1700" dirty="0"/>
              <a:t>15593 (2020). </a:t>
            </a:r>
            <a:r>
              <a:rPr lang="en-US" sz="1700" dirty="0">
                <a:hlinkClick r:id="rId2"/>
              </a:rPr>
              <a:t>https://doi.org/10.1038/s41598-020-65336-y</a:t>
            </a:r>
            <a:endParaRPr lang="en-US" sz="1700" dirty="0"/>
          </a:p>
          <a:p>
            <a:pPr marL="0" indent="0">
              <a:buNone/>
            </a:pPr>
            <a:r>
              <a:rPr lang="en-US" sz="1700" dirty="0"/>
              <a:t>OED. Ornith. </a:t>
            </a:r>
            <a:r>
              <a:rPr lang="en-US" sz="1700" i="1" dirty="0"/>
              <a:t>Calamus:</a:t>
            </a:r>
            <a:r>
              <a:rPr lang="en-US" sz="1700" dirty="0"/>
              <a:t> The lower, </a:t>
            </a:r>
            <a:r>
              <a:rPr lang="en-US" sz="1700" dirty="0" err="1"/>
              <a:t>unbarbed</a:t>
            </a:r>
            <a:r>
              <a:rPr lang="en-US" sz="1700" dirty="0"/>
              <a:t> part of the shaft of a bird's feather; </a:t>
            </a:r>
            <a:r>
              <a:rPr lang="en-US" sz="1700" i="1" dirty="0"/>
              <a:t>Covert: </a:t>
            </a:r>
            <a:r>
              <a:rPr lang="en-US" sz="1700" dirty="0"/>
              <a:t> feathers of the wings and tail. </a:t>
            </a:r>
          </a:p>
        </p:txBody>
      </p:sp>
    </p:spTree>
    <p:extLst>
      <p:ext uri="{BB962C8B-B14F-4D97-AF65-F5344CB8AC3E}">
        <p14:creationId xmlns:p14="http://schemas.microsoft.com/office/powerpoint/2010/main" val="14070040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1334</TotalTime>
  <Words>2871</Words>
  <Application>Microsoft Office PowerPoint</Application>
  <PresentationFormat>Widescreen</PresentationFormat>
  <Paragraphs>159</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Calibri Light</vt:lpstr>
      <vt:lpstr>Rockwell Extra Bold</vt:lpstr>
      <vt:lpstr>Times New Roman</vt:lpstr>
      <vt:lpstr>Office Theme</vt:lpstr>
      <vt:lpstr>PowerPoint Presentation</vt:lpstr>
      <vt:lpstr> </vt:lpstr>
      <vt:lpstr>Advice from Strunk and White*</vt:lpstr>
      <vt:lpstr>Strunk and White contd.</vt:lpstr>
      <vt:lpstr>“Bits and pieces” from William Zinsser*</vt:lpstr>
      <vt:lpstr>“Some special problems” from Joe Williams*</vt:lpstr>
      <vt:lpstr>Some general advice from Zinsser on style*</vt:lpstr>
      <vt:lpstr>Let’s turn to some data: Text A</vt:lpstr>
      <vt:lpstr>More data: Text B</vt:lpstr>
      <vt:lpstr>Genre</vt:lpstr>
      <vt:lpstr>Same topic, different purpose and audience leads to different choices in grammar, vocabulary and organization of ideas.</vt:lpstr>
      <vt:lpstr>How useful is Zinsser’s advice?</vt:lpstr>
      <vt:lpstr>Reversing the order of a sentence changes information flow and reader expectations</vt:lpstr>
      <vt:lpstr>Reversing the order of some sentences subtly changes the message.</vt:lpstr>
      <vt:lpstr>“Write with nouns and verbs, not with adjectives and adverbs” (Strunk and White)</vt:lpstr>
      <vt:lpstr>Keep your sentences relatively short (Williams)</vt:lpstr>
      <vt:lpstr>Some published advice seems to be rooted in rhetoric</vt:lpstr>
      <vt:lpstr>A final word about Language Mavens*  (from the Yiddish word for “expert”)</vt:lpstr>
      <vt:lpstr>Some last thoughts</vt:lpstr>
      <vt:lpstr>Discussion? </vt:lpstr>
      <vt:lpstr>References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“Published Writing Advice: Take with a Grain of Salt”</dc:title>
  <dc:creator>Kies, Sandra G.</dc:creator>
  <cp:lastModifiedBy>Kies, Sandra G.</cp:lastModifiedBy>
  <cp:revision>61</cp:revision>
  <dcterms:created xsi:type="dcterms:W3CDTF">2020-11-15T02:41:01Z</dcterms:created>
  <dcterms:modified xsi:type="dcterms:W3CDTF">2020-11-17T18:17:36Z</dcterms:modified>
</cp:coreProperties>
</file>