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ppt/ink/ink2.xml" ContentType="application/inkml+xml"/>
  <Override PartName="/ppt/ink/ink3.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7" r:id="rId3"/>
    <p:sldId id="259" r:id="rId4"/>
    <p:sldId id="263" r:id="rId5"/>
    <p:sldId id="271" r:id="rId6"/>
    <p:sldId id="282" r:id="rId7"/>
    <p:sldId id="285" r:id="rId8"/>
    <p:sldId id="286" r:id="rId9"/>
    <p:sldId id="265" r:id="rId10"/>
    <p:sldId id="278" r:id="rId11"/>
    <p:sldId id="279" r:id="rId12"/>
    <p:sldId id="280" r:id="rId13"/>
    <p:sldId id="266" r:id="rId14"/>
    <p:sldId id="272" r:id="rId15"/>
    <p:sldId id="287"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6" autoAdjust="0"/>
    <p:restoredTop sz="94660"/>
  </p:normalViewPr>
  <p:slideViewPr>
    <p:cSldViewPr snapToGrid="0">
      <p:cViewPr varScale="1">
        <p:scale>
          <a:sx n="68" d="100"/>
          <a:sy n="68" d="100"/>
        </p:scale>
        <p:origin x="606" y="33"/>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3-05T17:48:16.705"/>
    </inkml:context>
    <inkml:brush xml:id="br0">
      <inkml:brushProperty name="width" value="0.1" units="cm"/>
      <inkml:brushProperty name="height" value="0.1" units="cm"/>
      <inkml:brushProperty name="color" value="#66CC00"/>
      <inkml:brushProperty name="ignorePressure" value="1"/>
    </inkml:brush>
  </inkml:definitions>
  <inkml:trace contextRef="#ctx0" brushRef="#br0">435 275,'0'1,"-1"1,1 0,-1-1,1 1,-1-1,1 1,-1-1,0 1,0-1,0 0,0 1,0-1,0 0,0 0,-1 0,-1 2,-4 4,-47 62,-80 134,118-177,-18 39,24-44,0-1,-17 23,14-23,-20 42,2-3,24-45,0 1,0-1,1 2,1-1,1 1,0-1,1 1,-1 19,1 18,5 62,1-41,-3 278,1-332,0 1,1-1,1-1,1 1,9 27,-1-16,1-1,25 45,-11-27,55 73,59 44,-95-117,3-2,1-3,2-1,2-3,2-3,1-1,2-4,82 32,14-14,-27-11,75 26,-103-31,-45-16,2-3,84 9,117-11,742-14,-633 2,-349 0,0-1,0-2,-1 1,1-2,-1 0,0-2,0 1,0-2,-1 0,17-11,-13 5,-1 0,0-1,-1 0,-1-2,0 0,-1-1,18-25,3-13,-1-2,-4 0,29-71,59-190,-118 311,58-205,-58 205,7-35,-2 0,2-72,-10-87,-1 78,3 48,-3-84,0 138,-1 1,0-1,-2 1,-1 0,-11-27,11 32,-1 1,-1 0,-1 0,0 1,0 0,-2 1,-17-18,-119-88,-10 12,137 93,-157-86,-6 15,91 44,-36-15,-3 5,-164-38,3 25,290 63,-57-11,1 3,-78 0,99 6,-71-14,-15-1,37 16,55 2,-1-1,-53-8,75 6,-49-10,-107-7,-136 18,135 3,146-2,0 2,0 1,0 1,1 0,-1 1,-31 14,25-7,-1 1,2 1,0 1,-25 20,43-28,0 1,1 0,-1 0,1 1,1 0,-7 11,4-6,-15 18,9-15</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3-05T17:48:18.112"/>
    </inkml:context>
    <inkml:brush xml:id="br0">
      <inkml:brushProperty name="width" value="0.1" units="cm"/>
      <inkml:brushProperty name="height" value="0.1" units="cm"/>
      <inkml:brushProperty name="color" value="#66CC00"/>
      <inkml:brushProperty name="ignorePressure" value="1"/>
    </inkml:brush>
  </inkml:definitions>
  <inkml:trace contextRef="#ctx0" brushRef="#br0">1 0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3-05T17:48:33.538"/>
    </inkml:context>
    <inkml:brush xml:id="br0">
      <inkml:brushProperty name="width" value="0.1" units="cm"/>
      <inkml:brushProperty name="height" value="0.1" units="cm"/>
      <inkml:brushProperty name="color" value="#66CC00"/>
      <inkml:brushProperty name="ignorePressure" value="1"/>
    </inkml:brush>
  </inkml:definitions>
  <inkml:trace contextRef="#ctx0" brushRef="#br0">0 1</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05E424-1409-4ABF-BFD6-D4641D27369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E9B068E-5D9D-4C8E-9C00-0026E1D85DE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45AFEAB-7860-4E3D-9C16-3972429466BB}"/>
              </a:ext>
            </a:extLst>
          </p:cNvPr>
          <p:cNvSpPr>
            <a:spLocks noGrp="1"/>
          </p:cNvSpPr>
          <p:nvPr>
            <p:ph type="dt" sz="half" idx="10"/>
          </p:nvPr>
        </p:nvSpPr>
        <p:spPr/>
        <p:txBody>
          <a:bodyPr/>
          <a:lstStyle/>
          <a:p>
            <a:fld id="{7D0FC1E7-74D7-44DB-B6AC-3219320E49F8}" type="datetimeFigureOut">
              <a:rPr lang="en-US" smtClean="0"/>
              <a:t>3/5/2021</a:t>
            </a:fld>
            <a:endParaRPr lang="en-US"/>
          </a:p>
        </p:txBody>
      </p:sp>
      <p:sp>
        <p:nvSpPr>
          <p:cNvPr id="5" name="Footer Placeholder 4">
            <a:extLst>
              <a:ext uri="{FF2B5EF4-FFF2-40B4-BE49-F238E27FC236}">
                <a16:creationId xmlns:a16="http://schemas.microsoft.com/office/drawing/2014/main" id="{EDFA0124-8000-4160-B988-BABA497E27C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BFFAA5-AE30-4AD9-80C2-D82B6A014DD6}"/>
              </a:ext>
            </a:extLst>
          </p:cNvPr>
          <p:cNvSpPr>
            <a:spLocks noGrp="1"/>
          </p:cNvSpPr>
          <p:nvPr>
            <p:ph type="sldNum" sz="quarter" idx="12"/>
          </p:nvPr>
        </p:nvSpPr>
        <p:spPr/>
        <p:txBody>
          <a:bodyPr/>
          <a:lstStyle/>
          <a:p>
            <a:fld id="{002B28F2-E07E-4202-B1D1-FD8F60AC7203}" type="slidenum">
              <a:rPr lang="en-US" smtClean="0"/>
              <a:t>‹#›</a:t>
            </a:fld>
            <a:endParaRPr lang="en-US"/>
          </a:p>
        </p:txBody>
      </p:sp>
    </p:spTree>
    <p:extLst>
      <p:ext uri="{BB962C8B-B14F-4D97-AF65-F5344CB8AC3E}">
        <p14:creationId xmlns:p14="http://schemas.microsoft.com/office/powerpoint/2010/main" val="32387311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60EDB7-28C1-446F-8403-6BD07171D97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BF46802-DF0D-4B2A-8545-DAF59EFFE71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70F4609-6D8F-4757-96AE-E7128B3DD214}"/>
              </a:ext>
            </a:extLst>
          </p:cNvPr>
          <p:cNvSpPr>
            <a:spLocks noGrp="1"/>
          </p:cNvSpPr>
          <p:nvPr>
            <p:ph type="dt" sz="half" idx="10"/>
          </p:nvPr>
        </p:nvSpPr>
        <p:spPr/>
        <p:txBody>
          <a:bodyPr/>
          <a:lstStyle/>
          <a:p>
            <a:fld id="{7D0FC1E7-74D7-44DB-B6AC-3219320E49F8}" type="datetimeFigureOut">
              <a:rPr lang="en-US" smtClean="0"/>
              <a:t>3/5/2021</a:t>
            </a:fld>
            <a:endParaRPr lang="en-US"/>
          </a:p>
        </p:txBody>
      </p:sp>
      <p:sp>
        <p:nvSpPr>
          <p:cNvPr id="5" name="Footer Placeholder 4">
            <a:extLst>
              <a:ext uri="{FF2B5EF4-FFF2-40B4-BE49-F238E27FC236}">
                <a16:creationId xmlns:a16="http://schemas.microsoft.com/office/drawing/2014/main" id="{EBA9EC31-41F8-4951-8ED0-9E16DB7ADDB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A457BF3-A95E-41AB-915B-20D59C8FED2E}"/>
              </a:ext>
            </a:extLst>
          </p:cNvPr>
          <p:cNvSpPr>
            <a:spLocks noGrp="1"/>
          </p:cNvSpPr>
          <p:nvPr>
            <p:ph type="sldNum" sz="quarter" idx="12"/>
          </p:nvPr>
        </p:nvSpPr>
        <p:spPr/>
        <p:txBody>
          <a:bodyPr/>
          <a:lstStyle/>
          <a:p>
            <a:fld id="{002B28F2-E07E-4202-B1D1-FD8F60AC7203}" type="slidenum">
              <a:rPr lang="en-US" smtClean="0"/>
              <a:t>‹#›</a:t>
            </a:fld>
            <a:endParaRPr lang="en-US"/>
          </a:p>
        </p:txBody>
      </p:sp>
    </p:spTree>
    <p:extLst>
      <p:ext uri="{BB962C8B-B14F-4D97-AF65-F5344CB8AC3E}">
        <p14:creationId xmlns:p14="http://schemas.microsoft.com/office/powerpoint/2010/main" val="42857500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762EDBE-CC36-4C4C-95DF-26682CCAB1B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E056F9F-006C-4613-BB08-1AB1F6D3E8F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EEA0D98-EE59-41E7-8356-2BDFB1E6BE0C}"/>
              </a:ext>
            </a:extLst>
          </p:cNvPr>
          <p:cNvSpPr>
            <a:spLocks noGrp="1"/>
          </p:cNvSpPr>
          <p:nvPr>
            <p:ph type="dt" sz="half" idx="10"/>
          </p:nvPr>
        </p:nvSpPr>
        <p:spPr/>
        <p:txBody>
          <a:bodyPr/>
          <a:lstStyle/>
          <a:p>
            <a:fld id="{7D0FC1E7-74D7-44DB-B6AC-3219320E49F8}" type="datetimeFigureOut">
              <a:rPr lang="en-US" smtClean="0"/>
              <a:t>3/5/2021</a:t>
            </a:fld>
            <a:endParaRPr lang="en-US"/>
          </a:p>
        </p:txBody>
      </p:sp>
      <p:sp>
        <p:nvSpPr>
          <p:cNvPr id="5" name="Footer Placeholder 4">
            <a:extLst>
              <a:ext uri="{FF2B5EF4-FFF2-40B4-BE49-F238E27FC236}">
                <a16:creationId xmlns:a16="http://schemas.microsoft.com/office/drawing/2014/main" id="{15CAB878-C58C-42C9-B96C-2A7C96C5099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6D6E1A8-4529-4812-B7AF-303F32BFBB93}"/>
              </a:ext>
            </a:extLst>
          </p:cNvPr>
          <p:cNvSpPr>
            <a:spLocks noGrp="1"/>
          </p:cNvSpPr>
          <p:nvPr>
            <p:ph type="sldNum" sz="quarter" idx="12"/>
          </p:nvPr>
        </p:nvSpPr>
        <p:spPr/>
        <p:txBody>
          <a:bodyPr/>
          <a:lstStyle/>
          <a:p>
            <a:fld id="{002B28F2-E07E-4202-B1D1-FD8F60AC7203}" type="slidenum">
              <a:rPr lang="en-US" smtClean="0"/>
              <a:t>‹#›</a:t>
            </a:fld>
            <a:endParaRPr lang="en-US"/>
          </a:p>
        </p:txBody>
      </p:sp>
    </p:spTree>
    <p:extLst>
      <p:ext uri="{BB962C8B-B14F-4D97-AF65-F5344CB8AC3E}">
        <p14:creationId xmlns:p14="http://schemas.microsoft.com/office/powerpoint/2010/main" val="39810255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F52DBF-7A2D-46F7-93F2-32D4F6336A1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0F4E84F-BA49-4650-BC53-40BF14FFAD9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271FDAE-97DD-4752-AE72-043D8D0DAB73}"/>
              </a:ext>
            </a:extLst>
          </p:cNvPr>
          <p:cNvSpPr>
            <a:spLocks noGrp="1"/>
          </p:cNvSpPr>
          <p:nvPr>
            <p:ph type="dt" sz="half" idx="10"/>
          </p:nvPr>
        </p:nvSpPr>
        <p:spPr/>
        <p:txBody>
          <a:bodyPr/>
          <a:lstStyle/>
          <a:p>
            <a:fld id="{7D0FC1E7-74D7-44DB-B6AC-3219320E49F8}" type="datetimeFigureOut">
              <a:rPr lang="en-US" smtClean="0"/>
              <a:t>3/5/2021</a:t>
            </a:fld>
            <a:endParaRPr lang="en-US"/>
          </a:p>
        </p:txBody>
      </p:sp>
      <p:sp>
        <p:nvSpPr>
          <p:cNvPr id="5" name="Footer Placeholder 4">
            <a:extLst>
              <a:ext uri="{FF2B5EF4-FFF2-40B4-BE49-F238E27FC236}">
                <a16:creationId xmlns:a16="http://schemas.microsoft.com/office/drawing/2014/main" id="{AFBD15FA-0041-47AF-85B0-00232290660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7B83B75-3BD2-42A9-B69A-C94A8438FE38}"/>
              </a:ext>
            </a:extLst>
          </p:cNvPr>
          <p:cNvSpPr>
            <a:spLocks noGrp="1"/>
          </p:cNvSpPr>
          <p:nvPr>
            <p:ph type="sldNum" sz="quarter" idx="12"/>
          </p:nvPr>
        </p:nvSpPr>
        <p:spPr/>
        <p:txBody>
          <a:bodyPr/>
          <a:lstStyle/>
          <a:p>
            <a:fld id="{002B28F2-E07E-4202-B1D1-FD8F60AC7203}" type="slidenum">
              <a:rPr lang="en-US" smtClean="0"/>
              <a:t>‹#›</a:t>
            </a:fld>
            <a:endParaRPr lang="en-US"/>
          </a:p>
        </p:txBody>
      </p:sp>
    </p:spTree>
    <p:extLst>
      <p:ext uri="{BB962C8B-B14F-4D97-AF65-F5344CB8AC3E}">
        <p14:creationId xmlns:p14="http://schemas.microsoft.com/office/powerpoint/2010/main" val="26083581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4DB95F-FF4C-45BB-A54D-B2585970E4B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E1ACCCD-B362-4BC9-B675-D5D2E2E2ABF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C86AC1E-C6B5-451F-B4B7-085DE2DF6D9D}"/>
              </a:ext>
            </a:extLst>
          </p:cNvPr>
          <p:cNvSpPr>
            <a:spLocks noGrp="1"/>
          </p:cNvSpPr>
          <p:nvPr>
            <p:ph type="dt" sz="half" idx="10"/>
          </p:nvPr>
        </p:nvSpPr>
        <p:spPr/>
        <p:txBody>
          <a:bodyPr/>
          <a:lstStyle/>
          <a:p>
            <a:fld id="{7D0FC1E7-74D7-44DB-B6AC-3219320E49F8}" type="datetimeFigureOut">
              <a:rPr lang="en-US" smtClean="0"/>
              <a:t>3/5/2021</a:t>
            </a:fld>
            <a:endParaRPr lang="en-US"/>
          </a:p>
        </p:txBody>
      </p:sp>
      <p:sp>
        <p:nvSpPr>
          <p:cNvPr id="5" name="Footer Placeholder 4">
            <a:extLst>
              <a:ext uri="{FF2B5EF4-FFF2-40B4-BE49-F238E27FC236}">
                <a16:creationId xmlns:a16="http://schemas.microsoft.com/office/drawing/2014/main" id="{A28C8163-3A59-465F-BDB6-C949F520D94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F9E963-F31E-4288-8FEC-BEEBC0BDEEF4}"/>
              </a:ext>
            </a:extLst>
          </p:cNvPr>
          <p:cNvSpPr>
            <a:spLocks noGrp="1"/>
          </p:cNvSpPr>
          <p:nvPr>
            <p:ph type="sldNum" sz="quarter" idx="12"/>
          </p:nvPr>
        </p:nvSpPr>
        <p:spPr/>
        <p:txBody>
          <a:bodyPr/>
          <a:lstStyle/>
          <a:p>
            <a:fld id="{002B28F2-E07E-4202-B1D1-FD8F60AC7203}" type="slidenum">
              <a:rPr lang="en-US" smtClean="0"/>
              <a:t>‹#›</a:t>
            </a:fld>
            <a:endParaRPr lang="en-US"/>
          </a:p>
        </p:txBody>
      </p:sp>
    </p:spTree>
    <p:extLst>
      <p:ext uri="{BB962C8B-B14F-4D97-AF65-F5344CB8AC3E}">
        <p14:creationId xmlns:p14="http://schemas.microsoft.com/office/powerpoint/2010/main" val="25911294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C0FADE-6DE0-4251-8F86-19D91E7792D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8D13C10-A967-478C-815E-556D7F67C08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16FAF43-4814-491D-879A-23EA1415FBB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3F4DF08-916B-4283-8F68-3F765273150B}"/>
              </a:ext>
            </a:extLst>
          </p:cNvPr>
          <p:cNvSpPr>
            <a:spLocks noGrp="1"/>
          </p:cNvSpPr>
          <p:nvPr>
            <p:ph type="dt" sz="half" idx="10"/>
          </p:nvPr>
        </p:nvSpPr>
        <p:spPr/>
        <p:txBody>
          <a:bodyPr/>
          <a:lstStyle/>
          <a:p>
            <a:fld id="{7D0FC1E7-74D7-44DB-B6AC-3219320E49F8}" type="datetimeFigureOut">
              <a:rPr lang="en-US" smtClean="0"/>
              <a:t>3/5/2021</a:t>
            </a:fld>
            <a:endParaRPr lang="en-US"/>
          </a:p>
        </p:txBody>
      </p:sp>
      <p:sp>
        <p:nvSpPr>
          <p:cNvPr id="6" name="Footer Placeholder 5">
            <a:extLst>
              <a:ext uri="{FF2B5EF4-FFF2-40B4-BE49-F238E27FC236}">
                <a16:creationId xmlns:a16="http://schemas.microsoft.com/office/drawing/2014/main" id="{14C8F52C-0B2B-492D-8A11-1AB8881AA6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7F7FCE7-3D6C-4FE1-AD23-742808770FE5}"/>
              </a:ext>
            </a:extLst>
          </p:cNvPr>
          <p:cNvSpPr>
            <a:spLocks noGrp="1"/>
          </p:cNvSpPr>
          <p:nvPr>
            <p:ph type="sldNum" sz="quarter" idx="12"/>
          </p:nvPr>
        </p:nvSpPr>
        <p:spPr/>
        <p:txBody>
          <a:bodyPr/>
          <a:lstStyle/>
          <a:p>
            <a:fld id="{002B28F2-E07E-4202-B1D1-FD8F60AC7203}" type="slidenum">
              <a:rPr lang="en-US" smtClean="0"/>
              <a:t>‹#›</a:t>
            </a:fld>
            <a:endParaRPr lang="en-US"/>
          </a:p>
        </p:txBody>
      </p:sp>
    </p:spTree>
    <p:extLst>
      <p:ext uri="{BB962C8B-B14F-4D97-AF65-F5344CB8AC3E}">
        <p14:creationId xmlns:p14="http://schemas.microsoft.com/office/powerpoint/2010/main" val="12882842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445EA1-903C-4686-8EC8-4BF4DEC3BFB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152C858-76BE-4405-BF42-685B5B65EB8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28E1FDD-C4A8-4983-BB37-5193542A19A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E6C9409-0FF1-438E-8A56-3D7D2396546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45328BC-93EE-4148-8320-1F0E6BF12D8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0267820-5DB9-43F8-B520-5327CD53BB08}"/>
              </a:ext>
            </a:extLst>
          </p:cNvPr>
          <p:cNvSpPr>
            <a:spLocks noGrp="1"/>
          </p:cNvSpPr>
          <p:nvPr>
            <p:ph type="dt" sz="half" idx="10"/>
          </p:nvPr>
        </p:nvSpPr>
        <p:spPr/>
        <p:txBody>
          <a:bodyPr/>
          <a:lstStyle/>
          <a:p>
            <a:fld id="{7D0FC1E7-74D7-44DB-B6AC-3219320E49F8}" type="datetimeFigureOut">
              <a:rPr lang="en-US" smtClean="0"/>
              <a:t>3/5/2021</a:t>
            </a:fld>
            <a:endParaRPr lang="en-US"/>
          </a:p>
        </p:txBody>
      </p:sp>
      <p:sp>
        <p:nvSpPr>
          <p:cNvPr id="8" name="Footer Placeholder 7">
            <a:extLst>
              <a:ext uri="{FF2B5EF4-FFF2-40B4-BE49-F238E27FC236}">
                <a16:creationId xmlns:a16="http://schemas.microsoft.com/office/drawing/2014/main" id="{561D62E9-876F-4A72-86ED-5E10E2340A8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01F9EA2-47D3-4C67-8C51-B2E14E0E6A23}"/>
              </a:ext>
            </a:extLst>
          </p:cNvPr>
          <p:cNvSpPr>
            <a:spLocks noGrp="1"/>
          </p:cNvSpPr>
          <p:nvPr>
            <p:ph type="sldNum" sz="quarter" idx="12"/>
          </p:nvPr>
        </p:nvSpPr>
        <p:spPr/>
        <p:txBody>
          <a:bodyPr/>
          <a:lstStyle/>
          <a:p>
            <a:fld id="{002B28F2-E07E-4202-B1D1-FD8F60AC7203}" type="slidenum">
              <a:rPr lang="en-US" smtClean="0"/>
              <a:t>‹#›</a:t>
            </a:fld>
            <a:endParaRPr lang="en-US"/>
          </a:p>
        </p:txBody>
      </p:sp>
    </p:spTree>
    <p:extLst>
      <p:ext uri="{BB962C8B-B14F-4D97-AF65-F5344CB8AC3E}">
        <p14:creationId xmlns:p14="http://schemas.microsoft.com/office/powerpoint/2010/main" val="30365043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CA6E78-C240-4C3A-9AAD-3F3B186E9AE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EAEF677-3AD1-4043-9B82-9E0984E51416}"/>
              </a:ext>
            </a:extLst>
          </p:cNvPr>
          <p:cNvSpPr>
            <a:spLocks noGrp="1"/>
          </p:cNvSpPr>
          <p:nvPr>
            <p:ph type="dt" sz="half" idx="10"/>
          </p:nvPr>
        </p:nvSpPr>
        <p:spPr/>
        <p:txBody>
          <a:bodyPr/>
          <a:lstStyle/>
          <a:p>
            <a:fld id="{7D0FC1E7-74D7-44DB-B6AC-3219320E49F8}" type="datetimeFigureOut">
              <a:rPr lang="en-US" smtClean="0"/>
              <a:t>3/5/2021</a:t>
            </a:fld>
            <a:endParaRPr lang="en-US"/>
          </a:p>
        </p:txBody>
      </p:sp>
      <p:sp>
        <p:nvSpPr>
          <p:cNvPr id="4" name="Footer Placeholder 3">
            <a:extLst>
              <a:ext uri="{FF2B5EF4-FFF2-40B4-BE49-F238E27FC236}">
                <a16:creationId xmlns:a16="http://schemas.microsoft.com/office/drawing/2014/main" id="{4DA5A64D-AAFB-49D2-A5F1-B7EE56E1C00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8ED5FB7-5545-4A89-A0AE-EDC7AED41880}"/>
              </a:ext>
            </a:extLst>
          </p:cNvPr>
          <p:cNvSpPr>
            <a:spLocks noGrp="1"/>
          </p:cNvSpPr>
          <p:nvPr>
            <p:ph type="sldNum" sz="quarter" idx="12"/>
          </p:nvPr>
        </p:nvSpPr>
        <p:spPr/>
        <p:txBody>
          <a:bodyPr/>
          <a:lstStyle/>
          <a:p>
            <a:fld id="{002B28F2-E07E-4202-B1D1-FD8F60AC7203}" type="slidenum">
              <a:rPr lang="en-US" smtClean="0"/>
              <a:t>‹#›</a:t>
            </a:fld>
            <a:endParaRPr lang="en-US"/>
          </a:p>
        </p:txBody>
      </p:sp>
    </p:spTree>
    <p:extLst>
      <p:ext uri="{BB962C8B-B14F-4D97-AF65-F5344CB8AC3E}">
        <p14:creationId xmlns:p14="http://schemas.microsoft.com/office/powerpoint/2010/main" val="28515698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3D47F00-765B-4F4C-BB1E-65CF0E7C6415}"/>
              </a:ext>
            </a:extLst>
          </p:cNvPr>
          <p:cNvSpPr>
            <a:spLocks noGrp="1"/>
          </p:cNvSpPr>
          <p:nvPr>
            <p:ph type="dt" sz="half" idx="10"/>
          </p:nvPr>
        </p:nvSpPr>
        <p:spPr/>
        <p:txBody>
          <a:bodyPr/>
          <a:lstStyle/>
          <a:p>
            <a:fld id="{7D0FC1E7-74D7-44DB-B6AC-3219320E49F8}" type="datetimeFigureOut">
              <a:rPr lang="en-US" smtClean="0"/>
              <a:t>3/5/2021</a:t>
            </a:fld>
            <a:endParaRPr lang="en-US"/>
          </a:p>
        </p:txBody>
      </p:sp>
      <p:sp>
        <p:nvSpPr>
          <p:cNvPr id="3" name="Footer Placeholder 2">
            <a:extLst>
              <a:ext uri="{FF2B5EF4-FFF2-40B4-BE49-F238E27FC236}">
                <a16:creationId xmlns:a16="http://schemas.microsoft.com/office/drawing/2014/main" id="{AC77CD9B-B2A8-4778-9120-BECB54B7233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812A0F7-ED9E-4984-98E2-86409546964D}"/>
              </a:ext>
            </a:extLst>
          </p:cNvPr>
          <p:cNvSpPr>
            <a:spLocks noGrp="1"/>
          </p:cNvSpPr>
          <p:nvPr>
            <p:ph type="sldNum" sz="quarter" idx="12"/>
          </p:nvPr>
        </p:nvSpPr>
        <p:spPr/>
        <p:txBody>
          <a:bodyPr/>
          <a:lstStyle/>
          <a:p>
            <a:fld id="{002B28F2-E07E-4202-B1D1-FD8F60AC7203}" type="slidenum">
              <a:rPr lang="en-US" smtClean="0"/>
              <a:t>‹#›</a:t>
            </a:fld>
            <a:endParaRPr lang="en-US"/>
          </a:p>
        </p:txBody>
      </p:sp>
    </p:spTree>
    <p:extLst>
      <p:ext uri="{BB962C8B-B14F-4D97-AF65-F5344CB8AC3E}">
        <p14:creationId xmlns:p14="http://schemas.microsoft.com/office/powerpoint/2010/main" val="7448043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17A704-A25A-4BBA-9E4F-D10041BB7B9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007E289-DD3E-4470-9CF9-33C7CE068BF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520BC0C-0AE6-4D97-90B2-8FD7C1826E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DC6B982-976F-4998-A99C-D760E6059642}"/>
              </a:ext>
            </a:extLst>
          </p:cNvPr>
          <p:cNvSpPr>
            <a:spLocks noGrp="1"/>
          </p:cNvSpPr>
          <p:nvPr>
            <p:ph type="dt" sz="half" idx="10"/>
          </p:nvPr>
        </p:nvSpPr>
        <p:spPr/>
        <p:txBody>
          <a:bodyPr/>
          <a:lstStyle/>
          <a:p>
            <a:fld id="{7D0FC1E7-74D7-44DB-B6AC-3219320E49F8}" type="datetimeFigureOut">
              <a:rPr lang="en-US" smtClean="0"/>
              <a:t>3/5/2021</a:t>
            </a:fld>
            <a:endParaRPr lang="en-US"/>
          </a:p>
        </p:txBody>
      </p:sp>
      <p:sp>
        <p:nvSpPr>
          <p:cNvPr id="6" name="Footer Placeholder 5">
            <a:extLst>
              <a:ext uri="{FF2B5EF4-FFF2-40B4-BE49-F238E27FC236}">
                <a16:creationId xmlns:a16="http://schemas.microsoft.com/office/drawing/2014/main" id="{56F33C43-EDC9-42FA-A8AD-7FBE7EA85CB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A8D10E6-057D-4A7C-A01F-3673DCD741F6}"/>
              </a:ext>
            </a:extLst>
          </p:cNvPr>
          <p:cNvSpPr>
            <a:spLocks noGrp="1"/>
          </p:cNvSpPr>
          <p:nvPr>
            <p:ph type="sldNum" sz="quarter" idx="12"/>
          </p:nvPr>
        </p:nvSpPr>
        <p:spPr/>
        <p:txBody>
          <a:bodyPr/>
          <a:lstStyle/>
          <a:p>
            <a:fld id="{002B28F2-E07E-4202-B1D1-FD8F60AC7203}" type="slidenum">
              <a:rPr lang="en-US" smtClean="0"/>
              <a:t>‹#›</a:t>
            </a:fld>
            <a:endParaRPr lang="en-US"/>
          </a:p>
        </p:txBody>
      </p:sp>
    </p:spTree>
    <p:extLst>
      <p:ext uri="{BB962C8B-B14F-4D97-AF65-F5344CB8AC3E}">
        <p14:creationId xmlns:p14="http://schemas.microsoft.com/office/powerpoint/2010/main" val="3130943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08B759-C571-4EFA-A27F-A12F4084508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F4FC4A8-9D5E-49D0-9656-42BD4D6233A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B4127BE-159D-44A4-BA0F-A0D0C61F5E2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D2C4C71-8450-466F-9654-BD72C089400C}"/>
              </a:ext>
            </a:extLst>
          </p:cNvPr>
          <p:cNvSpPr>
            <a:spLocks noGrp="1"/>
          </p:cNvSpPr>
          <p:nvPr>
            <p:ph type="dt" sz="half" idx="10"/>
          </p:nvPr>
        </p:nvSpPr>
        <p:spPr/>
        <p:txBody>
          <a:bodyPr/>
          <a:lstStyle/>
          <a:p>
            <a:fld id="{7D0FC1E7-74D7-44DB-B6AC-3219320E49F8}" type="datetimeFigureOut">
              <a:rPr lang="en-US" smtClean="0"/>
              <a:t>3/5/2021</a:t>
            </a:fld>
            <a:endParaRPr lang="en-US"/>
          </a:p>
        </p:txBody>
      </p:sp>
      <p:sp>
        <p:nvSpPr>
          <p:cNvPr id="6" name="Footer Placeholder 5">
            <a:extLst>
              <a:ext uri="{FF2B5EF4-FFF2-40B4-BE49-F238E27FC236}">
                <a16:creationId xmlns:a16="http://schemas.microsoft.com/office/drawing/2014/main" id="{A28FCC24-16D8-4D31-AF19-48C82DA43B3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EC6F823-6AE2-4B43-A6DD-626496EC43CE}"/>
              </a:ext>
            </a:extLst>
          </p:cNvPr>
          <p:cNvSpPr>
            <a:spLocks noGrp="1"/>
          </p:cNvSpPr>
          <p:nvPr>
            <p:ph type="sldNum" sz="quarter" idx="12"/>
          </p:nvPr>
        </p:nvSpPr>
        <p:spPr/>
        <p:txBody>
          <a:bodyPr/>
          <a:lstStyle/>
          <a:p>
            <a:fld id="{002B28F2-E07E-4202-B1D1-FD8F60AC7203}" type="slidenum">
              <a:rPr lang="en-US" smtClean="0"/>
              <a:t>‹#›</a:t>
            </a:fld>
            <a:endParaRPr lang="en-US"/>
          </a:p>
        </p:txBody>
      </p:sp>
    </p:spTree>
    <p:extLst>
      <p:ext uri="{BB962C8B-B14F-4D97-AF65-F5344CB8AC3E}">
        <p14:creationId xmlns:p14="http://schemas.microsoft.com/office/powerpoint/2010/main" val="755643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C8D1AC6-F49C-4049-9AF4-27AF8F73146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64FF236-8FFD-4B2F-9004-52492D2DC1E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F25C882-53DF-4662-ABB3-AEC29E12BFF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0FC1E7-74D7-44DB-B6AC-3219320E49F8}" type="datetimeFigureOut">
              <a:rPr lang="en-US" smtClean="0"/>
              <a:t>3/5/2021</a:t>
            </a:fld>
            <a:endParaRPr lang="en-US"/>
          </a:p>
        </p:txBody>
      </p:sp>
      <p:sp>
        <p:nvSpPr>
          <p:cNvPr id="5" name="Footer Placeholder 4">
            <a:extLst>
              <a:ext uri="{FF2B5EF4-FFF2-40B4-BE49-F238E27FC236}">
                <a16:creationId xmlns:a16="http://schemas.microsoft.com/office/drawing/2014/main" id="{94392577-D4A1-4D7C-933D-81F5F753E21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380ED38-B22A-4451-89B1-FEAD025B88B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2B28F2-E07E-4202-B1D1-FD8F60AC7203}" type="slidenum">
              <a:rPr lang="en-US" smtClean="0"/>
              <a:t>‹#›</a:t>
            </a:fld>
            <a:endParaRPr lang="en-US"/>
          </a:p>
        </p:txBody>
      </p:sp>
    </p:spTree>
    <p:extLst>
      <p:ext uri="{BB962C8B-B14F-4D97-AF65-F5344CB8AC3E}">
        <p14:creationId xmlns:p14="http://schemas.microsoft.com/office/powerpoint/2010/main" val="40984456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corpus.byu.edu/coca"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onlinelibrary.wiley.com/doi/" TargetMode="External"/><Relationship Id="rId7" Type="http://schemas.openxmlformats.org/officeDocument/2006/relationships/hyperlink" Target="http://wwwcorpustool.com/" TargetMode="External"/><Relationship Id="rId2" Type="http://schemas.openxmlformats.org/officeDocument/2006/relationships/hyperlink" Target="http://www.antlab.sci.waseda.ac.jp/" TargetMode="External"/><Relationship Id="rId1" Type="http://schemas.openxmlformats.org/officeDocument/2006/relationships/slideLayout" Target="../slideLayouts/slideLayout2.xml"/><Relationship Id="rId6" Type="http://schemas.openxmlformats.org/officeDocument/2006/relationships/hyperlink" Target="http://www.jstor/" TargetMode="External"/><Relationship Id="rId5" Type="http://schemas.openxmlformats.org/officeDocument/2006/relationships/hyperlink" Target="https://doi.org/10.1016/j.esp.2016.01.004" TargetMode="External"/><Relationship Id="rId4" Type="http://schemas.openxmlformats.org/officeDocument/2006/relationships/hyperlink" Target="https://corpus.byu.edu/coca/"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www.coventry.ac.uk/bawe/" TargetMode="External"/><Relationship Id="rId2" Type="http://schemas.openxmlformats.org/officeDocument/2006/relationships/hyperlink" Target="https://doi-org.libweb.ben.edu/10.1016/j.jslw.2013.07.002"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www.rhetory.com/wrabv"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ustomXml" Target="../ink/ink1.xml"/><Relationship Id="rId1" Type="http://schemas.openxmlformats.org/officeDocument/2006/relationships/slideLayout" Target="../slideLayouts/slideLayout2.xml"/><Relationship Id="rId6" Type="http://schemas.openxmlformats.org/officeDocument/2006/relationships/customXml" Target="../ink/ink3.xml"/><Relationship Id="rId5" Type="http://schemas.openxmlformats.org/officeDocument/2006/relationships/image" Target="../media/image4.png"/><Relationship Id="rId4" Type="http://schemas.openxmlformats.org/officeDocument/2006/relationships/customXml" Target="../ink/ink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9000"/>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EAAD1-1B8E-4E87-A0EC-C0E84B84B747}"/>
              </a:ext>
            </a:extLst>
          </p:cNvPr>
          <p:cNvSpPr>
            <a:spLocks noGrp="1"/>
          </p:cNvSpPr>
          <p:nvPr>
            <p:ph type="ctrTitle"/>
          </p:nvPr>
        </p:nvSpPr>
        <p:spPr>
          <a:xfrm>
            <a:off x="1055077" y="422030"/>
            <a:ext cx="9833317" cy="3006970"/>
          </a:xfrm>
        </p:spPr>
        <p:txBody>
          <a:bodyPr>
            <a:normAutofit fontScale="90000"/>
          </a:bodyPr>
          <a:lstStyle/>
          <a:p>
            <a:br>
              <a:rPr lang="en-US" sz="4400" b="1" dirty="0">
                <a:effectLst/>
                <a:latin typeface="Calibri" panose="020F0502020204030204" pitchFamily="34" charset="0"/>
                <a:ea typeface="Calibri" panose="020F0502020204030204" pitchFamily="34" charset="0"/>
                <a:cs typeface="Times New Roman" panose="02020603050405020304" pitchFamily="18" charset="0"/>
              </a:rPr>
            </a:br>
            <a:r>
              <a:rPr lang="en-US" sz="5300" b="1" dirty="0">
                <a:effectLst/>
                <a:latin typeface="Calibri" panose="020F0502020204030204" pitchFamily="34" charset="0"/>
                <a:ea typeface="Calibri" panose="020F0502020204030204" pitchFamily="34" charset="0"/>
                <a:cs typeface="Times New Roman" panose="02020603050405020304" pitchFamily="18" charset="0"/>
              </a:rPr>
              <a:t>Acquiring a scholar’s voice: Vietnamese students mastering academic vocabulary in thesis writing</a:t>
            </a:r>
            <a:endParaRPr lang="en-US" dirty="0"/>
          </a:p>
        </p:txBody>
      </p:sp>
      <p:sp>
        <p:nvSpPr>
          <p:cNvPr id="3" name="Subtitle 2">
            <a:extLst>
              <a:ext uri="{FF2B5EF4-FFF2-40B4-BE49-F238E27FC236}">
                <a16:creationId xmlns:a16="http://schemas.microsoft.com/office/drawing/2014/main" id="{81684017-9282-4982-8A63-5804B6FB70E7}"/>
              </a:ext>
            </a:extLst>
          </p:cNvPr>
          <p:cNvSpPr>
            <a:spLocks noGrp="1"/>
          </p:cNvSpPr>
          <p:nvPr>
            <p:ph type="subTitle" idx="1"/>
          </p:nvPr>
        </p:nvSpPr>
        <p:spPr/>
        <p:txBody>
          <a:bodyPr>
            <a:noAutofit/>
          </a:bodyPr>
          <a:lstStyle/>
          <a:p>
            <a:r>
              <a:rPr lang="en-US" sz="3200" b="1" dirty="0"/>
              <a:t>Sandra Kies PhD</a:t>
            </a:r>
          </a:p>
          <a:p>
            <a:r>
              <a:rPr lang="en-US" sz="3200" b="1" dirty="0"/>
              <a:t>Benedictine University</a:t>
            </a:r>
          </a:p>
          <a:p>
            <a:r>
              <a:rPr lang="en-US" sz="3200" b="1" dirty="0"/>
              <a:t>Lisle, Illinois, USA.</a:t>
            </a:r>
          </a:p>
          <a:p>
            <a:r>
              <a:rPr lang="en-US" sz="3200" b="1" dirty="0"/>
              <a:t>WRAB V (online) 5 March 2021</a:t>
            </a:r>
          </a:p>
        </p:txBody>
      </p:sp>
    </p:spTree>
    <p:extLst>
      <p:ext uri="{BB962C8B-B14F-4D97-AF65-F5344CB8AC3E}">
        <p14:creationId xmlns:p14="http://schemas.microsoft.com/office/powerpoint/2010/main" val="40643273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29C679-D254-4C77-B1CB-742E14A7F7AE}"/>
              </a:ext>
            </a:extLst>
          </p:cNvPr>
          <p:cNvSpPr>
            <a:spLocks noGrp="1"/>
          </p:cNvSpPr>
          <p:nvPr>
            <p:ph type="title"/>
          </p:nvPr>
        </p:nvSpPr>
        <p:spPr>
          <a:solidFill>
            <a:schemeClr val="bg2">
              <a:lumMod val="90000"/>
            </a:schemeClr>
          </a:solidFill>
        </p:spPr>
        <p:txBody>
          <a:bodyPr/>
          <a:lstStyle/>
          <a:p>
            <a:r>
              <a:rPr lang="en-US" b="1" dirty="0">
                <a:solidFill>
                  <a:srgbClr val="7030A0"/>
                </a:solidFill>
              </a:rPr>
              <a:t>Where to from here?</a:t>
            </a:r>
          </a:p>
        </p:txBody>
      </p:sp>
      <p:sp>
        <p:nvSpPr>
          <p:cNvPr id="3" name="Content Placeholder 2">
            <a:extLst>
              <a:ext uri="{FF2B5EF4-FFF2-40B4-BE49-F238E27FC236}">
                <a16:creationId xmlns:a16="http://schemas.microsoft.com/office/drawing/2014/main" id="{4850C40D-DCAB-4D74-9EB3-286206D3AF9F}"/>
              </a:ext>
            </a:extLst>
          </p:cNvPr>
          <p:cNvSpPr>
            <a:spLocks noGrp="1"/>
          </p:cNvSpPr>
          <p:nvPr>
            <p:ph idx="1"/>
          </p:nvPr>
        </p:nvSpPr>
        <p:spPr/>
        <p:txBody>
          <a:bodyPr>
            <a:normAutofit fontScale="77500" lnSpcReduction="20000"/>
          </a:bodyPr>
          <a:lstStyle/>
          <a:p>
            <a:pPr marL="0" marR="0" indent="0">
              <a:lnSpc>
                <a:spcPct val="107000"/>
              </a:lnSpc>
              <a:spcBef>
                <a:spcPts val="0"/>
              </a:spcBef>
              <a:spcAft>
                <a:spcPts val="800"/>
              </a:spcAft>
              <a:buNone/>
            </a:pPr>
            <a:r>
              <a:rPr lang="en-US" sz="2800" dirty="0">
                <a:effectLst/>
                <a:latin typeface="Calibri" panose="020F0502020204030204" pitchFamily="34" charset="0"/>
                <a:ea typeface="Calibri" panose="020F0502020204030204" pitchFamily="34" charset="0"/>
                <a:cs typeface="Times New Roman" panose="02020603050405020304" pitchFamily="18" charset="0"/>
              </a:rPr>
              <a:t>Beyond the scope of this preliminary investigation, but we are investigating:</a:t>
            </a:r>
          </a:p>
          <a:p>
            <a:pPr marL="0" marR="0">
              <a:lnSpc>
                <a:spcPct val="107000"/>
              </a:lnSpc>
              <a:spcBef>
                <a:spcPts val="0"/>
              </a:spcBef>
              <a:spcAft>
                <a:spcPts val="80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Use of conversational and somewhat aggressive discourse markers such as </a:t>
            </a:r>
            <a:r>
              <a:rPr lang="en-US" sz="2800" i="1" dirty="0">
                <a:effectLst/>
                <a:latin typeface="Calibri" panose="020F0502020204030204" pitchFamily="34" charset="0"/>
                <a:ea typeface="Calibri" panose="020F0502020204030204" pitchFamily="34" charset="0"/>
                <a:cs typeface="Times New Roman" panose="02020603050405020304" pitchFamily="18" charset="0"/>
              </a:rPr>
              <a:t>on</a:t>
            </a:r>
            <a:r>
              <a:rPr lang="en-US" sz="2800" dirty="0">
                <a:effectLst/>
                <a:latin typeface="Calibri" panose="020F0502020204030204" pitchFamily="34" charset="0"/>
                <a:ea typeface="Calibri" panose="020F0502020204030204" pitchFamily="34" charset="0"/>
                <a:cs typeface="Times New Roman" panose="02020603050405020304" pitchFamily="18" charset="0"/>
              </a:rPr>
              <a:t> </a:t>
            </a:r>
            <a:r>
              <a:rPr lang="en-US" sz="2800" i="1" dirty="0">
                <a:effectLst/>
                <a:latin typeface="Calibri" panose="020F0502020204030204" pitchFamily="34" charset="0"/>
                <a:ea typeface="Calibri" panose="020F0502020204030204" pitchFamily="34" charset="0"/>
                <a:cs typeface="Times New Roman" panose="02020603050405020304" pitchFamily="18" charset="0"/>
              </a:rPr>
              <a:t>the contrary </a:t>
            </a:r>
            <a:r>
              <a:rPr lang="en-US" sz="2800" dirty="0">
                <a:effectLst/>
                <a:latin typeface="Calibri" panose="020F0502020204030204" pitchFamily="34" charset="0"/>
                <a:ea typeface="Calibri" panose="020F0502020204030204" pitchFamily="34" charset="0"/>
                <a:cs typeface="Times New Roman" panose="02020603050405020304" pitchFamily="18" charset="0"/>
              </a:rPr>
              <a:t>or </a:t>
            </a:r>
            <a:r>
              <a:rPr lang="en-US" sz="2800" i="1" dirty="0">
                <a:effectLst/>
                <a:latin typeface="Calibri" panose="020F0502020204030204" pitchFamily="34" charset="0"/>
                <a:ea typeface="Calibri" panose="020F0502020204030204" pitchFamily="34" charset="0"/>
                <a:cs typeface="Times New Roman" panose="02020603050405020304" pitchFamily="18" charset="0"/>
              </a:rPr>
              <a:t>besides </a:t>
            </a:r>
            <a:r>
              <a:rPr lang="en-US" sz="2800" dirty="0">
                <a:effectLst/>
                <a:latin typeface="Calibri" panose="020F0502020204030204" pitchFamily="34" charset="0"/>
                <a:ea typeface="Calibri" panose="020F0502020204030204" pitchFamily="34" charset="0"/>
                <a:cs typeface="Times New Roman" panose="02020603050405020304" pitchFamily="18" charset="0"/>
              </a:rPr>
              <a:t>is common. Comparison with COCAA 2010-12 (9 mill. words) shows </a:t>
            </a:r>
            <a:r>
              <a:rPr lang="en-US" sz="2800" i="1" dirty="0">
                <a:effectLst/>
                <a:latin typeface="Calibri" panose="020F0502020204030204" pitchFamily="34" charset="0"/>
                <a:ea typeface="Calibri" panose="020F0502020204030204" pitchFamily="34" charset="0"/>
                <a:cs typeface="Times New Roman" panose="02020603050405020304" pitchFamily="18" charset="0"/>
              </a:rPr>
              <a:t>besides</a:t>
            </a:r>
            <a:r>
              <a:rPr lang="en-US" sz="2800" dirty="0">
                <a:effectLst/>
                <a:latin typeface="Calibri" panose="020F0502020204030204" pitchFamily="34" charset="0"/>
                <a:ea typeface="Calibri" panose="020F0502020204030204" pitchFamily="34" charset="0"/>
                <a:cs typeface="Times New Roman" panose="02020603050405020304" pitchFamily="18" charset="0"/>
              </a:rPr>
              <a:t> used only 22 times. Our students used </a:t>
            </a:r>
            <a:r>
              <a:rPr lang="en-US" sz="2800" i="1" dirty="0">
                <a:effectLst/>
                <a:latin typeface="Calibri" panose="020F0502020204030204" pitchFamily="34" charset="0"/>
                <a:ea typeface="Calibri" panose="020F0502020204030204" pitchFamily="34" charset="0"/>
                <a:cs typeface="Times New Roman" panose="02020603050405020304" pitchFamily="18" charset="0"/>
              </a:rPr>
              <a:t>besides </a:t>
            </a:r>
            <a:r>
              <a:rPr lang="en-US" sz="2800" dirty="0">
                <a:effectLst/>
                <a:latin typeface="Calibri" panose="020F0502020204030204" pitchFamily="34" charset="0"/>
                <a:ea typeface="Calibri" panose="020F0502020204030204" pitchFamily="34" charset="0"/>
                <a:cs typeface="Times New Roman" panose="02020603050405020304" pitchFamily="18" charset="0"/>
              </a:rPr>
              <a:t>21 times just in their introductions.</a:t>
            </a:r>
          </a:p>
          <a:p>
            <a:pPr marL="0" marR="0">
              <a:lnSpc>
                <a:spcPct val="107000"/>
              </a:lnSpc>
              <a:spcBef>
                <a:spcPts val="0"/>
              </a:spcBef>
              <a:spcAft>
                <a:spcPts val="80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“Overuse” of discourse markers in first position as textual themes. e.g. </a:t>
            </a:r>
            <a:r>
              <a:rPr lang="en-US" sz="2800" i="1" dirty="0">
                <a:effectLst/>
                <a:latin typeface="Calibri" panose="020F0502020204030204" pitchFamily="34" charset="0"/>
                <a:ea typeface="Calibri" panose="020F0502020204030204" pitchFamily="34" charset="0"/>
                <a:cs typeface="Times New Roman" panose="02020603050405020304" pitchFamily="18" charset="0"/>
              </a:rPr>
              <a:t>moreover, therefore, hence</a:t>
            </a:r>
            <a:r>
              <a:rPr lang="en-US" i="1" dirty="0">
                <a:latin typeface="Calibri" panose="020F0502020204030204" pitchFamily="34" charset="0"/>
                <a:ea typeface="Calibri" panose="020F0502020204030204" pitchFamily="34" charset="0"/>
                <a:cs typeface="Times New Roman" panose="02020603050405020304" pitchFamily="18" charset="0"/>
              </a:rPr>
              <a:t> </a:t>
            </a:r>
            <a:r>
              <a:rPr lang="en-US" dirty="0">
                <a:latin typeface="Calibri" panose="020F0502020204030204" pitchFamily="34" charset="0"/>
                <a:ea typeface="Calibri" panose="020F0502020204030204" pitchFamily="34" charset="0"/>
                <a:cs typeface="Times New Roman" panose="02020603050405020304" pitchFamily="18" charset="0"/>
              </a:rPr>
              <a:t>compared with more professional writers.</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Overuse of N-grams such as</a:t>
            </a:r>
            <a:r>
              <a:rPr lang="en-US" sz="2800" i="1" dirty="0">
                <a:effectLst/>
                <a:latin typeface="Calibri" panose="020F0502020204030204" pitchFamily="34" charset="0"/>
                <a:ea typeface="Calibri" panose="020F0502020204030204" pitchFamily="34" charset="0"/>
                <a:cs typeface="Times New Roman" panose="02020603050405020304" pitchFamily="18" charset="0"/>
              </a:rPr>
              <a:t>…According to; On the one/other hand; On the contrary.</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Unnecessary repetition of words with almost the same meaning in one sentence (lack of understanding of the word meanings. </a:t>
            </a:r>
            <a:r>
              <a:rPr lang="en-US" sz="2800" i="1" dirty="0">
                <a:effectLst/>
                <a:latin typeface="Calibri" panose="020F0502020204030204" pitchFamily="34" charset="0"/>
                <a:ea typeface="Calibri" panose="020F0502020204030204" pitchFamily="34" charset="0"/>
                <a:cs typeface="Times New Roman" panose="02020603050405020304" pitchFamily="18" charset="0"/>
              </a:rPr>
              <a:t>According to Han (2020), he says</a:t>
            </a:r>
            <a:r>
              <a:rPr lang="en-US" sz="2800" dirty="0">
                <a:effectLst/>
                <a:latin typeface="Calibri" panose="020F0502020204030204" pitchFamily="34" charset="0"/>
                <a:ea typeface="Calibri" panose="020F0502020204030204" pitchFamily="34" charset="0"/>
                <a:cs typeface="Times New Roman" panose="02020603050405020304" pitchFamily="18" charset="0"/>
              </a:rPr>
              <a:t>…</a:t>
            </a:r>
          </a:p>
          <a:p>
            <a:pPr marL="0" marR="0">
              <a:lnSpc>
                <a:spcPct val="107000"/>
              </a:lnSpc>
              <a:spcBef>
                <a:spcPts val="0"/>
              </a:spcBef>
              <a:spcAft>
                <a:spcPts val="80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Overuse of “lexical teddy bears” such as </a:t>
            </a:r>
            <a:r>
              <a:rPr lang="en-US" sz="2800" i="1" dirty="0">
                <a:effectLst/>
                <a:latin typeface="Calibri" panose="020F0502020204030204" pitchFamily="34" charset="0"/>
                <a:ea typeface="Calibri" panose="020F0502020204030204" pitchFamily="34" charset="0"/>
                <a:cs typeface="Times New Roman" panose="02020603050405020304" pitchFamily="18" charset="0"/>
              </a:rPr>
              <a:t>in general</a:t>
            </a:r>
            <a:r>
              <a:rPr lang="en-US" sz="2800" dirty="0">
                <a:effectLst/>
                <a:latin typeface="Calibri" panose="020F0502020204030204" pitchFamily="34" charset="0"/>
                <a:ea typeface="Calibri" panose="020F0502020204030204" pitchFamily="34" charset="0"/>
                <a:cs typeface="Times New Roman" panose="02020603050405020304" pitchFamily="18" charset="0"/>
              </a:rPr>
              <a:t> … </a:t>
            </a:r>
            <a:r>
              <a:rPr lang="en-US" sz="2800" i="1" dirty="0">
                <a:effectLst/>
                <a:latin typeface="Calibri" panose="020F0502020204030204" pitchFamily="34" charset="0"/>
                <a:ea typeface="Calibri" panose="020F0502020204030204" pitchFamily="34" charset="0"/>
                <a:cs typeface="Times New Roman" panose="02020603050405020304" pitchFamily="18" charset="0"/>
              </a:rPr>
              <a:t>specifically/in particular.</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Use of an appropriate word family, but the wrong derivational suffix. e.g.: </a:t>
            </a:r>
            <a:r>
              <a:rPr lang="en-US" i="1" dirty="0">
                <a:latin typeface="Calibri" panose="020F0502020204030204" pitchFamily="34" charset="0"/>
                <a:ea typeface="Calibri" panose="020F0502020204030204" pitchFamily="34" charset="0"/>
                <a:cs typeface="Times New Roman" panose="02020603050405020304" pitchFamily="18" charset="0"/>
              </a:rPr>
              <a:t>motivat</a:t>
            </a:r>
            <a:r>
              <a:rPr lang="en-US" sz="2800" i="1" dirty="0">
                <a:effectLst/>
                <a:latin typeface="Calibri" panose="020F0502020204030204" pitchFamily="34" charset="0"/>
                <a:ea typeface="Calibri" panose="020F0502020204030204" pitchFamily="34" charset="0"/>
                <a:cs typeface="Times New Roman" panose="02020603050405020304" pitchFamily="18" charset="0"/>
              </a:rPr>
              <a:t>ed/motivating; clear/clearly; instruction/instructional.</a:t>
            </a:r>
          </a:p>
        </p:txBody>
      </p:sp>
    </p:spTree>
    <p:extLst>
      <p:ext uri="{BB962C8B-B14F-4D97-AF65-F5344CB8AC3E}">
        <p14:creationId xmlns:p14="http://schemas.microsoft.com/office/powerpoint/2010/main" val="25325103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52C9B7-26C4-43B3-97F1-636045F3B621}"/>
              </a:ext>
            </a:extLst>
          </p:cNvPr>
          <p:cNvSpPr>
            <a:spLocks noGrp="1"/>
          </p:cNvSpPr>
          <p:nvPr>
            <p:ph type="title"/>
          </p:nvPr>
        </p:nvSpPr>
        <p:spPr>
          <a:solidFill>
            <a:srgbClr val="7030A0"/>
          </a:solidFill>
        </p:spPr>
        <p:txBody>
          <a:bodyPr/>
          <a:lstStyle/>
          <a:p>
            <a:r>
              <a:rPr lang="en-US" b="1" dirty="0">
                <a:solidFill>
                  <a:schemeClr val="bg2">
                    <a:lumMod val="90000"/>
                  </a:schemeClr>
                </a:solidFill>
              </a:rPr>
              <a:t>Appendix 1: New Academic Vocabulary List (NAVL)</a:t>
            </a:r>
          </a:p>
        </p:txBody>
      </p:sp>
      <p:sp>
        <p:nvSpPr>
          <p:cNvPr id="3" name="Content Placeholder 2">
            <a:extLst>
              <a:ext uri="{FF2B5EF4-FFF2-40B4-BE49-F238E27FC236}">
                <a16:creationId xmlns:a16="http://schemas.microsoft.com/office/drawing/2014/main" id="{1177F61B-1DC6-453C-B839-0C5A6E1709A1}"/>
              </a:ext>
            </a:extLst>
          </p:cNvPr>
          <p:cNvSpPr>
            <a:spLocks noGrp="1"/>
          </p:cNvSpPr>
          <p:nvPr>
            <p:ph idx="1"/>
          </p:nvPr>
        </p:nvSpPr>
        <p:spPr/>
        <p:txBody>
          <a:bodyPr>
            <a:normAutofit fontScale="85000" lnSpcReduction="20000"/>
          </a:bodyPr>
          <a:lstStyle/>
          <a:p>
            <a:r>
              <a:rPr lang="en-US" dirty="0"/>
              <a:t> Contains the 20,000 or so most frequent words in 120 million words of the COCA Academic texts (</a:t>
            </a:r>
            <a:r>
              <a:rPr lang="en-US" dirty="0">
                <a:hlinkClick r:id="rId2"/>
              </a:rPr>
              <a:t>http://corpus.byu.edu/coca</a:t>
            </a:r>
            <a:r>
              <a:rPr lang="en-US" dirty="0"/>
              <a:t>)</a:t>
            </a:r>
          </a:p>
          <a:p>
            <a:r>
              <a:rPr lang="en-US" b="1" dirty="0"/>
              <a:t>A. Core. </a:t>
            </a:r>
            <a:r>
              <a:rPr lang="en-US" dirty="0"/>
              <a:t>The top 3,000 "core academic" words (lemmas) in COCA-Academic (e.g. #305 yellow below). To be considered a "core academic word", it must:</a:t>
            </a:r>
          </a:p>
          <a:p>
            <a:r>
              <a:rPr lang="en-US" dirty="0"/>
              <a:t>1)  Occur at least 50% more frequently in the academic portion of COCA than would otherwise be expected (per million words). In other words, 1.50 or higher in the [ratio] column.</a:t>
            </a:r>
          </a:p>
          <a:p>
            <a:r>
              <a:rPr lang="en-US" dirty="0"/>
              <a:t>2)  Have a good "dispersion" [</a:t>
            </a:r>
            <a:r>
              <a:rPr lang="en-US" dirty="0" err="1"/>
              <a:t>disp</a:t>
            </a:r>
            <a:r>
              <a:rPr lang="en-US" dirty="0"/>
              <a:t> column] across the nine domains of academic (a </a:t>
            </a:r>
            <a:r>
              <a:rPr lang="en-US" dirty="0" err="1"/>
              <a:t>Juilland</a:t>
            </a:r>
            <a:r>
              <a:rPr lang="en-US" dirty="0"/>
              <a:t> "d" measure of at least 0.80, for those who know what that means)</a:t>
            </a:r>
          </a:p>
          <a:p>
            <a:r>
              <a:rPr lang="en-US" dirty="0"/>
              <a:t>3) Have at least 20% of the "expected" frequency in at least seven of the nine domains</a:t>
            </a:r>
          </a:p>
          <a:p>
            <a:r>
              <a:rPr lang="en-US" dirty="0"/>
              <a:t>4)  Not occur more than three times as much as "expected" in any of the nine domains</a:t>
            </a:r>
          </a:p>
        </p:txBody>
      </p:sp>
    </p:spTree>
    <p:extLst>
      <p:ext uri="{BB962C8B-B14F-4D97-AF65-F5344CB8AC3E}">
        <p14:creationId xmlns:p14="http://schemas.microsoft.com/office/powerpoint/2010/main" val="31720545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591800-2DF8-4E4F-9719-E63912AF83C8}"/>
              </a:ext>
            </a:extLst>
          </p:cNvPr>
          <p:cNvSpPr>
            <a:spLocks noGrp="1"/>
          </p:cNvSpPr>
          <p:nvPr>
            <p:ph type="title"/>
          </p:nvPr>
        </p:nvSpPr>
        <p:spPr>
          <a:solidFill>
            <a:srgbClr val="7030A0"/>
          </a:solidFill>
        </p:spPr>
        <p:txBody>
          <a:bodyPr/>
          <a:lstStyle/>
          <a:p>
            <a:r>
              <a:rPr lang="en-US" b="1" dirty="0">
                <a:solidFill>
                  <a:schemeClr val="bg2">
                    <a:lumMod val="90000"/>
                  </a:schemeClr>
                </a:solidFill>
              </a:rPr>
              <a:t>Appendix 1 contd</a:t>
            </a:r>
            <a:r>
              <a:rPr lang="en-US" dirty="0">
                <a:solidFill>
                  <a:schemeClr val="bg2">
                    <a:lumMod val="90000"/>
                  </a:schemeClr>
                </a:solidFill>
              </a:rPr>
              <a:t>.</a:t>
            </a:r>
          </a:p>
        </p:txBody>
      </p:sp>
      <p:sp>
        <p:nvSpPr>
          <p:cNvPr id="3" name="Content Placeholder 2">
            <a:extLst>
              <a:ext uri="{FF2B5EF4-FFF2-40B4-BE49-F238E27FC236}">
                <a16:creationId xmlns:a16="http://schemas.microsoft.com/office/drawing/2014/main" id="{D3D3266A-C9BE-41F1-B008-F5467D813250}"/>
              </a:ext>
            </a:extLst>
          </p:cNvPr>
          <p:cNvSpPr>
            <a:spLocks noGrp="1"/>
          </p:cNvSpPr>
          <p:nvPr>
            <p:ph idx="1"/>
          </p:nvPr>
        </p:nvSpPr>
        <p:spPr/>
        <p:txBody>
          <a:bodyPr>
            <a:normAutofit lnSpcReduction="10000"/>
          </a:bodyPr>
          <a:lstStyle/>
          <a:p>
            <a:r>
              <a:rPr lang="en-US" b="1" dirty="0"/>
              <a:t>B. Technical / Domain specific: </a:t>
            </a:r>
            <a:r>
              <a:rPr lang="en-US" dirty="0"/>
              <a:t>About 8,000 other words that occur at least three times as frequently in one of the nine domains of COCA-Academic (e.g. Law or Medicine or Technology) as would otherwise be expected (based on the size of that domain). For example, church occurs more than three times as frequently in [Religion / Philosophy] domain as would otherwise be expected (based on the size of that domain).</a:t>
            </a:r>
          </a:p>
          <a:p>
            <a:r>
              <a:rPr lang="en-US" b="1" dirty="0"/>
              <a:t>C. General: </a:t>
            </a:r>
            <a:r>
              <a:rPr lang="en-US" dirty="0"/>
              <a:t>About 9,000 other words, which are not "academic" per se (e.g. the, people, new, least), but which are in the top 20,000 lemmas of COCA-Academic  (e.g. #307 "least").</a:t>
            </a:r>
          </a:p>
          <a:p>
            <a:r>
              <a:rPr lang="en-US" dirty="0"/>
              <a:t>The words are further grouped into "bands" of 500 words each.</a:t>
            </a:r>
          </a:p>
        </p:txBody>
      </p:sp>
    </p:spTree>
    <p:extLst>
      <p:ext uri="{BB962C8B-B14F-4D97-AF65-F5344CB8AC3E}">
        <p14:creationId xmlns:p14="http://schemas.microsoft.com/office/powerpoint/2010/main" val="29314362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B5174E-1ED7-4CF3-B8E9-D385768DAF51}"/>
              </a:ext>
            </a:extLst>
          </p:cNvPr>
          <p:cNvSpPr>
            <a:spLocks noGrp="1"/>
          </p:cNvSpPr>
          <p:nvPr>
            <p:ph type="title"/>
          </p:nvPr>
        </p:nvSpPr>
        <p:spPr/>
        <p:txBody>
          <a:bodyPr/>
          <a:lstStyle/>
          <a:p>
            <a:r>
              <a:rPr lang="en-US" sz="44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References</a:t>
            </a:r>
            <a:endParaRPr lang="en-US" dirty="0">
              <a:solidFill>
                <a:srgbClr val="7030A0"/>
              </a:solidFill>
            </a:endParaRPr>
          </a:p>
        </p:txBody>
      </p:sp>
      <p:sp>
        <p:nvSpPr>
          <p:cNvPr id="3" name="Content Placeholder 2">
            <a:extLst>
              <a:ext uri="{FF2B5EF4-FFF2-40B4-BE49-F238E27FC236}">
                <a16:creationId xmlns:a16="http://schemas.microsoft.com/office/drawing/2014/main" id="{A703C0CA-6C90-4C2D-973B-A69AEAE17915}"/>
              </a:ext>
            </a:extLst>
          </p:cNvPr>
          <p:cNvSpPr>
            <a:spLocks noGrp="1"/>
          </p:cNvSpPr>
          <p:nvPr>
            <p:ph idx="1"/>
          </p:nvPr>
        </p:nvSpPr>
        <p:spPr>
          <a:xfrm>
            <a:off x="838200" y="1420837"/>
            <a:ext cx="10515600" cy="4756126"/>
          </a:xfrm>
        </p:spPr>
        <p:txBody>
          <a:bodyPr>
            <a:noAutofit/>
          </a:bodyPr>
          <a:lstStyle/>
          <a:p>
            <a:pPr marL="0" indent="0">
              <a:lnSpc>
                <a:spcPct val="107000"/>
              </a:lnSpc>
              <a:spcBef>
                <a:spcPts val="0"/>
              </a:spcBef>
              <a:spcAft>
                <a:spcPts val="800"/>
              </a:spcAft>
              <a:buNone/>
            </a:pPr>
            <a:r>
              <a:rPr lang="en-US" sz="1600" dirty="0">
                <a:effectLst/>
                <a:latin typeface="Arial" panose="020B0604020202020204" pitchFamily="34" charset="0"/>
              </a:rPr>
              <a:t>Anthony, L. (2020). </a:t>
            </a:r>
            <a:r>
              <a:rPr lang="en-US" sz="1600" dirty="0" err="1">
                <a:effectLst/>
                <a:latin typeface="Arial" panose="020B0604020202020204" pitchFamily="34" charset="0"/>
              </a:rPr>
              <a:t>AntWordProfiler</a:t>
            </a:r>
            <a:r>
              <a:rPr lang="en-US" sz="1600" dirty="0">
                <a:effectLst/>
                <a:latin typeface="Arial" panose="020B0604020202020204" pitchFamily="34" charset="0"/>
              </a:rPr>
              <a:t>(Version 1.5.0)[Computer Software]. Tokyo, Japan: </a:t>
            </a:r>
            <a:r>
              <a:rPr lang="en-US" sz="1600" dirty="0" err="1">
                <a:effectLst/>
                <a:latin typeface="Arial" panose="020B0604020202020204" pitchFamily="34" charset="0"/>
              </a:rPr>
              <a:t>Waseda</a:t>
            </a:r>
            <a:r>
              <a:rPr lang="en-US" sz="1600" dirty="0">
                <a:effectLst/>
                <a:latin typeface="Arial" panose="020B0604020202020204" pitchFamily="34" charset="0"/>
              </a:rPr>
              <a:t> University. Available from </a:t>
            </a:r>
            <a:r>
              <a:rPr lang="en-US" sz="1600" dirty="0">
                <a:effectLst/>
                <a:latin typeface="Arial" panose="020B0604020202020204" pitchFamily="34" charset="0"/>
                <a:hlinkClick r:id="rId2">
                  <a:extLst>
                    <a:ext uri="{A12FA001-AC4F-418D-AE19-62706E023703}">
                      <ahyp:hlinkClr xmlns:ahyp="http://schemas.microsoft.com/office/drawing/2018/hyperlinkcolor" val="tx"/>
                    </a:ext>
                  </a:extLst>
                </a:hlinkClick>
              </a:rPr>
              <a:t>http://www.antlab.sci.waseda.ac.jp</a:t>
            </a:r>
            <a:endParaRPr lang="en-US" sz="1600" dirty="0">
              <a:effectLst/>
              <a:latin typeface="Arial" panose="020B0604020202020204" pitchFamily="34" charset="0"/>
            </a:endParaRPr>
          </a:p>
          <a:p>
            <a:pPr marL="0" indent="0">
              <a:lnSpc>
                <a:spcPct val="107000"/>
              </a:lnSpc>
              <a:spcBef>
                <a:spcPts val="0"/>
              </a:spcBef>
              <a:spcAft>
                <a:spcPts val="800"/>
              </a:spcAft>
              <a:buNone/>
            </a:pPr>
            <a:r>
              <a:rPr lang="en-US" sz="1600" b="0" i="0" dirty="0">
                <a:effectLst/>
                <a:latin typeface="AdvOT863180fb"/>
              </a:rPr>
              <a:t>Coxhead, A. (2000). A new academic wordlist. </a:t>
            </a:r>
            <a:r>
              <a:rPr lang="en-US" sz="1600" b="0" i="0" dirty="0">
                <a:effectLst/>
                <a:latin typeface="AdvOTb92eb7df.I"/>
              </a:rPr>
              <a:t>TESOL Quarterly, 34</a:t>
            </a:r>
            <a:r>
              <a:rPr lang="en-US" sz="1600" b="0" i="0" dirty="0">
                <a:effectLst/>
                <a:latin typeface="AdvOT863180fb"/>
              </a:rPr>
              <a:t>(2), 213-238. http://dx.doi.org/10.2307/3587951. URL </a:t>
            </a:r>
            <a:r>
              <a:rPr lang="en-US" sz="1600" b="0" i="0" dirty="0">
                <a:solidFill>
                  <a:srgbClr val="0563C1"/>
                </a:solidFill>
                <a:effectLst/>
                <a:latin typeface="AdvOT863180fb"/>
                <a:hlinkClick r:id="rId3">
                  <a:extLst>
                    <a:ext uri="{A12FA001-AC4F-418D-AE19-62706E023703}">
                      <ahyp:hlinkClr xmlns:ahyp="http://schemas.microsoft.com/office/drawing/2018/hyperlinkcolor" val="tx"/>
                    </a:ext>
                  </a:extLst>
                </a:hlinkClick>
              </a:rPr>
              <a:t>http://onlinelibrary.wiley.com/doi</a:t>
            </a:r>
            <a:r>
              <a:rPr lang="en-US" sz="1600" b="0" i="0" dirty="0">
                <a:effectLst/>
                <a:latin typeface="AdvOT863180fb"/>
                <a:hlinkClick r:id="rId3">
                  <a:extLst>
                    <a:ext uri="{A12FA001-AC4F-418D-AE19-62706E023703}">
                      <ahyp:hlinkClr xmlns:ahyp="http://schemas.microsoft.com/office/drawing/2018/hyperlinkcolor" val="tx"/>
                    </a:ext>
                  </a:extLst>
                </a:hlinkClick>
              </a:rPr>
              <a:t>/</a:t>
            </a:r>
            <a:r>
              <a:rPr lang="en-US" sz="1600" b="0" i="0" dirty="0">
                <a:effectLst/>
                <a:latin typeface="AdvOT863180fb"/>
              </a:rPr>
              <a:t> 10.2307/3587951/abstract.</a:t>
            </a:r>
            <a:r>
              <a:rPr lang="en-US" sz="1600" dirty="0"/>
              <a:t> </a:t>
            </a:r>
          </a:p>
          <a:p>
            <a:pPr marL="0" marR="0" indent="0">
              <a:lnSpc>
                <a:spcPct val="107000"/>
              </a:lnSpc>
              <a:spcBef>
                <a:spcPts val="0"/>
              </a:spcBef>
              <a:spcAft>
                <a:spcPts val="800"/>
              </a:spcAft>
              <a:buNone/>
            </a:pPr>
            <a:r>
              <a:rPr lang="en-US" sz="1600" dirty="0">
                <a:effectLst/>
                <a:latin typeface="Calibri" panose="020F0502020204030204" pitchFamily="34" charset="0"/>
                <a:ea typeface="Calibri" panose="020F0502020204030204" pitchFamily="34" charset="0"/>
                <a:cs typeface="Times New Roman" panose="02020603050405020304" pitchFamily="18" charset="0"/>
              </a:rPr>
              <a:t>Davies, M. (2008). </a:t>
            </a:r>
            <a:r>
              <a:rPr lang="en-US" sz="1600" i="1" dirty="0">
                <a:effectLst/>
                <a:latin typeface="Calibri" panose="020F0502020204030204" pitchFamily="34" charset="0"/>
                <a:ea typeface="Calibri" panose="020F0502020204030204" pitchFamily="34" charset="0"/>
                <a:cs typeface="Times New Roman" panose="02020603050405020304" pitchFamily="18" charset="0"/>
              </a:rPr>
              <a:t>The Corpus of Contemporary American English (COCA): 560 million words, 1990-present.</a:t>
            </a:r>
            <a:r>
              <a:rPr lang="en-US" sz="1600" dirty="0">
                <a:effectLst/>
                <a:latin typeface="Calibri" panose="020F0502020204030204" pitchFamily="34" charset="0"/>
                <a:ea typeface="Calibri" panose="020F0502020204030204" pitchFamily="34" charset="0"/>
                <a:cs typeface="Times New Roman" panose="02020603050405020304" pitchFamily="18" charset="0"/>
              </a:rPr>
              <a:t> Retrieved from Available online at </a:t>
            </a:r>
            <a:r>
              <a:rPr lang="en-US" sz="1600"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https://corpus.byu.edu/coca</a:t>
            </a:r>
            <a:r>
              <a:rPr lang="en-US" sz="1600" dirty="0">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800"/>
              </a:spcAft>
              <a:buNone/>
            </a:pPr>
            <a:r>
              <a:rPr lang="en-US" sz="1600" dirty="0" err="1"/>
              <a:t>Durrant</a:t>
            </a:r>
            <a:r>
              <a:rPr lang="en-US" sz="1600" dirty="0"/>
              <a:t>, P. (2016). To what extent is the Academic Vocabulary List relevant to university student writing? </a:t>
            </a:r>
            <a:r>
              <a:rPr lang="en-US" sz="1600" i="1" dirty="0"/>
              <a:t>English for Specific Purposes (New York, N.Y.)</a:t>
            </a:r>
            <a:r>
              <a:rPr lang="en-US" sz="1600" dirty="0"/>
              <a:t>, </a:t>
            </a:r>
            <a:r>
              <a:rPr lang="en-US" sz="1600" i="1" dirty="0"/>
              <a:t>43</a:t>
            </a:r>
            <a:r>
              <a:rPr lang="en-US" sz="1600" dirty="0"/>
              <a:t>, 49–61. </a:t>
            </a:r>
            <a:r>
              <a:rPr lang="en-US" sz="1600" dirty="0">
                <a:hlinkClick r:id="rId5">
                  <a:extLst>
                    <a:ext uri="{A12FA001-AC4F-418D-AE19-62706E023703}">
                      <ahyp:hlinkClr xmlns:ahyp="http://schemas.microsoft.com/office/drawing/2018/hyperlinkcolor" val="tx"/>
                    </a:ext>
                  </a:extLst>
                </a:hlinkClick>
              </a:rPr>
              <a:t>https://doi.org/10.1016/j.esp.2016.01.004</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800"/>
              </a:spcAft>
              <a:buNone/>
            </a:pPr>
            <a:r>
              <a:rPr lang="en-US" sz="1600" b="0" i="0" dirty="0">
                <a:solidFill>
                  <a:srgbClr val="000000"/>
                </a:solidFill>
                <a:effectLst/>
                <a:latin typeface="Code2000"/>
              </a:rPr>
              <a:t>Ellis, R. (2006) Current Issues in the Teaching of Grammar: An SLA Perspective</a:t>
            </a:r>
            <a:r>
              <a:rPr lang="en-US" sz="1600" dirty="0">
                <a:solidFill>
                  <a:srgbClr val="000000"/>
                </a:solidFill>
                <a:latin typeface="Code2000"/>
              </a:rPr>
              <a:t>. </a:t>
            </a:r>
            <a:r>
              <a:rPr lang="en-US" sz="1600" b="0" i="1" dirty="0">
                <a:solidFill>
                  <a:srgbClr val="000000"/>
                </a:solidFill>
                <a:effectLst/>
                <a:latin typeface="Code2000"/>
              </a:rPr>
              <a:t>TESOL Quarterly. </a:t>
            </a:r>
            <a:r>
              <a:rPr lang="en-US" sz="1600" b="0" i="0" dirty="0">
                <a:solidFill>
                  <a:srgbClr val="000000"/>
                </a:solidFill>
                <a:effectLst/>
                <a:latin typeface="Code2000"/>
              </a:rPr>
              <a:t>40(1) 83-107..</a:t>
            </a:r>
            <a:br>
              <a:rPr lang="en-US" sz="1600" dirty="0"/>
            </a:br>
            <a:r>
              <a:rPr lang="en-US" sz="1600" b="0" i="0" dirty="0">
                <a:effectLst/>
                <a:latin typeface="Calibri" panose="020F0502020204030204" pitchFamily="34" charset="0"/>
                <a:ea typeface="Calibri" panose="020F0502020204030204" pitchFamily="34" charset="0"/>
                <a:cs typeface="Times New Roman" panose="02020603050405020304" pitchFamily="18" charset="0"/>
              </a:rPr>
              <a:t>Gardner, D., &amp; Davies, M. (2014). A new academic vocabulary list. </a:t>
            </a:r>
            <a:r>
              <a:rPr lang="en-US" sz="1600" b="0" i="1" dirty="0">
                <a:effectLst/>
                <a:latin typeface="Calibri" panose="020F0502020204030204" pitchFamily="34" charset="0"/>
                <a:ea typeface="Calibri" panose="020F0502020204030204" pitchFamily="34" charset="0"/>
                <a:cs typeface="Times New Roman" panose="02020603050405020304" pitchFamily="18" charset="0"/>
              </a:rPr>
              <a:t>Applied Linguistics</a:t>
            </a:r>
            <a:r>
              <a:rPr lang="en-US" sz="1600" b="0" i="0" dirty="0">
                <a:effectLst/>
                <a:latin typeface="Calibri" panose="020F0502020204030204" pitchFamily="34" charset="0"/>
                <a:ea typeface="Calibri" panose="020F0502020204030204" pitchFamily="34" charset="0"/>
                <a:cs typeface="Times New Roman" panose="02020603050405020304" pitchFamily="18" charset="0"/>
              </a:rPr>
              <a:t>, 35(3), 305-327. </a:t>
            </a:r>
          </a:p>
          <a:p>
            <a:pPr marL="0" marR="0" indent="0">
              <a:lnSpc>
                <a:spcPct val="107000"/>
              </a:lnSpc>
              <a:spcBef>
                <a:spcPts val="0"/>
              </a:spcBef>
              <a:spcAft>
                <a:spcPts val="800"/>
              </a:spcAft>
              <a:buNone/>
            </a:pPr>
            <a:r>
              <a:rPr lang="en-US" sz="1600" b="0" i="0" dirty="0" err="1">
                <a:solidFill>
                  <a:srgbClr val="000000"/>
                </a:solidFill>
                <a:effectLst/>
                <a:latin typeface="AdvP41153C"/>
              </a:rPr>
              <a:t>Hasselgren</a:t>
            </a:r>
            <a:r>
              <a:rPr lang="en-US" sz="1600" b="0" i="0" dirty="0">
                <a:solidFill>
                  <a:srgbClr val="000000"/>
                </a:solidFill>
                <a:effectLst/>
                <a:latin typeface="AdvP41153C"/>
              </a:rPr>
              <a:t>, A. (1994). </a:t>
            </a:r>
            <a:r>
              <a:rPr lang="en-US" sz="1600" b="0" i="0" dirty="0">
                <a:solidFill>
                  <a:srgbClr val="00689C"/>
                </a:solidFill>
                <a:effectLst/>
                <a:latin typeface="AdvP41153C"/>
              </a:rPr>
              <a:t>Lexical teddy bears and advanced learners: A study into the ways Norwegian students cope with English vocabulary. </a:t>
            </a:r>
            <a:r>
              <a:rPr lang="en-US" sz="1600" b="0" i="0" dirty="0">
                <a:solidFill>
                  <a:srgbClr val="00689C"/>
                </a:solidFill>
                <a:effectLst/>
                <a:latin typeface="AdvP4B2E3F"/>
              </a:rPr>
              <a:t>International Journal of Applied Linguistics, 4</a:t>
            </a:r>
            <a:r>
              <a:rPr lang="en-US" sz="1600" b="0" i="0" dirty="0">
                <a:solidFill>
                  <a:srgbClr val="00689C"/>
                </a:solidFill>
                <a:effectLst/>
                <a:latin typeface="AdvP41153C"/>
              </a:rPr>
              <a:t>(2), 237–258.</a:t>
            </a:r>
            <a:r>
              <a:rPr lang="en-US" sz="1600" dirty="0"/>
              <a:t> </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1600" b="0" i="0" dirty="0">
                <a:effectLst/>
                <a:latin typeface="AdvOT863180fb"/>
              </a:rPr>
              <a:t>Hyland, K., &amp; </a:t>
            </a:r>
            <a:r>
              <a:rPr lang="en-US" sz="1600" b="0" i="0" dirty="0" err="1">
                <a:effectLst/>
                <a:latin typeface="AdvOT863180fb"/>
              </a:rPr>
              <a:t>Tse</a:t>
            </a:r>
            <a:r>
              <a:rPr lang="en-US" sz="1600" b="0" i="0" dirty="0">
                <a:effectLst/>
                <a:latin typeface="AdvOT863180fb"/>
              </a:rPr>
              <a:t>, P. (2007). Is there an </a:t>
            </a:r>
            <a:r>
              <a:rPr lang="en-US" sz="1600" b="0" i="0" dirty="0">
                <a:effectLst/>
                <a:latin typeface="AdvOT863180fb+20"/>
              </a:rPr>
              <a:t>‘</a:t>
            </a:r>
            <a:r>
              <a:rPr lang="en-US" sz="1600" b="0" i="0" dirty="0">
                <a:effectLst/>
                <a:latin typeface="AdvOT863180fb"/>
              </a:rPr>
              <a:t>Academic vocabulary</a:t>
            </a:r>
            <a:r>
              <a:rPr lang="en-US" sz="1600" b="0" i="0" dirty="0">
                <a:effectLst/>
                <a:latin typeface="AdvOT863180fb+20"/>
              </a:rPr>
              <a:t>’</a:t>
            </a:r>
            <a:r>
              <a:rPr lang="en-US" sz="1600" b="0" i="0" dirty="0">
                <a:effectLst/>
                <a:latin typeface="AdvOT863180fb"/>
              </a:rPr>
              <a:t>? </a:t>
            </a:r>
            <a:r>
              <a:rPr lang="en-US" sz="1600" b="0" i="0" dirty="0">
                <a:effectLst/>
                <a:latin typeface="AdvOTb92eb7df.I"/>
              </a:rPr>
              <a:t>TESOL Quarterly, 41</a:t>
            </a:r>
            <a:r>
              <a:rPr lang="en-US" sz="1600" b="0" i="0" dirty="0">
                <a:effectLst/>
                <a:latin typeface="AdvOT863180fb"/>
              </a:rPr>
              <a:t>(2), 235-253. http://dx.doi.org/10.2307/40264352. URL </a:t>
            </a:r>
            <a:r>
              <a:rPr lang="en-US" sz="1600" b="0" i="0" dirty="0">
                <a:effectLst/>
                <a:latin typeface="AdvOT863180fb"/>
                <a:hlinkClick r:id="rId6"/>
              </a:rPr>
              <a:t>http://www.jstor</a:t>
            </a:r>
            <a:r>
              <a:rPr lang="en-US" sz="1600" b="0" i="0" dirty="0">
                <a:effectLst/>
                <a:latin typeface="AdvOT863180fb"/>
              </a:rPr>
              <a:t>. org/stable/40264352.</a:t>
            </a:r>
            <a:r>
              <a:rPr lang="en-US" sz="1600" dirty="0"/>
              <a:t> </a:t>
            </a:r>
          </a:p>
          <a:p>
            <a:pPr marL="0" marR="0" indent="0">
              <a:lnSpc>
                <a:spcPct val="107000"/>
              </a:lnSpc>
              <a:spcBef>
                <a:spcPts val="0"/>
              </a:spcBef>
              <a:spcAft>
                <a:spcPts val="800"/>
              </a:spcAft>
              <a:buNone/>
            </a:pPr>
            <a:r>
              <a:rPr lang="en-US" sz="1600" b="0" i="0" dirty="0">
                <a:effectLst/>
                <a:latin typeface="Calibri" panose="020F0502020204030204" pitchFamily="34" charset="0"/>
                <a:ea typeface="Calibri" panose="020F0502020204030204" pitchFamily="34" charset="0"/>
                <a:cs typeface="Times New Roman" panose="02020603050405020304" pitchFamily="18" charset="0"/>
              </a:rPr>
              <a:t>O’Donnell, M. (2019). </a:t>
            </a:r>
            <a:r>
              <a:rPr lang="en-US" sz="1600" b="0" i="1" dirty="0">
                <a:effectLst/>
                <a:latin typeface="Calibri" panose="020F0502020204030204" pitchFamily="34" charset="0"/>
                <a:ea typeface="Calibri" panose="020F0502020204030204" pitchFamily="34" charset="0"/>
                <a:cs typeface="Times New Roman" panose="02020603050405020304" pitchFamily="18" charset="0"/>
              </a:rPr>
              <a:t>UAM </a:t>
            </a:r>
            <a:r>
              <a:rPr lang="en-US" sz="1600" b="0" i="1" dirty="0" err="1">
                <a:effectLst/>
                <a:latin typeface="Calibri" panose="020F0502020204030204" pitchFamily="34" charset="0"/>
                <a:ea typeface="Calibri" panose="020F0502020204030204" pitchFamily="34" charset="0"/>
                <a:cs typeface="Times New Roman" panose="02020603050405020304" pitchFamily="18" charset="0"/>
              </a:rPr>
              <a:t>CorpusTool</a:t>
            </a:r>
            <a:r>
              <a:rPr lang="en-US" sz="1600" b="0" i="0" dirty="0">
                <a:effectLst/>
                <a:latin typeface="Calibri" panose="020F0502020204030204" pitchFamily="34" charset="0"/>
                <a:ea typeface="Calibri" panose="020F0502020204030204" pitchFamily="34" charset="0"/>
                <a:cs typeface="Times New Roman" panose="02020603050405020304" pitchFamily="18" charset="0"/>
              </a:rPr>
              <a:t>. Madrid Universidad </a:t>
            </a:r>
            <a:r>
              <a:rPr lang="en-US" sz="1600" b="0" i="0" dirty="0" err="1">
                <a:effectLst/>
                <a:latin typeface="Calibri" panose="020F0502020204030204" pitchFamily="34" charset="0"/>
                <a:ea typeface="Calibri" panose="020F0502020204030204" pitchFamily="34" charset="0"/>
                <a:cs typeface="Times New Roman" panose="02020603050405020304" pitchFamily="18" charset="0"/>
              </a:rPr>
              <a:t>Autonoma</a:t>
            </a:r>
            <a:r>
              <a:rPr lang="en-US" sz="1600" b="0" i="0" dirty="0">
                <a:effectLst/>
                <a:latin typeface="Calibri" panose="020F0502020204030204" pitchFamily="34" charset="0"/>
                <a:ea typeface="Calibri" panose="020F0502020204030204" pitchFamily="34" charset="0"/>
                <a:cs typeface="Times New Roman" panose="02020603050405020304" pitchFamily="18" charset="0"/>
              </a:rPr>
              <a:t> de Madrid. Retrieved from </a:t>
            </a:r>
            <a:r>
              <a:rPr lang="en-US" sz="1600" u="sng" dirty="0">
                <a:effectLst/>
                <a:latin typeface="Calibri" panose="020F0502020204030204" pitchFamily="34" charset="0"/>
                <a:ea typeface="Calibri" panose="020F0502020204030204" pitchFamily="34" charset="0"/>
                <a:cs typeface="Calibri" panose="020F0502020204030204" pitchFamily="34" charset="0"/>
                <a:hlinkClick r:id="rId7">
                  <a:extLst>
                    <a:ext uri="{A12FA001-AC4F-418D-AE19-62706E023703}">
                      <ahyp:hlinkClr xmlns:ahyp="http://schemas.microsoft.com/office/drawing/2018/hyperlinkcolor" val="tx"/>
                    </a:ext>
                  </a:extLst>
                </a:hlinkClick>
              </a:rPr>
              <a:t>http://wwwcorpustool.com</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sz="1400" dirty="0">
              <a:latin typeface="AdvOT863180fb"/>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20549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87AA30-FCBC-4147-B915-FFB7A910B676}"/>
              </a:ext>
            </a:extLst>
          </p:cNvPr>
          <p:cNvSpPr>
            <a:spLocks noGrp="1"/>
          </p:cNvSpPr>
          <p:nvPr>
            <p:ph type="title"/>
          </p:nvPr>
        </p:nvSpPr>
        <p:spPr>
          <a:solidFill>
            <a:schemeClr val="bg2">
              <a:lumMod val="90000"/>
            </a:schemeClr>
          </a:solidFill>
        </p:spPr>
        <p:txBody>
          <a:bodyPr/>
          <a:lstStyle/>
          <a:p>
            <a:r>
              <a:rPr lang="en-US" b="1" dirty="0">
                <a:solidFill>
                  <a:srgbClr val="7030A0"/>
                </a:solidFill>
              </a:rPr>
              <a:t>References contd.</a:t>
            </a:r>
          </a:p>
        </p:txBody>
      </p:sp>
      <p:sp>
        <p:nvSpPr>
          <p:cNvPr id="3" name="Content Placeholder 2">
            <a:extLst>
              <a:ext uri="{FF2B5EF4-FFF2-40B4-BE49-F238E27FC236}">
                <a16:creationId xmlns:a16="http://schemas.microsoft.com/office/drawing/2014/main" id="{1DBAD3D6-C143-4830-A3A8-AB23974905DF}"/>
              </a:ext>
            </a:extLst>
          </p:cNvPr>
          <p:cNvSpPr>
            <a:spLocks noGrp="1"/>
          </p:cNvSpPr>
          <p:nvPr>
            <p:ph idx="1"/>
          </p:nvPr>
        </p:nvSpPr>
        <p:spPr/>
        <p:txBody>
          <a:bodyPr>
            <a:noAutofit/>
          </a:bodyPr>
          <a:lstStyle/>
          <a:p>
            <a:pPr marL="0" marR="0" indent="0">
              <a:lnSpc>
                <a:spcPct val="107000"/>
              </a:lnSpc>
              <a:spcBef>
                <a:spcPts val="0"/>
              </a:spcBef>
              <a:spcAft>
                <a:spcPts val="800"/>
              </a:spcAft>
              <a:buNone/>
            </a:pPr>
            <a:br>
              <a:rPr lang="en-US" sz="1800" dirty="0"/>
            </a:br>
            <a:r>
              <a:rPr lang="en-US" sz="1800" dirty="0" err="1"/>
              <a:t>Leedham</a:t>
            </a:r>
            <a:r>
              <a:rPr lang="en-US" sz="1800" dirty="0"/>
              <a:t>, M., &amp; Cai, G. (2013). Besides … on the other hand: Using a corpus approach to explore the influence of teaching materials on Chinese students’ use of linking adverbials. </a:t>
            </a:r>
            <a:r>
              <a:rPr lang="en-US" sz="1800" i="1" dirty="0"/>
              <a:t>Journal of Second Language Writing</a:t>
            </a:r>
            <a:r>
              <a:rPr lang="en-US" sz="1800" dirty="0"/>
              <a:t>, </a:t>
            </a:r>
            <a:r>
              <a:rPr lang="en-US" sz="1800" i="1" dirty="0"/>
              <a:t>22</a:t>
            </a:r>
            <a:r>
              <a:rPr lang="en-US" sz="1800" dirty="0"/>
              <a:t>(4), 374–389. </a:t>
            </a:r>
            <a:r>
              <a:rPr lang="en-US" sz="1800" dirty="0">
                <a:hlinkClick r:id="rId2"/>
              </a:rPr>
              <a:t>https://doi-org.libweb.ben.edu/10.1016/j.jslw.2013.07.002</a:t>
            </a:r>
            <a:endParaRPr lang="en-US" sz="1800" dirty="0"/>
          </a:p>
          <a:p>
            <a:pPr marL="0" marR="0" indent="0">
              <a:lnSpc>
                <a:spcPct val="107000"/>
              </a:lnSpc>
              <a:spcBef>
                <a:spcPts val="0"/>
              </a:spcBef>
              <a:spcAft>
                <a:spcPts val="800"/>
              </a:spcAft>
              <a:buNone/>
            </a:pPr>
            <a:r>
              <a:rPr lang="en-US" sz="1800" b="0" i="0" dirty="0">
                <a:effectLst/>
                <a:latin typeface="AdvOT863180fb"/>
              </a:rPr>
              <a:t>Nation, I. S. P. (2000). </a:t>
            </a:r>
            <a:r>
              <a:rPr lang="en-US" sz="1800" b="0" i="0" dirty="0">
                <a:effectLst/>
                <a:latin typeface="AdvOTb92eb7df.I"/>
              </a:rPr>
              <a:t>Learning vocabulary in another language</a:t>
            </a:r>
            <a:r>
              <a:rPr lang="en-US" sz="1800" b="0" i="0" dirty="0">
                <a:effectLst/>
                <a:latin typeface="AdvOT863180fb"/>
              </a:rPr>
              <a:t>. Cambridge: Cambridge University Press.</a:t>
            </a:r>
            <a:r>
              <a:rPr lang="en-US" sz="1800" dirty="0"/>
              <a:t> </a:t>
            </a:r>
            <a:br>
              <a:rPr lang="en-US" sz="1800" dirty="0"/>
            </a:br>
            <a:r>
              <a:rPr lang="en-US" sz="1800" dirty="0">
                <a:effectLst/>
                <a:latin typeface="Calibri" panose="020F0502020204030204" pitchFamily="34" charset="0"/>
                <a:ea typeface="Calibri" panose="020F0502020204030204" pitchFamily="34" charset="0"/>
                <a:cs typeface="Times New Roman" panose="02020603050405020304" pitchFamily="18" charset="0"/>
              </a:rPr>
              <a:t>Rhetory</a:t>
            </a:r>
            <a:r>
              <a:rPr lang="en-US" sz="1800" dirty="0">
                <a:latin typeface="Calibri" panose="020F0502020204030204" pitchFamily="34" charset="0"/>
                <a:ea typeface="Calibri" panose="020F0502020204030204" pitchFamily="34" charset="0"/>
                <a:cs typeface="Times New Roman" panose="02020603050405020304" pitchFamily="18" charset="0"/>
              </a:rPr>
              <a:t>.com full information</a:t>
            </a:r>
          </a:p>
          <a:p>
            <a:pPr marL="0" marR="0" indent="0">
              <a:lnSpc>
                <a:spcPct val="107000"/>
              </a:lnSpc>
              <a:spcBef>
                <a:spcPts val="0"/>
              </a:spcBef>
              <a:spcAft>
                <a:spcPts val="800"/>
              </a:spcAft>
              <a:buNone/>
            </a:pPr>
            <a:r>
              <a:rPr lang="en-US" sz="1800" dirty="0" err="1">
                <a:effectLst/>
                <a:latin typeface="Calibri" panose="020F0502020204030204" pitchFamily="34" charset="0"/>
                <a:ea typeface="Calibri" panose="020F0502020204030204" pitchFamily="34" charset="0"/>
                <a:cs typeface="Times New Roman" panose="02020603050405020304" pitchFamily="18" charset="0"/>
              </a:rPr>
              <a:t>Riazi</a:t>
            </a:r>
            <a:r>
              <a:rPr lang="en-US" sz="1800" dirty="0">
                <a:effectLst/>
                <a:latin typeface="Calibri" panose="020F0502020204030204" pitchFamily="34" charset="0"/>
                <a:ea typeface="Calibri" panose="020F0502020204030204" pitchFamily="34" charset="0"/>
                <a:cs typeface="Times New Roman" panose="02020603050405020304" pitchFamily="18" charset="0"/>
              </a:rPr>
              <a:t> A.M., &amp;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Candlin</a:t>
            </a:r>
            <a:r>
              <a:rPr lang="en-US" sz="1800" dirty="0">
                <a:effectLst/>
                <a:latin typeface="Calibri" panose="020F0502020204030204" pitchFamily="34" charset="0"/>
                <a:ea typeface="Calibri" panose="020F0502020204030204" pitchFamily="34" charset="0"/>
                <a:cs typeface="Times New Roman" panose="02020603050405020304" pitchFamily="18" charset="0"/>
              </a:rPr>
              <a:t>, C.N. (2014). Mixed method research in language teaching and learning: opportunities, issues and challenges. </a:t>
            </a:r>
            <a:r>
              <a:rPr lang="en-US" sz="1800" i="1" dirty="0">
                <a:effectLst/>
                <a:latin typeface="Calibri" panose="020F0502020204030204" pitchFamily="34" charset="0"/>
                <a:ea typeface="Calibri" panose="020F0502020204030204" pitchFamily="34" charset="0"/>
                <a:cs typeface="Times New Roman" panose="02020603050405020304" pitchFamily="18" charset="0"/>
              </a:rPr>
              <a:t>Language Learning,</a:t>
            </a:r>
            <a:r>
              <a:rPr lang="en-US" sz="1800" dirty="0">
                <a:effectLst/>
                <a:latin typeface="Calibri" panose="020F0502020204030204" pitchFamily="34" charset="0"/>
                <a:ea typeface="Calibri" panose="020F0502020204030204" pitchFamily="34" charset="0"/>
                <a:cs typeface="Times New Roman" panose="02020603050405020304" pitchFamily="18" charset="0"/>
              </a:rPr>
              <a:t> 47(2), 135-173.</a:t>
            </a:r>
          </a:p>
          <a:p>
            <a:pPr marL="0" marR="0" indent="0">
              <a:lnSpc>
                <a:spcPct val="107000"/>
              </a:lnSpc>
              <a:spcBef>
                <a:spcPts val="0"/>
              </a:spcBef>
              <a:spcAft>
                <a:spcPts val="8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Swales, J.M. (1990). </a:t>
            </a:r>
            <a:r>
              <a:rPr lang="en-US" sz="1800" i="1" dirty="0">
                <a:effectLst/>
                <a:latin typeface="Calibri" panose="020F0502020204030204" pitchFamily="34" charset="0"/>
                <a:ea typeface="Calibri" panose="020F0502020204030204" pitchFamily="34" charset="0"/>
                <a:cs typeface="Times New Roman" panose="02020603050405020304" pitchFamily="18" charset="0"/>
              </a:rPr>
              <a:t>Genre analysis: English in academic and research settings</a:t>
            </a:r>
            <a:r>
              <a:rPr lang="en-US" sz="1800" dirty="0">
                <a:effectLst/>
                <a:latin typeface="Calibri" panose="020F0502020204030204" pitchFamily="34" charset="0"/>
                <a:ea typeface="Calibri" panose="020F0502020204030204" pitchFamily="34" charset="0"/>
                <a:cs typeface="Times New Roman" panose="02020603050405020304" pitchFamily="18" charset="0"/>
              </a:rPr>
              <a:t>. Cambridge N.Y. Cambridge University Press.</a:t>
            </a:r>
          </a:p>
          <a:p>
            <a:pPr marL="0" indent="0">
              <a:buNone/>
            </a:pPr>
            <a:r>
              <a:rPr lang="en-US" sz="1800" b="0" i="0" dirty="0">
                <a:effectLst/>
                <a:latin typeface="AdvOT863180fb"/>
              </a:rPr>
              <a:t>West, M. (1953). </a:t>
            </a:r>
            <a:r>
              <a:rPr lang="en-US" sz="1800" b="0" i="0" dirty="0">
                <a:effectLst/>
                <a:latin typeface="AdvOTb92eb7df.I"/>
              </a:rPr>
              <a:t>A general service list of English words</a:t>
            </a:r>
            <a:r>
              <a:rPr lang="en-US" sz="1800" b="0" i="0" dirty="0">
                <a:effectLst/>
                <a:latin typeface="AdvOT863180fb"/>
              </a:rPr>
              <a:t>. London: Longman</a:t>
            </a:r>
          </a:p>
          <a:p>
            <a:pPr marL="0" indent="0">
              <a:buNone/>
            </a:pPr>
            <a:r>
              <a:rPr lang="en-US" sz="1800" dirty="0"/>
              <a:t>The student reference corpus data in this study come from the British Academic Written English (BAWE) corpus, which was developed at the Universities of Warwick, Reading and Oxford Brookes under the directorship of Hilary </a:t>
            </a:r>
            <a:r>
              <a:rPr lang="en-US" sz="1800" dirty="0" err="1"/>
              <a:t>Nesi</a:t>
            </a:r>
            <a:r>
              <a:rPr lang="en-US" sz="1800" dirty="0"/>
              <a:t> and Sheena Gardner (formerly of the Centre for Applied Linguistics, Warwick), Paul Thompson (formerly of the Department of Applied Linguistics, Reading) and Paul </a:t>
            </a:r>
            <a:r>
              <a:rPr lang="en-US" sz="1800" dirty="0" err="1"/>
              <a:t>Wickens</a:t>
            </a:r>
            <a:r>
              <a:rPr lang="en-US" sz="1800" dirty="0"/>
              <a:t> (School of Education, Oxford Brookes), with funding from the ESRC (RES-000-23-0800).</a:t>
            </a:r>
            <a:r>
              <a:rPr lang="en-US" sz="1800" dirty="0">
                <a:latin typeface="Calibri" panose="020F0502020204030204" pitchFamily="34" charset="0"/>
                <a:cs typeface="Times New Roman" panose="02020603050405020304" pitchFamily="18" charset="0"/>
              </a:rPr>
              <a:t> </a:t>
            </a:r>
            <a:r>
              <a:rPr lang="en-US" sz="1800" b="0" i="0" dirty="0">
                <a:effectLst/>
                <a:latin typeface="AdvOT863180fb"/>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www.coventry.ac.uk/bawe/</a:t>
            </a:r>
            <a:br>
              <a:rPr lang="en-US" sz="1800" dirty="0"/>
            </a:br>
            <a:endParaRPr lang="en-US" sz="1800" dirty="0"/>
          </a:p>
        </p:txBody>
      </p:sp>
    </p:spTree>
    <p:extLst>
      <p:ext uri="{BB962C8B-B14F-4D97-AF65-F5344CB8AC3E}">
        <p14:creationId xmlns:p14="http://schemas.microsoft.com/office/powerpoint/2010/main" val="31211741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537CC0-7461-43EF-AE14-CA859171676A}"/>
              </a:ext>
            </a:extLst>
          </p:cNvPr>
          <p:cNvSpPr>
            <a:spLocks noGrp="1"/>
          </p:cNvSpPr>
          <p:nvPr>
            <p:ph type="title"/>
          </p:nvPr>
        </p:nvSpPr>
        <p:spPr>
          <a:solidFill>
            <a:schemeClr val="bg2">
              <a:lumMod val="90000"/>
            </a:schemeClr>
          </a:solidFill>
        </p:spPr>
        <p:txBody>
          <a:bodyPr/>
          <a:lstStyle/>
          <a:p>
            <a:r>
              <a:rPr lang="en-US" b="1" dirty="0">
                <a:solidFill>
                  <a:srgbClr val="7030A0"/>
                </a:solidFill>
              </a:rPr>
              <a:t>Thank you!</a:t>
            </a:r>
          </a:p>
        </p:txBody>
      </p:sp>
      <p:sp>
        <p:nvSpPr>
          <p:cNvPr id="3" name="Content Placeholder 2">
            <a:extLst>
              <a:ext uri="{FF2B5EF4-FFF2-40B4-BE49-F238E27FC236}">
                <a16:creationId xmlns:a16="http://schemas.microsoft.com/office/drawing/2014/main" id="{0D4F837A-3BE2-491B-8C6A-65991ED4361D}"/>
              </a:ext>
            </a:extLst>
          </p:cNvPr>
          <p:cNvSpPr>
            <a:spLocks noGrp="1"/>
          </p:cNvSpPr>
          <p:nvPr>
            <p:ph idx="1"/>
          </p:nvPr>
        </p:nvSpPr>
        <p:spPr/>
        <p:txBody>
          <a:bodyPr/>
          <a:lstStyle/>
          <a:p>
            <a:pPr algn="ctr"/>
            <a:endParaRPr lang="en-US" dirty="0"/>
          </a:p>
          <a:p>
            <a:pPr algn="ctr"/>
            <a:endParaRPr lang="en-US" dirty="0"/>
          </a:p>
          <a:p>
            <a:pPr algn="ctr"/>
            <a:endParaRPr lang="en-US" dirty="0"/>
          </a:p>
          <a:p>
            <a:pPr algn="ctr"/>
            <a:r>
              <a:rPr lang="en-US" dirty="0"/>
              <a:t>Updated slides of full presentation will be available at</a:t>
            </a:r>
          </a:p>
          <a:p>
            <a:pPr algn="ctr"/>
            <a:r>
              <a:rPr lang="en-US" dirty="0"/>
              <a:t> </a:t>
            </a:r>
            <a:r>
              <a:rPr lang="en-US" dirty="0">
                <a:hlinkClick r:id="rId2"/>
              </a:rPr>
              <a:t>www.rhetory.com/wrabv</a:t>
            </a:r>
            <a:endParaRPr lang="en-US" dirty="0"/>
          </a:p>
          <a:p>
            <a:pPr algn="ctr"/>
            <a:endParaRPr lang="en-US" dirty="0"/>
          </a:p>
          <a:p>
            <a:pPr algn="ctr"/>
            <a:r>
              <a:rPr lang="en-US" dirty="0"/>
              <a:t>skies@ben.edu</a:t>
            </a:r>
          </a:p>
        </p:txBody>
      </p:sp>
    </p:spTree>
    <p:extLst>
      <p:ext uri="{BB962C8B-B14F-4D97-AF65-F5344CB8AC3E}">
        <p14:creationId xmlns:p14="http://schemas.microsoft.com/office/powerpoint/2010/main" val="3988736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3713B-94A0-4AA0-AC3A-DF52C8DDD2C0}"/>
              </a:ext>
            </a:extLst>
          </p:cNvPr>
          <p:cNvSpPr>
            <a:spLocks noGrp="1"/>
          </p:cNvSpPr>
          <p:nvPr>
            <p:ph type="title"/>
          </p:nvPr>
        </p:nvSpPr>
        <p:spPr>
          <a:solidFill>
            <a:schemeClr val="bg2">
              <a:lumMod val="90000"/>
            </a:schemeClr>
          </a:solidFill>
        </p:spPr>
        <p:txBody>
          <a:bodyPr/>
          <a:lstStyle/>
          <a:p>
            <a:r>
              <a:rPr lang="en-US" sz="4400" b="1"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The Research Project</a:t>
            </a:r>
            <a:endParaRPr lang="en-US" b="1" dirty="0">
              <a:solidFill>
                <a:srgbClr val="7030A0"/>
              </a:solidFill>
            </a:endParaRPr>
          </a:p>
        </p:txBody>
      </p:sp>
      <p:sp>
        <p:nvSpPr>
          <p:cNvPr id="3" name="Content Placeholder 2">
            <a:extLst>
              <a:ext uri="{FF2B5EF4-FFF2-40B4-BE49-F238E27FC236}">
                <a16:creationId xmlns:a16="http://schemas.microsoft.com/office/drawing/2014/main" id="{8860EB71-EE11-48BD-8C57-8621EC832976}"/>
              </a:ext>
            </a:extLst>
          </p:cNvPr>
          <p:cNvSpPr>
            <a:spLocks noGrp="1"/>
          </p:cNvSpPr>
          <p:nvPr>
            <p:ph idx="1"/>
          </p:nvPr>
        </p:nvSpPr>
        <p:spPr/>
        <p:txBody>
          <a:bodyPr>
            <a:normAutofit fontScale="77500" lnSpcReduction="20000"/>
          </a:bodyPr>
          <a:lstStyle/>
          <a:p>
            <a:pPr marL="0" marR="0" indent="0">
              <a:lnSpc>
                <a:spcPct val="107000"/>
              </a:lnSpc>
              <a:spcBef>
                <a:spcPts val="0"/>
              </a:spcBef>
              <a:spcAft>
                <a:spcPts val="800"/>
              </a:spcAft>
              <a:buNone/>
            </a:pPr>
            <a:r>
              <a:rPr lang="en-US" dirty="0">
                <a:latin typeface="Calibri" panose="020F0502020204030204" pitchFamily="34" charset="0"/>
                <a:ea typeface="Calibri" panose="020F0502020204030204" pitchFamily="34" charset="0"/>
                <a:cs typeface="Times New Roman" panose="02020603050405020304" pitchFamily="18" charset="0"/>
              </a:rPr>
              <a:t>A</a:t>
            </a:r>
            <a:r>
              <a:rPr lang="en-US" sz="2800" dirty="0">
                <a:effectLst/>
                <a:latin typeface="Calibri" panose="020F0502020204030204" pitchFamily="34" charset="0"/>
                <a:ea typeface="Calibri" panose="020F0502020204030204" pitchFamily="34" charset="0"/>
                <a:cs typeface="Times New Roman" panose="02020603050405020304" pitchFamily="18" charset="0"/>
              </a:rPr>
              <a:t>ims to inform writing pedagogy in English for Academic Purposes with the goal of developing more targeted instruction in using academic vocabulary in context. </a:t>
            </a:r>
          </a:p>
          <a:p>
            <a:pPr marL="0" indent="0">
              <a:lnSpc>
                <a:spcPct val="107000"/>
              </a:lnSpc>
              <a:spcBef>
                <a:spcPts val="0"/>
              </a:spcBef>
              <a:spcAft>
                <a:spcPts val="800"/>
              </a:spcAft>
              <a:buNone/>
            </a:pPr>
            <a:r>
              <a:rPr lang="en-US" sz="2800" dirty="0">
                <a:effectLst/>
                <a:latin typeface="Calibri" panose="020F0502020204030204" pitchFamily="34" charset="0"/>
                <a:ea typeface="Calibri" panose="020F0502020204030204" pitchFamily="34" charset="0"/>
                <a:cs typeface="Times New Roman" panose="02020603050405020304" pitchFamily="18" charset="0"/>
              </a:rPr>
              <a:t>This paper presents mostly quantitative data on a small sub-section of an ongoing mixed methods (</a:t>
            </a:r>
            <a:r>
              <a:rPr lang="en-US" sz="2800" dirty="0" err="1">
                <a:effectLst/>
                <a:latin typeface="Calibri" panose="020F0502020204030204" pitchFamily="34" charset="0"/>
                <a:ea typeface="Calibri" panose="020F0502020204030204" pitchFamily="34" charset="0"/>
                <a:cs typeface="Times New Roman" panose="02020603050405020304" pitchFamily="18" charset="0"/>
              </a:rPr>
              <a:t>Riazi</a:t>
            </a:r>
            <a:r>
              <a:rPr lang="en-US" sz="2800" dirty="0">
                <a:effectLst/>
                <a:latin typeface="Calibri" panose="020F0502020204030204" pitchFamily="34" charset="0"/>
                <a:ea typeface="Calibri" panose="020F0502020204030204" pitchFamily="34" charset="0"/>
                <a:cs typeface="Times New Roman" panose="02020603050405020304" pitchFamily="18" charset="0"/>
              </a:rPr>
              <a:t> and </a:t>
            </a:r>
            <a:r>
              <a:rPr lang="en-US" sz="2800" dirty="0" err="1">
                <a:effectLst/>
                <a:latin typeface="Calibri" panose="020F0502020204030204" pitchFamily="34" charset="0"/>
                <a:ea typeface="Calibri" panose="020F0502020204030204" pitchFamily="34" charset="0"/>
                <a:cs typeface="Times New Roman" panose="02020603050405020304" pitchFamily="18" charset="0"/>
              </a:rPr>
              <a:t>Candlin</a:t>
            </a:r>
            <a:r>
              <a:rPr lang="en-US" sz="2800" dirty="0">
                <a:effectLst/>
                <a:latin typeface="Calibri" panose="020F0502020204030204" pitchFamily="34" charset="0"/>
                <a:ea typeface="Calibri" panose="020F0502020204030204" pitchFamily="34" charset="0"/>
                <a:cs typeface="Times New Roman" panose="02020603050405020304" pitchFamily="18" charset="0"/>
              </a:rPr>
              <a:t>, 2014) longitudinal study on academic writing by 43 graduate students writing theses as part of an MA in Linguistics (TESOL), in English, in Vietnam. </a:t>
            </a:r>
          </a:p>
          <a:p>
            <a:pPr marL="0" marR="0" indent="0">
              <a:lnSpc>
                <a:spcPct val="107000"/>
              </a:lnSpc>
              <a:spcBef>
                <a:spcPts val="0"/>
              </a:spcBef>
              <a:spcAft>
                <a:spcPts val="800"/>
              </a:spcAft>
              <a:buNone/>
            </a:pPr>
            <a:r>
              <a:rPr lang="en-US" b="1" dirty="0">
                <a:latin typeface="Calibri" panose="020F0502020204030204" pitchFamily="34" charset="0"/>
                <a:ea typeface="Calibri" panose="020F0502020204030204" pitchFamily="34" charset="0"/>
                <a:cs typeface="Times New Roman" panose="02020603050405020304" pitchFamily="18" charset="0"/>
              </a:rPr>
              <a:t>Vocabulary research questions</a:t>
            </a:r>
            <a:endParaRPr lang="en-US" sz="2800" b="1" dirty="0">
              <a:effectLst/>
              <a:latin typeface="Calibri" panose="020F0502020204030204" pitchFamily="34" charset="0"/>
              <a:ea typeface="Calibri" panose="020F0502020204030204" pitchFamily="34" charset="0"/>
              <a:cs typeface="Times New Roman" panose="02020603050405020304" pitchFamily="18" charset="0"/>
            </a:endParaRPr>
          </a:p>
          <a:p>
            <a:pPr marL="457200" lvl="1">
              <a:lnSpc>
                <a:spcPct val="107000"/>
              </a:lnSpc>
              <a:spcBef>
                <a:spcPts val="0"/>
              </a:spcBef>
              <a:spcAft>
                <a:spcPts val="800"/>
              </a:spcAft>
            </a:pPr>
            <a:r>
              <a:rPr lang="en-US" dirty="0">
                <a:effectLst/>
                <a:latin typeface="Calibri" panose="020F0502020204030204" pitchFamily="34" charset="0"/>
                <a:ea typeface="Calibri" panose="020F0502020204030204" pitchFamily="34" charset="0"/>
                <a:cs typeface="Times New Roman" panose="02020603050405020304" pitchFamily="18" charset="0"/>
              </a:rPr>
              <a:t>What is the vocabulary level of students at the beginning of the thesis writing process compared with reference corpora? </a:t>
            </a:r>
          </a:p>
          <a:p>
            <a:pPr marL="457200" lvl="1">
              <a:lnSpc>
                <a:spcPct val="107000"/>
              </a:lnSpc>
              <a:spcBef>
                <a:spcPts val="0"/>
              </a:spcBef>
              <a:spcAft>
                <a:spcPts val="800"/>
              </a:spcAft>
            </a:pPr>
            <a:r>
              <a:rPr lang="en-US" dirty="0">
                <a:effectLst/>
                <a:latin typeface="Calibri" panose="020F0502020204030204" pitchFamily="34" charset="0"/>
                <a:ea typeface="Calibri" panose="020F0502020204030204" pitchFamily="34" charset="0"/>
                <a:cs typeface="Times New Roman" panose="02020603050405020304" pitchFamily="18" charset="0"/>
              </a:rPr>
              <a:t>How much change in vocabulary use occurs over the period of drafting? (6mths to one year).</a:t>
            </a:r>
          </a:p>
          <a:p>
            <a:pPr marL="457200" lvl="1">
              <a:lnSpc>
                <a:spcPct val="107000"/>
              </a:lnSpc>
              <a:spcBef>
                <a:spcPts val="0"/>
              </a:spcBef>
              <a:spcAft>
                <a:spcPts val="800"/>
              </a:spcAft>
            </a:pPr>
            <a:r>
              <a:rPr lang="en-US" dirty="0">
                <a:effectLst/>
                <a:latin typeface="Calibri" panose="020F0502020204030204" pitchFamily="34" charset="0"/>
                <a:ea typeface="Calibri" panose="020F0502020204030204" pitchFamily="34" charset="0"/>
                <a:cs typeface="Times New Roman" panose="02020603050405020304" pitchFamily="18" charset="0"/>
              </a:rPr>
              <a:t>What changes have occurred?</a:t>
            </a:r>
          </a:p>
          <a:p>
            <a:pPr marL="457200" lvl="1">
              <a:lnSpc>
                <a:spcPct val="107000"/>
              </a:lnSpc>
              <a:spcBef>
                <a:spcPts val="0"/>
              </a:spcBef>
              <a:spcAft>
                <a:spcPts val="800"/>
              </a:spcAft>
            </a:pPr>
            <a:r>
              <a:rPr lang="en-US" dirty="0">
                <a:effectLst/>
                <a:latin typeface="Calibri" panose="020F0502020204030204" pitchFamily="34" charset="0"/>
                <a:ea typeface="Calibri" panose="020F0502020204030204" pitchFamily="34" charset="0"/>
                <a:cs typeface="Times New Roman" panose="02020603050405020304" pitchFamily="18" charset="0"/>
              </a:rPr>
              <a:t>What does this say about our scaffolded thesis writing process with respect to developing academic vocabulary in a discipline?</a:t>
            </a:r>
          </a:p>
        </p:txBody>
      </p:sp>
    </p:spTree>
    <p:extLst>
      <p:ext uri="{BB962C8B-B14F-4D97-AF65-F5344CB8AC3E}">
        <p14:creationId xmlns:p14="http://schemas.microsoft.com/office/powerpoint/2010/main" val="12930857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DD02FD-5191-48BF-80DC-762B6AB4912C}"/>
              </a:ext>
            </a:extLst>
          </p:cNvPr>
          <p:cNvSpPr>
            <a:spLocks noGrp="1"/>
          </p:cNvSpPr>
          <p:nvPr>
            <p:ph type="title"/>
          </p:nvPr>
        </p:nvSpPr>
        <p:spPr>
          <a:solidFill>
            <a:schemeClr val="bg2">
              <a:lumMod val="90000"/>
            </a:schemeClr>
          </a:solidFill>
        </p:spPr>
        <p:txBody>
          <a:bodyPr/>
          <a:lstStyle/>
          <a:p>
            <a:r>
              <a:rPr lang="en-US" b="1" dirty="0">
                <a:solidFill>
                  <a:srgbClr val="7030A0"/>
                </a:solidFill>
              </a:rPr>
              <a:t>Method</a:t>
            </a:r>
          </a:p>
        </p:txBody>
      </p:sp>
      <p:sp>
        <p:nvSpPr>
          <p:cNvPr id="3" name="Content Placeholder 2">
            <a:extLst>
              <a:ext uri="{FF2B5EF4-FFF2-40B4-BE49-F238E27FC236}">
                <a16:creationId xmlns:a16="http://schemas.microsoft.com/office/drawing/2014/main" id="{333A0035-4036-4E33-A588-65F18201C9AE}"/>
              </a:ext>
            </a:extLst>
          </p:cNvPr>
          <p:cNvSpPr>
            <a:spLocks noGrp="1"/>
          </p:cNvSpPr>
          <p:nvPr>
            <p:ph idx="1"/>
          </p:nvPr>
        </p:nvSpPr>
        <p:spPr/>
        <p:txBody>
          <a:bodyPr>
            <a:noAutofit/>
          </a:bodyPr>
          <a:lstStyle/>
          <a:p>
            <a:r>
              <a:rPr lang="en-US" sz="2000" dirty="0">
                <a:effectLst/>
                <a:latin typeface="Calibri" panose="020F0502020204030204" pitchFamily="34" charset="0"/>
                <a:ea typeface="Calibri" panose="020F0502020204030204" pitchFamily="34" charset="0"/>
                <a:cs typeface="Times New Roman" panose="02020603050405020304" pitchFamily="18" charset="0"/>
              </a:rPr>
              <a:t>Here I focus on one aspect, the development of academic vocabulary, comparing students’ control over words in the New Academic Vocabulary List (NAVL) (</a:t>
            </a:r>
            <a:r>
              <a:rPr lang="en-US" sz="2000" b="0" i="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Gardner &amp; Davies, 2014) </a:t>
            </a:r>
          </a:p>
          <a:p>
            <a:r>
              <a:rPr lang="en-US" sz="2000" dirty="0">
                <a:effectLst/>
                <a:latin typeface="Calibri" panose="020F0502020204030204" pitchFamily="34" charset="0"/>
                <a:ea typeface="Calibri" panose="020F0502020204030204" pitchFamily="34" charset="0"/>
                <a:cs typeface="Times New Roman" panose="02020603050405020304" pitchFamily="18" charset="0"/>
              </a:rPr>
              <a:t>So far, analysis has focused only on the draft and final versions of the theses’ introductions discussions and conclusions. These sections are considered most likely to contain students’ most diverse vocabulary, with less reliance on the vocabulary of source texts, or the more formulaic vocabulary found in methods and findings section.</a:t>
            </a:r>
          </a:p>
          <a:p>
            <a:r>
              <a:rPr lang="en-US" sz="2000" dirty="0">
                <a:latin typeface="Calibri" panose="020F0502020204030204" pitchFamily="34" charset="0"/>
                <a:ea typeface="Calibri" panose="020F0502020204030204" pitchFamily="34" charset="0"/>
                <a:cs typeface="Times New Roman" panose="02020603050405020304" pitchFamily="18" charset="0"/>
              </a:rPr>
              <a:t>Previously graded texts were anonymized, and analyzed both individually and collectively, using Laurence Anthony’s </a:t>
            </a:r>
            <a:r>
              <a:rPr lang="en-US" sz="2000" i="1" dirty="0" err="1">
                <a:latin typeface="Calibri" panose="020F0502020204030204" pitchFamily="34" charset="0"/>
                <a:ea typeface="Calibri" panose="020F0502020204030204" pitchFamily="34" charset="0"/>
                <a:cs typeface="Times New Roman" panose="02020603050405020304" pitchFamily="18" charset="0"/>
              </a:rPr>
              <a:t>Antwordprofiler</a:t>
            </a:r>
            <a:r>
              <a:rPr lang="en-US" sz="2000" i="1" dirty="0">
                <a:latin typeface="Calibri" panose="020F0502020204030204" pitchFamily="34" charset="0"/>
                <a:ea typeface="Calibri" panose="020F0502020204030204" pitchFamily="34" charset="0"/>
                <a:cs typeface="Times New Roman" panose="02020603050405020304" pitchFamily="18" charset="0"/>
              </a:rPr>
              <a:t> </a:t>
            </a:r>
            <a:r>
              <a:rPr lang="en-US" sz="2000" dirty="0">
                <a:latin typeface="Calibri" panose="020F0502020204030204" pitchFamily="34" charset="0"/>
                <a:ea typeface="Calibri" panose="020F0502020204030204" pitchFamily="34" charset="0"/>
                <a:cs typeface="Times New Roman" panose="02020603050405020304" pitchFamily="18" charset="0"/>
              </a:rPr>
              <a:t>and</a:t>
            </a:r>
            <a:r>
              <a:rPr lang="en-US" sz="2000" i="1" dirty="0">
                <a:latin typeface="Calibri" panose="020F0502020204030204" pitchFamily="34" charset="0"/>
                <a:ea typeface="Calibri" panose="020F0502020204030204" pitchFamily="34" charset="0"/>
                <a:cs typeface="Times New Roman" panose="02020603050405020304" pitchFamily="18" charset="0"/>
              </a:rPr>
              <a:t> </a:t>
            </a:r>
            <a:r>
              <a:rPr lang="en-US" sz="2000" dirty="0">
                <a:latin typeface="Calibri" panose="020F0502020204030204" pitchFamily="34" charset="0"/>
                <a:ea typeface="Calibri" panose="020F0502020204030204" pitchFamily="34" charset="0"/>
                <a:cs typeface="Times New Roman" panose="02020603050405020304" pitchFamily="18" charset="0"/>
              </a:rPr>
              <a:t>compared for frequency of lemmas (both core vocabulary and technical vocabulary) listed in the New Academic Vocabulary List (Gardner and Davies, 2014.) </a:t>
            </a:r>
          </a:p>
          <a:p>
            <a:r>
              <a:rPr lang="en-US" sz="2000" dirty="0">
                <a:latin typeface="Calibri" panose="020F0502020204030204" pitchFamily="34" charset="0"/>
                <a:ea typeface="Calibri" panose="020F0502020204030204" pitchFamily="34" charset="0"/>
                <a:cs typeface="Times New Roman" panose="02020603050405020304" pitchFamily="18" charset="0"/>
              </a:rPr>
              <a:t>Student files were compared against two reference corpora: The linguistics </a:t>
            </a:r>
            <a:r>
              <a:rPr lang="en-US" sz="2000" dirty="0" err="1">
                <a:latin typeface="Calibri" panose="020F0502020204030204" pitchFamily="34" charset="0"/>
                <a:ea typeface="Calibri" panose="020F0502020204030204" pitchFamily="34" charset="0"/>
                <a:cs typeface="Times New Roman" panose="02020603050405020304" pitchFamily="18" charset="0"/>
              </a:rPr>
              <a:t>subcorpus</a:t>
            </a:r>
            <a:r>
              <a:rPr lang="en-US" sz="2000" dirty="0">
                <a:latin typeface="Calibri" panose="020F0502020204030204" pitchFamily="34" charset="0"/>
                <a:ea typeface="Calibri" panose="020F0502020204030204" pitchFamily="34" charset="0"/>
                <a:cs typeface="Times New Roman" panose="02020603050405020304" pitchFamily="18" charset="0"/>
              </a:rPr>
              <a:t> of the BAWE Corpus of student academic Writing, and COCAA 2010-12 (a subset of COCA)</a:t>
            </a:r>
          </a:p>
          <a:p>
            <a:r>
              <a:rPr lang="en-US" sz="2000" dirty="0">
                <a:latin typeface="Calibri" panose="020F0502020204030204" pitchFamily="34" charset="0"/>
                <a:ea typeface="Calibri" panose="020F0502020204030204" pitchFamily="34" charset="0"/>
                <a:cs typeface="Times New Roman" panose="02020603050405020304" pitchFamily="18" charset="0"/>
              </a:rPr>
              <a:t>Education and Humanities and Social Sciences lemmas were drawn from the NAVL to make comparisons between the reference corpora and VNL students writing.</a:t>
            </a:r>
          </a:p>
        </p:txBody>
      </p:sp>
    </p:spTree>
    <p:extLst>
      <p:ext uri="{BB962C8B-B14F-4D97-AF65-F5344CB8AC3E}">
        <p14:creationId xmlns:p14="http://schemas.microsoft.com/office/powerpoint/2010/main" val="6024549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06A691-C404-4F1F-B4FD-64443D5C9607}"/>
              </a:ext>
            </a:extLst>
          </p:cNvPr>
          <p:cNvSpPr>
            <a:spLocks noGrp="1"/>
          </p:cNvSpPr>
          <p:nvPr>
            <p:ph type="title"/>
          </p:nvPr>
        </p:nvSpPr>
        <p:spPr/>
        <p:txBody>
          <a:bodyPr>
            <a:normAutofit fontScale="90000"/>
          </a:bodyPr>
          <a:lstStyle/>
          <a:p>
            <a:r>
              <a:rPr lang="en-US" b="1" dirty="0">
                <a:solidFill>
                  <a:srgbClr val="7030A0"/>
                </a:solidFill>
              </a:rPr>
              <a:t>Student writing sample VNL C1 first draft</a:t>
            </a:r>
            <a:br>
              <a:rPr lang="en-US" b="1" dirty="0">
                <a:solidFill>
                  <a:srgbClr val="7030A0"/>
                </a:solidFill>
              </a:rPr>
            </a:br>
            <a:r>
              <a:rPr lang="en-US" sz="2700" b="1" dirty="0">
                <a:solidFill>
                  <a:srgbClr val="7030A0"/>
                </a:solidFill>
              </a:rPr>
              <a:t>(using </a:t>
            </a:r>
            <a:r>
              <a:rPr lang="en-US" sz="2700" b="1" dirty="0" err="1">
                <a:solidFill>
                  <a:srgbClr val="7030A0"/>
                </a:solidFill>
              </a:rPr>
              <a:t>Antwordprofiler</a:t>
            </a:r>
            <a:r>
              <a:rPr lang="en-US" sz="2700" b="1" dirty="0">
                <a:solidFill>
                  <a:srgbClr val="7030A0"/>
                </a:solidFill>
              </a:rPr>
              <a:t> and NAVL wordlists)</a:t>
            </a:r>
            <a:br>
              <a:rPr lang="en-US" sz="4400" dirty="0">
                <a:effectLst/>
                <a:latin typeface="Calibri" panose="020F0502020204030204" pitchFamily="34" charset="0"/>
                <a:ea typeface="Calibri" panose="020F0502020204030204" pitchFamily="34" charset="0"/>
                <a:cs typeface="Times New Roman" panose="02020603050405020304" pitchFamily="18" charset="0"/>
              </a:rPr>
            </a:br>
            <a:endParaRPr lang="en-US" b="1" dirty="0">
              <a:solidFill>
                <a:srgbClr val="7030A0"/>
              </a:solidFill>
            </a:endParaRPr>
          </a:p>
        </p:txBody>
      </p:sp>
      <p:pic>
        <p:nvPicPr>
          <p:cNvPr id="5" name="Content Placeholder 4">
            <a:extLst>
              <a:ext uri="{FF2B5EF4-FFF2-40B4-BE49-F238E27FC236}">
                <a16:creationId xmlns:a16="http://schemas.microsoft.com/office/drawing/2014/main" id="{32D02F5C-C61B-46B0-883C-2A4BA47ECBE7}"/>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07963" y="1434905"/>
            <a:ext cx="10677379" cy="5359790"/>
          </a:xfrm>
        </p:spPr>
      </p:pic>
    </p:spTree>
    <p:extLst>
      <p:ext uri="{BB962C8B-B14F-4D97-AF65-F5344CB8AC3E}">
        <p14:creationId xmlns:p14="http://schemas.microsoft.com/office/powerpoint/2010/main" val="17950700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AAB85-CBC6-4926-B0FD-1EC7DA5289E0}"/>
              </a:ext>
            </a:extLst>
          </p:cNvPr>
          <p:cNvSpPr>
            <a:spLocks noGrp="1"/>
          </p:cNvSpPr>
          <p:nvPr>
            <p:ph type="title"/>
          </p:nvPr>
        </p:nvSpPr>
        <p:spPr>
          <a:solidFill>
            <a:schemeClr val="bg2">
              <a:lumMod val="90000"/>
            </a:schemeClr>
          </a:solidFill>
        </p:spPr>
        <p:txBody>
          <a:bodyPr/>
          <a:lstStyle/>
          <a:p>
            <a:r>
              <a:rPr lang="en-US" b="1" dirty="0">
                <a:solidFill>
                  <a:srgbClr val="7030A0"/>
                </a:solidFill>
              </a:rPr>
              <a:t>Reference corpora</a:t>
            </a:r>
          </a:p>
        </p:txBody>
      </p:sp>
      <p:sp>
        <p:nvSpPr>
          <p:cNvPr id="3" name="Content Placeholder 2">
            <a:extLst>
              <a:ext uri="{FF2B5EF4-FFF2-40B4-BE49-F238E27FC236}">
                <a16:creationId xmlns:a16="http://schemas.microsoft.com/office/drawing/2014/main" id="{49B418B9-8DD3-4AA3-9CD1-05192C8835D8}"/>
              </a:ext>
            </a:extLst>
          </p:cNvPr>
          <p:cNvSpPr>
            <a:spLocks noGrp="1"/>
          </p:cNvSpPr>
          <p:nvPr>
            <p:ph idx="1"/>
          </p:nvPr>
        </p:nvSpPr>
        <p:spPr/>
        <p:txBody>
          <a:bodyPr>
            <a:normAutofit fontScale="92500" lnSpcReduction="10000"/>
          </a:bodyPr>
          <a:lstStyle/>
          <a:p>
            <a:r>
              <a:rPr lang="en-US" sz="3200" dirty="0">
                <a:effectLst/>
                <a:latin typeface="Calibri" panose="020F0502020204030204" pitchFamily="34" charset="0"/>
                <a:ea typeface="Calibri" panose="020F0502020204030204" pitchFamily="34" charset="0"/>
                <a:cs typeface="Times New Roman" panose="02020603050405020304" pitchFamily="18" charset="0"/>
              </a:rPr>
              <a:t>BAWE linguistics </a:t>
            </a:r>
            <a:r>
              <a:rPr lang="en-US" sz="3200" dirty="0" err="1">
                <a:effectLst/>
                <a:latin typeface="Calibri" panose="020F0502020204030204" pitchFamily="34" charset="0"/>
                <a:ea typeface="Calibri" panose="020F0502020204030204" pitchFamily="34" charset="0"/>
                <a:cs typeface="Times New Roman" panose="02020603050405020304" pitchFamily="18" charset="0"/>
              </a:rPr>
              <a:t>subcorpus</a:t>
            </a:r>
            <a:r>
              <a:rPr lang="en-US" sz="3200" dirty="0">
                <a:effectLst/>
                <a:latin typeface="Calibri" panose="020F0502020204030204" pitchFamily="34" charset="0"/>
                <a:ea typeface="Calibri" panose="020F0502020204030204" pitchFamily="34" charset="0"/>
                <a:cs typeface="Times New Roman" panose="02020603050405020304" pitchFamily="18" charset="0"/>
              </a:rPr>
              <a:t>: graduate student papers (31 students; 88,433 words) – level 4 - mos</a:t>
            </a:r>
            <a:r>
              <a:rPr lang="en-US" sz="3200" dirty="0">
                <a:latin typeface="Calibri" panose="020F0502020204030204" pitchFamily="34" charset="0"/>
                <a:ea typeface="Calibri" panose="020F0502020204030204" pitchFamily="34" charset="0"/>
                <a:cs typeface="Times New Roman" panose="02020603050405020304" pitchFamily="18" charset="0"/>
              </a:rPr>
              <a:t>t comparable to VNL students</a:t>
            </a:r>
          </a:p>
          <a:p>
            <a:pPr lvl="1"/>
            <a:r>
              <a:rPr lang="en-US" sz="2800" dirty="0">
                <a:effectLst/>
                <a:latin typeface="Calibri" panose="020F0502020204030204" pitchFamily="34" charset="0"/>
                <a:ea typeface="Calibri" panose="020F0502020204030204" pitchFamily="34" charset="0"/>
                <a:cs typeface="Times New Roman" panose="02020603050405020304" pitchFamily="18" charset="0"/>
              </a:rPr>
              <a:t>NS English L1 (38,222 words) </a:t>
            </a:r>
          </a:p>
          <a:p>
            <a:pPr lvl="1"/>
            <a:r>
              <a:rPr lang="en-US" sz="2800" dirty="0">
                <a:effectLst/>
                <a:latin typeface="Calibri" panose="020F0502020204030204" pitchFamily="34" charset="0"/>
                <a:ea typeface="Calibri" panose="020F0502020204030204" pitchFamily="34" charset="0"/>
                <a:cs typeface="Times New Roman" panose="02020603050405020304" pitchFamily="18" charset="0"/>
              </a:rPr>
              <a:t>NNS L1 other than English - living and studying in England- immersed in target language. (50,211 words) </a:t>
            </a:r>
          </a:p>
          <a:p>
            <a:r>
              <a:rPr lang="en-US" sz="3200" dirty="0">
                <a:latin typeface="Calibri" panose="020F0502020204030204" pitchFamily="34" charset="0"/>
                <a:ea typeface="Calibri" panose="020F0502020204030204" pitchFamily="34" charset="0"/>
                <a:cs typeface="Times New Roman" panose="02020603050405020304" pitchFamily="18" charset="0"/>
              </a:rPr>
              <a:t>An </a:t>
            </a:r>
            <a:r>
              <a:rPr lang="en-US" sz="3200" dirty="0">
                <a:effectLst/>
                <a:latin typeface="Calibri" panose="020F0502020204030204" pitchFamily="34" charset="0"/>
                <a:ea typeface="Calibri" panose="020F0502020204030204" pitchFamily="34" charset="0"/>
                <a:cs typeface="Times New Roman" panose="02020603050405020304" pitchFamily="18" charset="0"/>
              </a:rPr>
              <a:t>academic sub-set of COCA- Corpus of Contemporary American English, 2010-2012 (9,588,174.) Consists of whole papers including reference lists.</a:t>
            </a:r>
          </a:p>
          <a:p>
            <a:pPr lvl="1"/>
            <a:r>
              <a:rPr lang="en-US" sz="2800" dirty="0">
                <a:latin typeface="Calibri" panose="020F0502020204030204" pitchFamily="34" charset="0"/>
                <a:ea typeface="Calibri" panose="020F0502020204030204" pitchFamily="34" charset="0"/>
                <a:cs typeface="Times New Roman" panose="02020603050405020304" pitchFamily="18" charset="0"/>
              </a:rPr>
              <a:t>Many disciplines; wider range of technical words than VNL texts.</a:t>
            </a:r>
          </a:p>
          <a:p>
            <a:pPr lvl="1"/>
            <a:r>
              <a:rPr lang="en-US" sz="2800" dirty="0">
                <a:effectLst/>
                <a:latin typeface="Calibri" panose="020F0502020204030204" pitchFamily="34" charset="0"/>
                <a:ea typeface="Calibri" panose="020F0502020204030204" pitchFamily="34" charset="0"/>
                <a:cs typeface="Times New Roman" panose="02020603050405020304" pitchFamily="18" charset="0"/>
              </a:rPr>
              <a:t>Gives a reference point for target professional writing.</a:t>
            </a:r>
          </a:p>
          <a:p>
            <a:endParaRPr lang="en-US" dirty="0"/>
          </a:p>
        </p:txBody>
      </p:sp>
    </p:spTree>
    <p:extLst>
      <p:ext uri="{BB962C8B-B14F-4D97-AF65-F5344CB8AC3E}">
        <p14:creationId xmlns:p14="http://schemas.microsoft.com/office/powerpoint/2010/main" val="42904706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F3C5EA-D5DF-4F3F-8EB6-33132FF2A24F}"/>
              </a:ext>
            </a:extLst>
          </p:cNvPr>
          <p:cNvSpPr>
            <a:spLocks noGrp="1"/>
          </p:cNvSpPr>
          <p:nvPr>
            <p:ph type="title"/>
          </p:nvPr>
        </p:nvSpPr>
        <p:spPr>
          <a:solidFill>
            <a:schemeClr val="bg2">
              <a:lumMod val="90000"/>
            </a:schemeClr>
          </a:solidFill>
        </p:spPr>
        <p:txBody>
          <a:bodyPr/>
          <a:lstStyle/>
          <a:p>
            <a:r>
              <a:rPr lang="en-US" b="1" dirty="0">
                <a:solidFill>
                  <a:srgbClr val="7030A0"/>
                </a:solidFill>
              </a:rPr>
              <a:t>Comparing draft Intro, Discussion and Conclusions in VNL C1-3 (</a:t>
            </a:r>
            <a:r>
              <a:rPr lang="en-US" b="1" dirty="0" err="1">
                <a:solidFill>
                  <a:srgbClr val="7030A0"/>
                </a:solidFill>
              </a:rPr>
              <a:t>Antwordprofiler</a:t>
            </a:r>
            <a:r>
              <a:rPr lang="en-US" b="1" dirty="0">
                <a:solidFill>
                  <a:srgbClr val="7030A0"/>
                </a:solidFill>
              </a:rPr>
              <a:t>)</a:t>
            </a:r>
          </a:p>
        </p:txBody>
      </p:sp>
      <p:graphicFrame>
        <p:nvGraphicFramePr>
          <p:cNvPr id="5" name="Content Placeholder 4">
            <a:extLst>
              <a:ext uri="{FF2B5EF4-FFF2-40B4-BE49-F238E27FC236}">
                <a16:creationId xmlns:a16="http://schemas.microsoft.com/office/drawing/2014/main" id="{2FC063EB-258E-44EE-9980-4F371B76B2D1}"/>
              </a:ext>
            </a:extLst>
          </p:cNvPr>
          <p:cNvGraphicFramePr>
            <a:graphicFrameLocks noGrp="1"/>
          </p:cNvGraphicFramePr>
          <p:nvPr>
            <p:ph idx="1"/>
            <p:extLst>
              <p:ext uri="{D42A27DB-BD31-4B8C-83A1-F6EECF244321}">
                <p14:modId xmlns:p14="http://schemas.microsoft.com/office/powerpoint/2010/main" val="2927408391"/>
              </p:ext>
            </p:extLst>
          </p:nvPr>
        </p:nvGraphicFramePr>
        <p:xfrm>
          <a:off x="838201" y="1716258"/>
          <a:ext cx="10451122" cy="4595294"/>
        </p:xfrm>
        <a:graphic>
          <a:graphicData uri="http://schemas.openxmlformats.org/drawingml/2006/table">
            <a:tbl>
              <a:tblPr>
                <a:tableStyleId>{5C22544A-7EE6-4342-B048-85BDC9FD1C3A}</a:tableStyleId>
              </a:tblPr>
              <a:tblGrid>
                <a:gridCol w="976204">
                  <a:extLst>
                    <a:ext uri="{9D8B030D-6E8A-4147-A177-3AD203B41FA5}">
                      <a16:colId xmlns:a16="http://schemas.microsoft.com/office/drawing/2014/main" val="1034619418"/>
                    </a:ext>
                  </a:extLst>
                </a:gridCol>
                <a:gridCol w="976204">
                  <a:extLst>
                    <a:ext uri="{9D8B030D-6E8A-4147-A177-3AD203B41FA5}">
                      <a16:colId xmlns:a16="http://schemas.microsoft.com/office/drawing/2014/main" val="1149393173"/>
                    </a:ext>
                  </a:extLst>
                </a:gridCol>
                <a:gridCol w="3821340">
                  <a:extLst>
                    <a:ext uri="{9D8B030D-6E8A-4147-A177-3AD203B41FA5}">
                      <a16:colId xmlns:a16="http://schemas.microsoft.com/office/drawing/2014/main" val="166380220"/>
                    </a:ext>
                  </a:extLst>
                </a:gridCol>
                <a:gridCol w="772558">
                  <a:extLst>
                    <a:ext uri="{9D8B030D-6E8A-4147-A177-3AD203B41FA5}">
                      <a16:colId xmlns:a16="http://schemas.microsoft.com/office/drawing/2014/main" val="509761479"/>
                    </a:ext>
                  </a:extLst>
                </a:gridCol>
                <a:gridCol w="976204">
                  <a:extLst>
                    <a:ext uri="{9D8B030D-6E8A-4147-A177-3AD203B41FA5}">
                      <a16:colId xmlns:a16="http://schemas.microsoft.com/office/drawing/2014/main" val="2051201111"/>
                    </a:ext>
                  </a:extLst>
                </a:gridCol>
                <a:gridCol w="976204">
                  <a:extLst>
                    <a:ext uri="{9D8B030D-6E8A-4147-A177-3AD203B41FA5}">
                      <a16:colId xmlns:a16="http://schemas.microsoft.com/office/drawing/2014/main" val="4269118084"/>
                    </a:ext>
                  </a:extLst>
                </a:gridCol>
                <a:gridCol w="976204">
                  <a:extLst>
                    <a:ext uri="{9D8B030D-6E8A-4147-A177-3AD203B41FA5}">
                      <a16:colId xmlns:a16="http://schemas.microsoft.com/office/drawing/2014/main" val="1915453066"/>
                    </a:ext>
                  </a:extLst>
                </a:gridCol>
                <a:gridCol w="976204">
                  <a:extLst>
                    <a:ext uri="{9D8B030D-6E8A-4147-A177-3AD203B41FA5}">
                      <a16:colId xmlns:a16="http://schemas.microsoft.com/office/drawing/2014/main" val="1161216507"/>
                    </a:ext>
                  </a:extLst>
                </a:gridCol>
              </a:tblGrid>
              <a:tr h="826256">
                <a:tc gridSpan="3">
                  <a:txBody>
                    <a:bodyPr/>
                    <a:lstStyle/>
                    <a:p>
                      <a:pPr algn="l" fontAlgn="b"/>
                      <a:r>
                        <a:rPr lang="en-US" sz="1800" b="1" u="none" strike="noStrike" dirty="0">
                          <a:effectLst/>
                        </a:rPr>
                        <a:t>Lexical Profile Statistics</a:t>
                      </a:r>
                    </a:p>
                    <a:p>
                      <a:pPr algn="l" fontAlgn="b"/>
                      <a:endParaRPr lang="en-US" sz="1800" b="1" u="none" strike="noStrike" dirty="0">
                        <a:effectLst/>
                      </a:endParaRPr>
                    </a:p>
                  </a:txBody>
                  <a:tcPr marL="0" marR="0" marT="0" marB="0" anchor="b"/>
                </a:tc>
                <a:tc hMerge="1">
                  <a:txBody>
                    <a:bodyPr/>
                    <a:lstStyle/>
                    <a:p>
                      <a:pPr algn="l" fontAlgn="b"/>
                      <a:r>
                        <a:rPr lang="en-US" sz="1600" u="none" strike="noStrike" dirty="0">
                          <a:effectLst/>
                        </a:rPr>
                        <a:t>Lexical Profile Statistics</a:t>
                      </a:r>
                      <a:endParaRPr lang="en-US" sz="1600" b="1" i="0" u="none" strike="noStrike" dirty="0">
                        <a:solidFill>
                          <a:srgbClr val="000000"/>
                        </a:solidFill>
                        <a:effectLst/>
                        <a:latin typeface="Calibri" panose="020F0502020204030204" pitchFamily="34" charset="0"/>
                      </a:endParaRPr>
                    </a:p>
                  </a:txBody>
                  <a:tcPr marL="0" marR="0" marT="0" marB="0" anchor="b"/>
                </a:tc>
                <a:tc hMerge="1">
                  <a:txBody>
                    <a:bodyPr/>
                    <a:lstStyle/>
                    <a:p>
                      <a:pPr algn="l" fontAlgn="b"/>
                      <a:r>
                        <a:rPr lang="en-US" sz="1600" u="none" strike="noStrike" dirty="0">
                          <a:effectLst/>
                        </a:rPr>
                        <a:t> </a:t>
                      </a:r>
                      <a:endParaRPr lang="en-US" sz="1600" b="1" i="0" u="none" strike="noStrike" dirty="0">
                        <a:solidFill>
                          <a:srgbClr val="000000"/>
                        </a:solidFill>
                        <a:effectLst/>
                        <a:latin typeface="Calibri" panose="020F0502020204030204" pitchFamily="34" charset="0"/>
                      </a:endParaRPr>
                    </a:p>
                  </a:txBody>
                  <a:tcPr marL="0" marR="0" marT="0" marB="0" anchor="b"/>
                </a:tc>
                <a:tc gridSpan="5">
                  <a:txBody>
                    <a:bodyPr/>
                    <a:lstStyle/>
                    <a:p>
                      <a:pPr algn="l" fontAlgn="b"/>
                      <a:r>
                        <a:rPr lang="en-US" sz="1800" b="1" u="none" strike="noStrike" dirty="0">
                          <a:effectLst/>
                        </a:rPr>
                        <a:t>C1-3 all first drafts</a:t>
                      </a:r>
                    </a:p>
                    <a:p>
                      <a:pPr algn="l" fontAlgn="b"/>
                      <a:r>
                        <a:rPr lang="en-US" sz="1800" b="1" u="none" strike="noStrike" dirty="0">
                          <a:effectLst/>
                        </a:rPr>
                        <a:t> </a:t>
                      </a:r>
                    </a:p>
                  </a:txBody>
                  <a:tcPr marL="0" marR="0" marT="0" marB="0" anchor="b"/>
                </a:tc>
                <a:tc hMerge="1">
                  <a:txBody>
                    <a:bodyPr/>
                    <a:lstStyle/>
                    <a:p>
                      <a:pPr algn="l" fontAlgn="b"/>
                      <a:r>
                        <a:rPr lang="en-US" sz="1600" u="none" strike="noStrike">
                          <a:effectLst/>
                        </a:rPr>
                        <a:t> </a:t>
                      </a:r>
                      <a:endParaRPr lang="en-US" sz="1600" b="1" i="0" u="none" strike="noStrike">
                        <a:solidFill>
                          <a:srgbClr val="000000"/>
                        </a:solidFill>
                        <a:effectLst/>
                        <a:latin typeface="Calibri" panose="020F0502020204030204" pitchFamily="34" charset="0"/>
                      </a:endParaRPr>
                    </a:p>
                  </a:txBody>
                  <a:tcPr marL="0" marR="0" marT="0" marB="0" anchor="b"/>
                </a:tc>
                <a:tc hMerge="1">
                  <a:txBody>
                    <a:bodyPr/>
                    <a:lstStyle/>
                    <a:p>
                      <a:pPr algn="l" fontAlgn="b"/>
                      <a:r>
                        <a:rPr lang="en-US" sz="1600" u="none" strike="noStrike">
                          <a:effectLst/>
                        </a:rPr>
                        <a:t> </a:t>
                      </a:r>
                      <a:endParaRPr lang="en-US" sz="1600" b="0" i="0" u="none" strike="noStrike">
                        <a:solidFill>
                          <a:srgbClr val="000000"/>
                        </a:solidFill>
                        <a:effectLst/>
                        <a:latin typeface="Calibri" panose="020F0502020204030204" pitchFamily="34" charset="0"/>
                      </a:endParaRPr>
                    </a:p>
                  </a:txBody>
                  <a:tcPr marL="0" marR="0" marT="0" marB="0" anchor="b"/>
                </a:tc>
                <a:tc hMerge="1">
                  <a:txBody>
                    <a:bodyPr/>
                    <a:lstStyle/>
                    <a:p>
                      <a:pPr algn="l" fontAlgn="b"/>
                      <a:r>
                        <a:rPr lang="en-US" sz="1600" u="none" strike="noStrike">
                          <a:effectLst/>
                        </a:rPr>
                        <a:t> </a:t>
                      </a:r>
                      <a:endParaRPr lang="en-US" sz="1600" b="0" i="0" u="none" strike="noStrike">
                        <a:solidFill>
                          <a:srgbClr val="000000"/>
                        </a:solidFill>
                        <a:effectLst/>
                        <a:latin typeface="Calibri" panose="020F0502020204030204" pitchFamily="34" charset="0"/>
                      </a:endParaRPr>
                    </a:p>
                  </a:txBody>
                  <a:tcPr marL="0" marR="0" marT="0" marB="0" anchor="b"/>
                </a:tc>
                <a:tc hMerge="1">
                  <a:txBody>
                    <a:bodyPr/>
                    <a:lstStyle/>
                    <a:p>
                      <a:pPr algn="l" fontAlgn="b"/>
                      <a:endParaRPr lang="en-US" sz="160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280247106"/>
                  </a:ext>
                </a:extLst>
              </a:tr>
              <a:tr h="283942">
                <a:tc>
                  <a:txBody>
                    <a:bodyPr/>
                    <a:lstStyle/>
                    <a:p>
                      <a:pPr algn="l" fontAlgn="b"/>
                      <a:endParaRPr lang="en-US" sz="1800" b="1"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1800" b="1" u="none" strike="noStrike" dirty="0">
                          <a:effectLst/>
                        </a:rPr>
                        <a:t>LEVEL</a:t>
                      </a:r>
                      <a:endParaRPr lang="en-US" sz="1800" b="1" i="0" u="none" strike="noStrike" dirty="0">
                        <a:solidFill>
                          <a:srgbClr val="000000"/>
                        </a:solidFill>
                        <a:effectLst/>
                        <a:latin typeface="Calibri" panose="020F0502020204030204" pitchFamily="34" charset="0"/>
                      </a:endParaRPr>
                    </a:p>
                  </a:txBody>
                  <a:tcPr marL="0" marR="0" marT="0" marB="0" anchor="b"/>
                </a:tc>
                <a:tc>
                  <a:txBody>
                    <a:bodyPr/>
                    <a:lstStyle/>
                    <a:p>
                      <a:pPr algn="l" fontAlgn="b"/>
                      <a:r>
                        <a:rPr lang="en-US" sz="1800" b="1" u="none" strike="noStrike">
                          <a:effectLst/>
                        </a:rPr>
                        <a:t>FILE</a:t>
                      </a:r>
                      <a:endParaRPr lang="en-US" sz="1800" b="1"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1800" b="1" u="none" strike="noStrike">
                          <a:effectLst/>
                        </a:rPr>
                        <a:t>TOKEN</a:t>
                      </a:r>
                      <a:endParaRPr lang="en-US" sz="1800" b="1"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1800" b="1" u="none" strike="noStrike">
                          <a:effectLst/>
                        </a:rPr>
                        <a:t>TOKEN%</a:t>
                      </a:r>
                      <a:endParaRPr lang="en-US" sz="1800" b="1"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1800" b="1" u="none" strike="noStrike">
                          <a:effectLst/>
                        </a:rPr>
                        <a:t>TYPE</a:t>
                      </a:r>
                      <a:endParaRPr lang="en-US" sz="1800" b="1"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1800" b="1" u="none" strike="noStrike">
                          <a:effectLst/>
                        </a:rPr>
                        <a:t>TYPE%</a:t>
                      </a:r>
                      <a:endParaRPr lang="en-US" sz="1800" b="1"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800" b="1"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696729353"/>
                  </a:ext>
                </a:extLst>
              </a:tr>
              <a:tr h="283942">
                <a:tc>
                  <a:txBody>
                    <a:bodyPr/>
                    <a:lstStyle/>
                    <a:p>
                      <a:pPr algn="l" fontAlgn="b"/>
                      <a:endParaRPr lang="en-US" sz="1800" b="1"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800" b="1" u="none" strike="noStrike" dirty="0">
                          <a:effectLst/>
                        </a:rPr>
                        <a:t>2</a:t>
                      </a:r>
                      <a:endParaRPr lang="en-US" sz="1800" b="1" i="0" u="none" strike="noStrike" dirty="0">
                        <a:solidFill>
                          <a:srgbClr val="000000"/>
                        </a:solidFill>
                        <a:effectLst/>
                        <a:latin typeface="Calibri" panose="020F0502020204030204" pitchFamily="34" charset="0"/>
                      </a:endParaRPr>
                    </a:p>
                  </a:txBody>
                  <a:tcPr marL="0" marR="0" marT="0" marB="0" anchor="b"/>
                </a:tc>
                <a:tc>
                  <a:txBody>
                    <a:bodyPr/>
                    <a:lstStyle/>
                    <a:p>
                      <a:pPr algn="l" fontAlgn="b"/>
                      <a:r>
                        <a:rPr lang="en-US" sz="1800" b="1" u="none" strike="noStrike">
                          <a:effectLst/>
                        </a:rPr>
                        <a:t>NAVL-core-academic.txt</a:t>
                      </a:r>
                      <a:endParaRPr lang="en-US" sz="1800" b="1"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800" b="1" u="none" strike="noStrike" dirty="0">
                          <a:effectLst/>
                        </a:rPr>
                        <a:t>14567</a:t>
                      </a:r>
                      <a:endParaRPr lang="en-US" sz="1800" b="1"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en-US" sz="1800" b="1" u="none" strike="noStrike" dirty="0">
                          <a:effectLst/>
                          <a:highlight>
                            <a:srgbClr val="FFFF00"/>
                          </a:highlight>
                        </a:rPr>
                        <a:t>13.96</a:t>
                      </a:r>
                      <a:endParaRPr lang="en-US" sz="1800" b="1" i="0" u="none" strike="noStrike" dirty="0">
                        <a:solidFill>
                          <a:srgbClr val="000000"/>
                        </a:solidFill>
                        <a:effectLst/>
                        <a:highlight>
                          <a:srgbClr val="FFFF00"/>
                        </a:highlight>
                        <a:latin typeface="Calibri" panose="020F0502020204030204" pitchFamily="34" charset="0"/>
                      </a:endParaRPr>
                    </a:p>
                  </a:txBody>
                  <a:tcPr marL="0" marR="0" marT="0" marB="0" anchor="b"/>
                </a:tc>
                <a:tc>
                  <a:txBody>
                    <a:bodyPr/>
                    <a:lstStyle/>
                    <a:p>
                      <a:pPr algn="r" fontAlgn="b"/>
                      <a:r>
                        <a:rPr lang="en-US" sz="1800" b="1" u="none" strike="noStrike">
                          <a:effectLst/>
                        </a:rPr>
                        <a:t>1104</a:t>
                      </a:r>
                      <a:endParaRPr lang="en-US" sz="1800" b="1"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800" b="1" u="none" strike="noStrike" dirty="0">
                          <a:effectLst/>
                          <a:highlight>
                            <a:srgbClr val="FFFF00"/>
                          </a:highlight>
                        </a:rPr>
                        <a:t>18.25</a:t>
                      </a:r>
                      <a:endParaRPr lang="en-US" sz="1800" b="1" i="0" u="none" strike="noStrike" dirty="0">
                        <a:solidFill>
                          <a:srgbClr val="000000"/>
                        </a:solidFill>
                        <a:effectLst/>
                        <a:highlight>
                          <a:srgbClr val="FFFF00"/>
                        </a:highlight>
                        <a:latin typeface="Calibri" panose="020F0502020204030204" pitchFamily="34" charset="0"/>
                      </a:endParaRPr>
                    </a:p>
                  </a:txBody>
                  <a:tcPr marL="0" marR="0" marT="0" marB="0" anchor="b"/>
                </a:tc>
                <a:tc>
                  <a:txBody>
                    <a:bodyPr/>
                    <a:lstStyle/>
                    <a:p>
                      <a:pPr algn="l" fontAlgn="b"/>
                      <a:endParaRPr lang="en-US" sz="1800" b="1"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4230154488"/>
                  </a:ext>
                </a:extLst>
              </a:tr>
              <a:tr h="283942">
                <a:tc>
                  <a:txBody>
                    <a:bodyPr/>
                    <a:lstStyle/>
                    <a:p>
                      <a:pPr algn="l" fontAlgn="b"/>
                      <a:endParaRPr lang="en-US" sz="1800" b="1"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en-US" sz="1800" b="1" u="none" strike="noStrike" dirty="0">
                          <a:effectLst/>
                        </a:rPr>
                        <a:t>3</a:t>
                      </a:r>
                      <a:endParaRPr lang="en-US" sz="1800" b="1" i="0" u="none" strike="noStrike" dirty="0">
                        <a:solidFill>
                          <a:srgbClr val="000000"/>
                        </a:solidFill>
                        <a:effectLst/>
                        <a:latin typeface="Calibri" panose="020F0502020204030204" pitchFamily="34" charset="0"/>
                      </a:endParaRPr>
                    </a:p>
                  </a:txBody>
                  <a:tcPr marL="0" marR="0" marT="0" marB="0" anchor="b"/>
                </a:tc>
                <a:tc>
                  <a:txBody>
                    <a:bodyPr/>
                    <a:lstStyle/>
                    <a:p>
                      <a:pPr algn="l" fontAlgn="b"/>
                      <a:r>
                        <a:rPr lang="en-US" sz="1800" b="1" u="none" strike="noStrike" dirty="0">
                          <a:effectLst/>
                        </a:rPr>
                        <a:t>NAVL-discipline-selectedacademic.txt</a:t>
                      </a:r>
                      <a:endParaRPr lang="en-US" sz="1800" b="1"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en-US" sz="1800" b="1" u="none" strike="noStrike">
                          <a:effectLst/>
                        </a:rPr>
                        <a:t>18582</a:t>
                      </a:r>
                      <a:endParaRPr lang="en-US" sz="1800" b="1"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800" b="1" u="none" strike="noStrike" dirty="0">
                          <a:effectLst/>
                          <a:highlight>
                            <a:srgbClr val="FFFF00"/>
                          </a:highlight>
                        </a:rPr>
                        <a:t>17.8</a:t>
                      </a:r>
                      <a:endParaRPr lang="en-US" sz="1800" b="1" i="0" u="none" strike="noStrike" dirty="0">
                        <a:solidFill>
                          <a:srgbClr val="000000"/>
                        </a:solidFill>
                        <a:effectLst/>
                        <a:highlight>
                          <a:srgbClr val="FFFF00"/>
                        </a:highlight>
                        <a:latin typeface="Calibri" panose="020F0502020204030204" pitchFamily="34" charset="0"/>
                      </a:endParaRPr>
                    </a:p>
                  </a:txBody>
                  <a:tcPr marL="0" marR="0" marT="0" marB="0" anchor="b"/>
                </a:tc>
                <a:tc>
                  <a:txBody>
                    <a:bodyPr/>
                    <a:lstStyle/>
                    <a:p>
                      <a:pPr algn="r" fontAlgn="b"/>
                      <a:r>
                        <a:rPr lang="en-US" sz="1800" b="1" u="none" strike="noStrike">
                          <a:effectLst/>
                        </a:rPr>
                        <a:t>514</a:t>
                      </a:r>
                      <a:endParaRPr lang="en-US" sz="1800" b="1"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800" b="1" u="none" strike="noStrike" dirty="0">
                          <a:effectLst/>
                          <a:highlight>
                            <a:srgbClr val="FFFF00"/>
                          </a:highlight>
                        </a:rPr>
                        <a:t>8.5</a:t>
                      </a:r>
                      <a:endParaRPr lang="en-US" sz="1800" b="1" i="0" u="none" strike="noStrike" dirty="0">
                        <a:solidFill>
                          <a:srgbClr val="000000"/>
                        </a:solidFill>
                        <a:effectLst/>
                        <a:highlight>
                          <a:srgbClr val="FFFF00"/>
                        </a:highlight>
                        <a:latin typeface="Calibri" panose="020F0502020204030204" pitchFamily="34" charset="0"/>
                      </a:endParaRPr>
                    </a:p>
                  </a:txBody>
                  <a:tcPr marL="0" marR="0" marT="0" marB="0" anchor="b"/>
                </a:tc>
                <a:tc>
                  <a:txBody>
                    <a:bodyPr/>
                    <a:lstStyle/>
                    <a:p>
                      <a:pPr algn="l" fontAlgn="b"/>
                      <a:endParaRPr lang="en-US" sz="1800" b="1"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3418560757"/>
                  </a:ext>
                </a:extLst>
              </a:tr>
              <a:tr h="361734">
                <a:tc>
                  <a:txBody>
                    <a:bodyPr/>
                    <a:lstStyle/>
                    <a:p>
                      <a:pPr algn="l" fontAlgn="b"/>
                      <a:endParaRPr lang="en-US" sz="1800" b="1"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800" b="1" u="none" strike="noStrike" dirty="0">
                          <a:effectLst/>
                        </a:rPr>
                        <a:t>0</a:t>
                      </a:r>
                      <a:endParaRPr lang="en-US" sz="1800" b="1" i="0" u="none" strike="noStrike" dirty="0">
                        <a:solidFill>
                          <a:srgbClr val="000000"/>
                        </a:solidFill>
                        <a:effectLst/>
                        <a:latin typeface="Calibri" panose="020F0502020204030204" pitchFamily="34" charset="0"/>
                      </a:endParaRPr>
                    </a:p>
                  </a:txBody>
                  <a:tcPr marL="0" marR="0" marT="0" marB="0" anchor="b"/>
                </a:tc>
                <a:tc>
                  <a:txBody>
                    <a:bodyPr/>
                    <a:lstStyle/>
                    <a:p>
                      <a:pPr algn="l" fontAlgn="b"/>
                      <a:r>
                        <a:rPr lang="en-US" sz="1800" b="1" u="none" strike="noStrike" dirty="0">
                          <a:effectLst/>
                        </a:rPr>
                        <a:t>- Other words in top 20,000</a:t>
                      </a:r>
                      <a:endParaRPr lang="en-US" sz="1800" b="1"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en-US" sz="1800" b="1" u="none" strike="noStrike">
                          <a:effectLst/>
                        </a:rPr>
                        <a:t>66746</a:t>
                      </a:r>
                      <a:endParaRPr lang="en-US" sz="1800" b="1"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800" b="1" u="none" strike="noStrike" dirty="0">
                          <a:effectLst/>
                          <a:highlight>
                            <a:srgbClr val="FFFF00"/>
                          </a:highlight>
                        </a:rPr>
                        <a:t>63.95</a:t>
                      </a:r>
                      <a:endParaRPr lang="en-US" sz="1800" b="1" i="0" u="none" strike="noStrike" dirty="0">
                        <a:solidFill>
                          <a:srgbClr val="000000"/>
                        </a:solidFill>
                        <a:effectLst/>
                        <a:highlight>
                          <a:srgbClr val="FFFF00"/>
                        </a:highlight>
                        <a:latin typeface="Calibri" panose="020F0502020204030204" pitchFamily="34" charset="0"/>
                      </a:endParaRPr>
                    </a:p>
                  </a:txBody>
                  <a:tcPr marL="0" marR="0" marT="0" marB="0" anchor="b"/>
                </a:tc>
                <a:tc>
                  <a:txBody>
                    <a:bodyPr/>
                    <a:lstStyle/>
                    <a:p>
                      <a:pPr algn="r" fontAlgn="b"/>
                      <a:r>
                        <a:rPr lang="en-US" sz="1800" b="1" u="none" strike="noStrike">
                          <a:effectLst/>
                        </a:rPr>
                        <a:t>3863</a:t>
                      </a:r>
                      <a:endParaRPr lang="en-US" sz="1800" b="1"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800" b="1" u="none" strike="noStrike" dirty="0">
                          <a:effectLst/>
                          <a:highlight>
                            <a:srgbClr val="FFFF00"/>
                          </a:highlight>
                        </a:rPr>
                        <a:t>63.86</a:t>
                      </a:r>
                      <a:endParaRPr lang="en-US" sz="1800" b="1" i="0" u="none" strike="noStrike" dirty="0">
                        <a:solidFill>
                          <a:srgbClr val="000000"/>
                        </a:solidFill>
                        <a:effectLst/>
                        <a:highlight>
                          <a:srgbClr val="FFFF00"/>
                        </a:highlight>
                        <a:latin typeface="Calibri" panose="020F0502020204030204" pitchFamily="34" charset="0"/>
                      </a:endParaRPr>
                    </a:p>
                  </a:txBody>
                  <a:tcPr marL="0" marR="0" marT="0" marB="0" anchor="b"/>
                </a:tc>
                <a:tc>
                  <a:txBody>
                    <a:bodyPr/>
                    <a:lstStyle/>
                    <a:p>
                      <a:pPr algn="l" fontAlgn="b"/>
                      <a:endParaRPr lang="en-US" sz="1800" b="1"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853966597"/>
                  </a:ext>
                </a:extLst>
              </a:tr>
              <a:tr h="283942">
                <a:tc>
                  <a:txBody>
                    <a:bodyPr/>
                    <a:lstStyle/>
                    <a:p>
                      <a:pPr algn="l" fontAlgn="b"/>
                      <a:endParaRPr lang="en-US" sz="1800" b="1"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1800" b="1" u="none" strike="noStrike" dirty="0">
                          <a:effectLst/>
                        </a:rPr>
                        <a:t>TOTAL</a:t>
                      </a:r>
                      <a:endParaRPr lang="en-US" sz="1800" b="1"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en-US" sz="1800" b="1" u="none" strike="noStrike" dirty="0">
                          <a:effectLst/>
                          <a:highlight>
                            <a:srgbClr val="FFFF00"/>
                          </a:highlight>
                        </a:rPr>
                        <a:t>104,373</a:t>
                      </a:r>
                      <a:endParaRPr lang="en-US" sz="1800" b="1" i="0" u="none" strike="noStrike" dirty="0">
                        <a:solidFill>
                          <a:srgbClr val="000000"/>
                        </a:solidFill>
                        <a:effectLst/>
                        <a:highlight>
                          <a:srgbClr val="FFFF00"/>
                        </a:highlight>
                        <a:latin typeface="Calibri" panose="020F0502020204030204" pitchFamily="34" charset="0"/>
                      </a:endParaRPr>
                    </a:p>
                  </a:txBody>
                  <a:tcPr marL="0" marR="0" marT="0" marB="0" anchor="b"/>
                </a:tc>
                <a:tc>
                  <a:txBody>
                    <a:bodyPr/>
                    <a:lstStyle/>
                    <a:p>
                      <a:pPr algn="r" fontAlgn="b"/>
                      <a:r>
                        <a:rPr lang="en-US" sz="1100" b="0" i="0" u="none" strike="noStrike" dirty="0">
                          <a:solidFill>
                            <a:srgbClr val="000000"/>
                          </a:solidFill>
                          <a:effectLst/>
                          <a:latin typeface="Calibri" panose="020F0502020204030204" pitchFamily="34" charset="0"/>
                        </a:rPr>
                        <a:t>99895</a:t>
                      </a:r>
                    </a:p>
                  </a:txBody>
                  <a:tcPr marL="0" marR="0" marT="0" marB="0" anchor="b"/>
                </a:tc>
                <a:tc>
                  <a:txBody>
                    <a:bodyPr/>
                    <a:lstStyle/>
                    <a:p>
                      <a:pPr algn="l" fontAlgn="b"/>
                      <a:r>
                        <a:rPr lang="en-US" sz="1800" b="1" u="none" strike="noStrike">
                          <a:effectLst/>
                        </a:rPr>
                        <a:t> </a:t>
                      </a:r>
                      <a:endParaRPr lang="en-US" sz="1800" b="1"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1800" b="1" u="none" strike="noStrike">
                          <a:effectLst/>
                        </a:rPr>
                        <a:t> </a:t>
                      </a:r>
                      <a:endParaRPr lang="en-US" sz="1800" b="1"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1800" b="1" u="none" strike="noStrike">
                          <a:effectLst/>
                        </a:rPr>
                        <a:t> </a:t>
                      </a:r>
                      <a:endParaRPr lang="en-US" sz="1800" b="1"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800" b="1"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2874983484"/>
                  </a:ext>
                </a:extLst>
              </a:tr>
              <a:tr h="851826">
                <a:tc gridSpan="3">
                  <a:txBody>
                    <a:bodyPr/>
                    <a:lstStyle/>
                    <a:p>
                      <a:pPr algn="l" fontAlgn="b"/>
                      <a:r>
                        <a:rPr lang="en-US" sz="1800" b="1" u="none" strike="noStrike" dirty="0">
                          <a:effectLst/>
                        </a:rPr>
                        <a:t>Lexical Profile Statistics</a:t>
                      </a:r>
                    </a:p>
                    <a:p>
                      <a:pPr algn="l" fontAlgn="b"/>
                      <a:r>
                        <a:rPr lang="en-US" sz="1800" b="1" u="none" strike="noStrike" dirty="0">
                          <a:effectLst/>
                        </a:rPr>
                        <a:t> </a:t>
                      </a:r>
                      <a:endParaRPr lang="en-US" sz="1800" b="1" i="0" u="none" strike="noStrike" dirty="0">
                        <a:solidFill>
                          <a:srgbClr val="000000"/>
                        </a:solidFill>
                        <a:effectLst/>
                        <a:latin typeface="Calibri" panose="020F0502020204030204" pitchFamily="34" charset="0"/>
                      </a:endParaRPr>
                    </a:p>
                  </a:txBody>
                  <a:tcPr marL="0" marR="0" marT="0" marB="0" anchor="b"/>
                </a:tc>
                <a:tc hMerge="1">
                  <a:txBody>
                    <a:bodyPr/>
                    <a:lstStyle/>
                    <a:p>
                      <a:pPr algn="l" fontAlgn="b"/>
                      <a:r>
                        <a:rPr lang="en-US" sz="1600" u="none" strike="noStrike" dirty="0">
                          <a:effectLst/>
                        </a:rPr>
                        <a:t>Lexical Profile Statistics</a:t>
                      </a:r>
                      <a:endParaRPr lang="en-US" sz="1600" b="1" i="0" u="none" strike="noStrike" dirty="0">
                        <a:solidFill>
                          <a:srgbClr val="000000"/>
                        </a:solidFill>
                        <a:effectLst/>
                        <a:latin typeface="Calibri" panose="020F0502020204030204" pitchFamily="34" charset="0"/>
                      </a:endParaRPr>
                    </a:p>
                  </a:txBody>
                  <a:tcPr marL="0" marR="0" marT="0" marB="0" anchor="b"/>
                </a:tc>
                <a:tc hMerge="1">
                  <a:txBody>
                    <a:bodyPr/>
                    <a:lstStyle/>
                    <a:p>
                      <a:pPr algn="l" fontAlgn="b"/>
                      <a:r>
                        <a:rPr lang="en-US" sz="1600" u="none" strike="noStrike" dirty="0">
                          <a:effectLst/>
                        </a:rPr>
                        <a:t> </a:t>
                      </a:r>
                      <a:endParaRPr lang="en-US" sz="1600" b="1" i="0" u="none" strike="noStrike" dirty="0">
                        <a:solidFill>
                          <a:srgbClr val="000000"/>
                        </a:solidFill>
                        <a:effectLst/>
                        <a:latin typeface="Calibri" panose="020F0502020204030204" pitchFamily="34" charset="0"/>
                      </a:endParaRPr>
                    </a:p>
                  </a:txBody>
                  <a:tcPr marL="0" marR="0" marT="0" marB="0" anchor="b"/>
                </a:tc>
                <a:tc gridSpan="5">
                  <a:txBody>
                    <a:bodyPr/>
                    <a:lstStyle/>
                    <a:p>
                      <a:pPr algn="l" fontAlgn="b"/>
                      <a:r>
                        <a:rPr lang="en-US" sz="1800" b="1" u="none" strike="noStrike" dirty="0">
                          <a:effectLst/>
                        </a:rPr>
                        <a:t>C1-3 all final drafts</a:t>
                      </a:r>
                    </a:p>
                    <a:p>
                      <a:pPr algn="l" fontAlgn="b"/>
                      <a:endParaRPr lang="en-US" sz="1800" b="1" u="none" strike="noStrike" dirty="0">
                        <a:effectLst/>
                      </a:endParaRPr>
                    </a:p>
                  </a:txBody>
                  <a:tcPr marL="0" marR="0" marT="0" marB="0" anchor="b"/>
                </a:tc>
                <a:tc hMerge="1">
                  <a:txBody>
                    <a:bodyPr/>
                    <a:lstStyle/>
                    <a:p>
                      <a:pPr algn="l" fontAlgn="b"/>
                      <a:r>
                        <a:rPr lang="en-US" sz="1600" u="none" strike="noStrike" dirty="0">
                          <a:effectLst/>
                        </a:rPr>
                        <a:t> </a:t>
                      </a:r>
                      <a:endParaRPr lang="en-US" sz="1600" b="1" i="0" u="none" strike="noStrike" dirty="0">
                        <a:solidFill>
                          <a:srgbClr val="000000"/>
                        </a:solidFill>
                        <a:effectLst/>
                        <a:latin typeface="Calibri" panose="020F0502020204030204" pitchFamily="34" charset="0"/>
                      </a:endParaRPr>
                    </a:p>
                  </a:txBody>
                  <a:tcPr marL="0" marR="0" marT="0" marB="0" anchor="b"/>
                </a:tc>
                <a:tc hMerge="1">
                  <a:txBody>
                    <a:bodyPr/>
                    <a:lstStyle/>
                    <a:p>
                      <a:pPr algn="l" fontAlgn="b"/>
                      <a:r>
                        <a:rPr lang="en-US" sz="1600" u="none" strike="noStrike" dirty="0">
                          <a:effectLst/>
                        </a:rPr>
                        <a:t> </a:t>
                      </a:r>
                      <a:endParaRPr lang="en-US" sz="1600" b="0" i="0" u="none" strike="noStrike" dirty="0">
                        <a:solidFill>
                          <a:srgbClr val="000000"/>
                        </a:solidFill>
                        <a:effectLst/>
                        <a:latin typeface="Calibri" panose="020F0502020204030204" pitchFamily="34" charset="0"/>
                      </a:endParaRPr>
                    </a:p>
                  </a:txBody>
                  <a:tcPr marL="0" marR="0" marT="0" marB="0" anchor="b"/>
                </a:tc>
                <a:tc hMerge="1">
                  <a:txBody>
                    <a:bodyPr/>
                    <a:lstStyle/>
                    <a:p>
                      <a:pPr algn="l" fontAlgn="b"/>
                      <a:r>
                        <a:rPr lang="en-US" sz="1600" u="none" strike="noStrike" dirty="0">
                          <a:effectLst/>
                        </a:rPr>
                        <a:t> </a:t>
                      </a:r>
                      <a:endParaRPr lang="en-US" sz="1600" b="0" i="0" u="none" strike="noStrike" dirty="0">
                        <a:solidFill>
                          <a:srgbClr val="000000"/>
                        </a:solidFill>
                        <a:effectLst/>
                        <a:latin typeface="Calibri" panose="020F0502020204030204" pitchFamily="34" charset="0"/>
                      </a:endParaRPr>
                    </a:p>
                  </a:txBody>
                  <a:tcPr marL="0" marR="0" marT="0" marB="0" anchor="b"/>
                </a:tc>
                <a:tc hMerge="1">
                  <a:txBody>
                    <a:bodyPr/>
                    <a:lstStyle/>
                    <a:p>
                      <a:pPr algn="l" fontAlgn="b"/>
                      <a:endParaRPr lang="en-US" sz="160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2558217305"/>
                  </a:ext>
                </a:extLst>
              </a:tr>
              <a:tr h="283942">
                <a:tc>
                  <a:txBody>
                    <a:bodyPr/>
                    <a:lstStyle/>
                    <a:p>
                      <a:pPr algn="l" fontAlgn="b"/>
                      <a:endParaRPr lang="en-US" sz="1800" b="1"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1800" b="1" u="none" strike="noStrike">
                          <a:effectLst/>
                        </a:rPr>
                        <a:t>LEVEL</a:t>
                      </a:r>
                      <a:endParaRPr lang="en-US" sz="1800" b="1"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1800" b="1" u="none" strike="noStrike" dirty="0">
                          <a:effectLst/>
                        </a:rPr>
                        <a:t>FILE</a:t>
                      </a:r>
                      <a:endParaRPr lang="en-US" sz="1800" b="1" i="0" u="none" strike="noStrike" dirty="0">
                        <a:solidFill>
                          <a:srgbClr val="000000"/>
                        </a:solidFill>
                        <a:effectLst/>
                        <a:latin typeface="Calibri" panose="020F0502020204030204" pitchFamily="34" charset="0"/>
                      </a:endParaRPr>
                    </a:p>
                  </a:txBody>
                  <a:tcPr marL="0" marR="0" marT="0" marB="0" anchor="b"/>
                </a:tc>
                <a:tc>
                  <a:txBody>
                    <a:bodyPr/>
                    <a:lstStyle/>
                    <a:p>
                      <a:pPr algn="l" fontAlgn="b"/>
                      <a:r>
                        <a:rPr lang="en-US" sz="1800" b="1" u="none" strike="noStrike">
                          <a:effectLst/>
                        </a:rPr>
                        <a:t>TOKEN</a:t>
                      </a:r>
                      <a:endParaRPr lang="en-US" sz="1800" b="1"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1800" b="1" u="none" strike="noStrike">
                          <a:effectLst/>
                        </a:rPr>
                        <a:t>TOKEN%</a:t>
                      </a:r>
                      <a:endParaRPr lang="en-US" sz="1800" b="1"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1800" b="1" u="none" strike="noStrike">
                          <a:effectLst/>
                        </a:rPr>
                        <a:t>TYPE</a:t>
                      </a:r>
                      <a:endParaRPr lang="en-US" sz="1800" b="1"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1800" b="1" u="none" strike="noStrike">
                          <a:effectLst/>
                        </a:rPr>
                        <a:t>TYPE%</a:t>
                      </a:r>
                      <a:endParaRPr lang="en-US" sz="1800" b="1"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800" b="1"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3680132689"/>
                  </a:ext>
                </a:extLst>
              </a:tr>
              <a:tr h="283942">
                <a:tc>
                  <a:txBody>
                    <a:bodyPr/>
                    <a:lstStyle/>
                    <a:p>
                      <a:pPr algn="l" fontAlgn="b"/>
                      <a:endParaRPr lang="en-US" sz="1800" b="1"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800" b="1" u="none" strike="noStrike">
                          <a:effectLst/>
                        </a:rPr>
                        <a:t>2</a:t>
                      </a:r>
                      <a:endParaRPr lang="en-US" sz="1800" b="1"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1800" b="1" u="none" strike="noStrike" dirty="0">
                          <a:effectLst/>
                        </a:rPr>
                        <a:t>NAVL-core-academic.txt</a:t>
                      </a:r>
                      <a:endParaRPr lang="en-US" sz="1800" b="1"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en-US" sz="1800" b="1" u="none" strike="noStrike" dirty="0">
                          <a:effectLst/>
                        </a:rPr>
                        <a:t>23669</a:t>
                      </a:r>
                      <a:endParaRPr lang="en-US" sz="1800" b="1"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en-US" sz="1800" b="1" u="none" strike="noStrike" dirty="0">
                          <a:effectLst/>
                          <a:highlight>
                            <a:srgbClr val="FFFF00"/>
                          </a:highlight>
                        </a:rPr>
                        <a:t>14.06</a:t>
                      </a:r>
                      <a:endParaRPr lang="en-US" sz="1800" b="1" i="0" u="none" strike="noStrike" dirty="0">
                        <a:solidFill>
                          <a:srgbClr val="000000"/>
                        </a:solidFill>
                        <a:effectLst/>
                        <a:highlight>
                          <a:srgbClr val="FFFF00"/>
                        </a:highlight>
                        <a:latin typeface="Calibri" panose="020F0502020204030204" pitchFamily="34" charset="0"/>
                      </a:endParaRPr>
                    </a:p>
                  </a:txBody>
                  <a:tcPr marL="0" marR="0" marT="0" marB="0" anchor="b"/>
                </a:tc>
                <a:tc>
                  <a:txBody>
                    <a:bodyPr/>
                    <a:lstStyle/>
                    <a:p>
                      <a:pPr algn="r" fontAlgn="b"/>
                      <a:r>
                        <a:rPr lang="en-US" sz="1800" b="1" u="none" strike="noStrike">
                          <a:effectLst/>
                        </a:rPr>
                        <a:t>1219</a:t>
                      </a:r>
                      <a:endParaRPr lang="en-US" sz="1800" b="1"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800" b="1" u="none" strike="noStrike" dirty="0">
                          <a:effectLst/>
                          <a:highlight>
                            <a:srgbClr val="FFFF00"/>
                          </a:highlight>
                        </a:rPr>
                        <a:t>17.57</a:t>
                      </a:r>
                      <a:endParaRPr lang="en-US" sz="1800" b="1" i="0" u="none" strike="noStrike" dirty="0">
                        <a:solidFill>
                          <a:srgbClr val="000000"/>
                        </a:solidFill>
                        <a:effectLst/>
                        <a:highlight>
                          <a:srgbClr val="FFFF00"/>
                        </a:highlight>
                        <a:latin typeface="Calibri" panose="020F0502020204030204" pitchFamily="34" charset="0"/>
                      </a:endParaRPr>
                    </a:p>
                  </a:txBody>
                  <a:tcPr marL="0" marR="0" marT="0" marB="0" anchor="b"/>
                </a:tc>
                <a:tc>
                  <a:txBody>
                    <a:bodyPr/>
                    <a:lstStyle/>
                    <a:p>
                      <a:pPr algn="l" fontAlgn="b"/>
                      <a:endParaRPr lang="en-US" sz="1800" b="1"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3298111531"/>
                  </a:ext>
                </a:extLst>
              </a:tr>
              <a:tr h="283942">
                <a:tc>
                  <a:txBody>
                    <a:bodyPr/>
                    <a:lstStyle/>
                    <a:p>
                      <a:pPr algn="l" fontAlgn="b"/>
                      <a:endParaRPr lang="en-US" sz="1800" b="1"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800" b="1" u="none" strike="noStrike">
                          <a:effectLst/>
                        </a:rPr>
                        <a:t>3</a:t>
                      </a:r>
                      <a:endParaRPr lang="en-US" sz="1800" b="1"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1800" b="1" u="none" strike="noStrike" dirty="0">
                          <a:effectLst/>
                        </a:rPr>
                        <a:t>NAVL-discipline-selected-academic.txt</a:t>
                      </a:r>
                      <a:endParaRPr lang="en-US" sz="1800" b="1"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en-US" sz="1800" b="1" u="none" strike="noStrike" dirty="0">
                          <a:effectLst/>
                        </a:rPr>
                        <a:t>30347</a:t>
                      </a:r>
                      <a:endParaRPr lang="en-US" sz="1800" b="1"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en-US" sz="1800" b="1" u="none" strike="noStrike" dirty="0">
                          <a:effectLst/>
                          <a:highlight>
                            <a:srgbClr val="FFFF00"/>
                          </a:highlight>
                        </a:rPr>
                        <a:t>18.03</a:t>
                      </a:r>
                      <a:endParaRPr lang="en-US" sz="1800" b="1" i="0" u="none" strike="noStrike" dirty="0">
                        <a:solidFill>
                          <a:srgbClr val="000000"/>
                        </a:solidFill>
                        <a:effectLst/>
                        <a:highlight>
                          <a:srgbClr val="FFFF00"/>
                        </a:highlight>
                        <a:latin typeface="Calibri" panose="020F0502020204030204" pitchFamily="34" charset="0"/>
                      </a:endParaRPr>
                    </a:p>
                  </a:txBody>
                  <a:tcPr marL="0" marR="0" marT="0" marB="0" anchor="b"/>
                </a:tc>
                <a:tc>
                  <a:txBody>
                    <a:bodyPr/>
                    <a:lstStyle/>
                    <a:p>
                      <a:pPr algn="r" fontAlgn="b"/>
                      <a:r>
                        <a:rPr lang="en-US" sz="1800" b="1" u="none" strike="noStrike" dirty="0">
                          <a:effectLst/>
                        </a:rPr>
                        <a:t>555</a:t>
                      </a:r>
                      <a:endParaRPr lang="en-US" sz="1800" b="1"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en-US" sz="1800" b="1" u="none" strike="noStrike" dirty="0">
                          <a:effectLst/>
                          <a:highlight>
                            <a:srgbClr val="FFFF00"/>
                          </a:highlight>
                        </a:rPr>
                        <a:t>8</a:t>
                      </a:r>
                      <a:endParaRPr lang="en-US" sz="1800" b="1" i="0" u="none" strike="noStrike" dirty="0">
                        <a:solidFill>
                          <a:srgbClr val="000000"/>
                        </a:solidFill>
                        <a:effectLst/>
                        <a:highlight>
                          <a:srgbClr val="FFFF00"/>
                        </a:highlight>
                        <a:latin typeface="Calibri" panose="020F0502020204030204" pitchFamily="34" charset="0"/>
                      </a:endParaRPr>
                    </a:p>
                  </a:txBody>
                  <a:tcPr marL="0" marR="0" marT="0" marB="0" anchor="b"/>
                </a:tc>
                <a:tc>
                  <a:txBody>
                    <a:bodyPr/>
                    <a:lstStyle/>
                    <a:p>
                      <a:pPr algn="l" fontAlgn="b"/>
                      <a:endParaRPr lang="en-US" sz="1800" b="1"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601849821"/>
                  </a:ext>
                </a:extLst>
              </a:tr>
              <a:tr h="283942">
                <a:tc>
                  <a:txBody>
                    <a:bodyPr/>
                    <a:lstStyle/>
                    <a:p>
                      <a:pPr algn="l" fontAlgn="b"/>
                      <a:endParaRPr lang="en-US" sz="1800" b="1"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800" b="1" u="none" strike="noStrike">
                          <a:effectLst/>
                        </a:rPr>
                        <a:t>0</a:t>
                      </a:r>
                      <a:endParaRPr lang="en-US" sz="1800" b="1"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1800" b="1" u="none" strike="noStrike" dirty="0">
                          <a:effectLst/>
                        </a:rPr>
                        <a:t>-Other words in top 20,000</a:t>
                      </a:r>
                      <a:endParaRPr lang="en-US" sz="1800" b="1"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en-US" sz="1800" b="1" u="none" strike="noStrike" dirty="0">
                          <a:effectLst/>
                        </a:rPr>
                        <a:t>106915</a:t>
                      </a:r>
                      <a:endParaRPr lang="en-US" sz="1800" b="1"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en-US" sz="1800" b="1" u="none" strike="noStrike" dirty="0">
                          <a:effectLst/>
                          <a:highlight>
                            <a:srgbClr val="FFFF00"/>
                          </a:highlight>
                        </a:rPr>
                        <a:t>63.52</a:t>
                      </a:r>
                      <a:endParaRPr lang="en-US" sz="1800" b="1" i="0" u="none" strike="noStrike" dirty="0">
                        <a:solidFill>
                          <a:srgbClr val="000000"/>
                        </a:solidFill>
                        <a:effectLst/>
                        <a:highlight>
                          <a:srgbClr val="FFFF00"/>
                        </a:highlight>
                        <a:latin typeface="Calibri" panose="020F0502020204030204" pitchFamily="34" charset="0"/>
                      </a:endParaRPr>
                    </a:p>
                  </a:txBody>
                  <a:tcPr marL="0" marR="0" marT="0" marB="0" anchor="b"/>
                </a:tc>
                <a:tc>
                  <a:txBody>
                    <a:bodyPr/>
                    <a:lstStyle/>
                    <a:p>
                      <a:pPr algn="r" fontAlgn="b"/>
                      <a:r>
                        <a:rPr lang="en-US" sz="1800" b="1" u="none" strike="noStrike" dirty="0">
                          <a:effectLst/>
                        </a:rPr>
                        <a:t>4515</a:t>
                      </a:r>
                      <a:endParaRPr lang="en-US" sz="1800" b="1"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en-US" sz="1800" b="1" u="none" strike="noStrike" dirty="0">
                          <a:effectLst/>
                          <a:highlight>
                            <a:srgbClr val="FFFF00"/>
                          </a:highlight>
                        </a:rPr>
                        <a:t>65.08</a:t>
                      </a:r>
                      <a:endParaRPr lang="en-US" sz="1800" b="1" i="0" u="none" strike="noStrike" dirty="0">
                        <a:solidFill>
                          <a:srgbClr val="000000"/>
                        </a:solidFill>
                        <a:effectLst/>
                        <a:highlight>
                          <a:srgbClr val="FFFF00"/>
                        </a:highlight>
                        <a:latin typeface="Calibri" panose="020F0502020204030204" pitchFamily="34" charset="0"/>
                      </a:endParaRPr>
                    </a:p>
                  </a:txBody>
                  <a:tcPr marL="0" marR="0" marT="0" marB="0" anchor="b"/>
                </a:tc>
                <a:tc>
                  <a:txBody>
                    <a:bodyPr/>
                    <a:lstStyle/>
                    <a:p>
                      <a:pPr algn="l" fontAlgn="b"/>
                      <a:endParaRPr lang="en-US" sz="1800" b="1"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3741131060"/>
                  </a:ext>
                </a:extLst>
              </a:tr>
              <a:tr h="283942">
                <a:tc>
                  <a:txBody>
                    <a:bodyPr/>
                    <a:lstStyle/>
                    <a:p>
                      <a:pPr algn="l" fontAlgn="b"/>
                      <a:endParaRPr lang="en-US" sz="1800" b="1" i="0" u="none" strike="noStrike">
                        <a:solidFill>
                          <a:srgbClr val="000000"/>
                        </a:solidFill>
                        <a:effectLst/>
                        <a:latin typeface="Calibri" panose="020F0502020204030204" pitchFamily="34" charset="0"/>
                      </a:endParaRPr>
                    </a:p>
                  </a:txBody>
                  <a:tcPr marL="0" marR="0" marT="0"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800" b="1" u="none" strike="noStrike" dirty="0">
                          <a:effectLst/>
                        </a:rPr>
                        <a:t> TOTAL</a:t>
                      </a:r>
                      <a:endParaRPr lang="en-US" sz="1800" b="1"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en-US" sz="1800" b="1" u="none" strike="noStrike" dirty="0">
                          <a:effectLst/>
                          <a:highlight>
                            <a:srgbClr val="FFFF00"/>
                          </a:highlight>
                        </a:rPr>
                        <a:t>168,325</a:t>
                      </a:r>
                      <a:endParaRPr lang="en-US" sz="1800" b="1" i="0" u="none" strike="noStrike" dirty="0">
                        <a:solidFill>
                          <a:srgbClr val="000000"/>
                        </a:solidFill>
                        <a:effectLst/>
                        <a:highlight>
                          <a:srgbClr val="FFFF00"/>
                        </a:highlight>
                        <a:latin typeface="Calibri" panose="020F0502020204030204" pitchFamily="34" charset="0"/>
                      </a:endParaRPr>
                    </a:p>
                  </a:txBody>
                  <a:tcPr marL="0" marR="0" marT="0" marB="0" anchor="b"/>
                </a:tc>
                <a:tc>
                  <a:txBody>
                    <a:bodyPr/>
                    <a:lstStyle/>
                    <a:p>
                      <a:pPr algn="r" fontAlgn="b"/>
                      <a:r>
                        <a:rPr lang="en-US" sz="1100" b="0" i="0" u="none" strike="noStrike" dirty="0">
                          <a:solidFill>
                            <a:srgbClr val="000000"/>
                          </a:solidFill>
                          <a:effectLst/>
                          <a:latin typeface="Calibri" panose="020F0502020204030204" pitchFamily="34" charset="0"/>
                        </a:rPr>
                        <a:t>160931</a:t>
                      </a:r>
                    </a:p>
                  </a:txBody>
                  <a:tcPr marL="0" marR="0" marT="0" marB="0" anchor="b"/>
                </a:tc>
                <a:tc>
                  <a:txBody>
                    <a:bodyPr/>
                    <a:lstStyle/>
                    <a:p>
                      <a:pPr algn="l" fontAlgn="b"/>
                      <a:r>
                        <a:rPr lang="en-US" sz="1800" b="1" u="none" strike="noStrike" dirty="0">
                          <a:effectLst/>
                        </a:rPr>
                        <a:t> </a:t>
                      </a:r>
                      <a:endParaRPr lang="en-US" sz="1800" b="1" i="0" u="none" strike="noStrike" dirty="0">
                        <a:solidFill>
                          <a:srgbClr val="000000"/>
                        </a:solidFill>
                        <a:effectLst/>
                        <a:latin typeface="Calibri" panose="020F0502020204030204" pitchFamily="34" charset="0"/>
                      </a:endParaRPr>
                    </a:p>
                  </a:txBody>
                  <a:tcPr marL="0" marR="0" marT="0" marB="0" anchor="b"/>
                </a:tc>
                <a:tc>
                  <a:txBody>
                    <a:bodyPr/>
                    <a:lstStyle/>
                    <a:p>
                      <a:pPr algn="l" fontAlgn="b"/>
                      <a:r>
                        <a:rPr lang="en-US" sz="1800" b="1" u="none" strike="noStrike" dirty="0">
                          <a:effectLst/>
                        </a:rPr>
                        <a:t> </a:t>
                      </a:r>
                      <a:endParaRPr lang="en-US" sz="1800" b="1" i="0" u="none" strike="noStrike" dirty="0">
                        <a:solidFill>
                          <a:srgbClr val="000000"/>
                        </a:solidFill>
                        <a:effectLst/>
                        <a:latin typeface="Calibri" panose="020F0502020204030204" pitchFamily="34" charset="0"/>
                      </a:endParaRPr>
                    </a:p>
                  </a:txBody>
                  <a:tcPr marL="0" marR="0" marT="0" marB="0" anchor="b"/>
                </a:tc>
                <a:tc>
                  <a:txBody>
                    <a:bodyPr/>
                    <a:lstStyle/>
                    <a:p>
                      <a:pPr algn="l" fontAlgn="b"/>
                      <a:r>
                        <a:rPr lang="en-US" sz="1800" b="1" u="none" strike="noStrike" dirty="0">
                          <a:effectLst/>
                        </a:rPr>
                        <a:t> </a:t>
                      </a:r>
                      <a:endParaRPr lang="en-US" sz="1800" b="1" i="0" u="none" strike="noStrike" dirty="0">
                        <a:solidFill>
                          <a:srgbClr val="000000"/>
                        </a:solidFill>
                        <a:effectLst/>
                        <a:latin typeface="Calibri" panose="020F0502020204030204" pitchFamily="34" charset="0"/>
                      </a:endParaRPr>
                    </a:p>
                  </a:txBody>
                  <a:tcPr marL="0" marR="0" marT="0" marB="0" anchor="b"/>
                </a:tc>
                <a:tc>
                  <a:txBody>
                    <a:bodyPr/>
                    <a:lstStyle/>
                    <a:p>
                      <a:pPr algn="l" fontAlgn="b"/>
                      <a:endParaRPr lang="en-US" sz="1800" b="1"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2411354859"/>
                  </a:ext>
                </a:extLst>
              </a:tr>
            </a:tbl>
          </a:graphicData>
        </a:graphic>
      </p:graphicFrame>
    </p:spTree>
    <p:extLst>
      <p:ext uri="{BB962C8B-B14F-4D97-AF65-F5344CB8AC3E}">
        <p14:creationId xmlns:p14="http://schemas.microsoft.com/office/powerpoint/2010/main" val="11451627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9951F4-9B05-49F8-9586-C7EE47FEA5FF}"/>
              </a:ext>
            </a:extLst>
          </p:cNvPr>
          <p:cNvSpPr>
            <a:spLocks noGrp="1"/>
          </p:cNvSpPr>
          <p:nvPr>
            <p:ph type="title"/>
          </p:nvPr>
        </p:nvSpPr>
        <p:spPr>
          <a:xfrm>
            <a:off x="838200" y="365126"/>
            <a:ext cx="10515600" cy="1048678"/>
          </a:xfrm>
          <a:solidFill>
            <a:schemeClr val="bg2">
              <a:lumMod val="90000"/>
            </a:schemeClr>
          </a:solidFill>
        </p:spPr>
        <p:txBody>
          <a:bodyPr>
            <a:normAutofit fontScale="90000"/>
          </a:bodyPr>
          <a:lstStyle/>
          <a:p>
            <a:r>
              <a:rPr lang="en-US" b="1" dirty="0">
                <a:solidFill>
                  <a:srgbClr val="7030A0"/>
                </a:solidFill>
              </a:rPr>
              <a:t>BAWE Lexical Profiles </a:t>
            </a:r>
            <a:br>
              <a:rPr lang="en-US" b="1" dirty="0">
                <a:solidFill>
                  <a:srgbClr val="7030A0"/>
                </a:solidFill>
              </a:rPr>
            </a:br>
            <a:r>
              <a:rPr lang="en-US" b="1" dirty="0">
                <a:solidFill>
                  <a:srgbClr val="7030A0"/>
                </a:solidFill>
              </a:rPr>
              <a:t>(</a:t>
            </a:r>
            <a:r>
              <a:rPr lang="en-US" b="1" dirty="0" err="1">
                <a:solidFill>
                  <a:srgbClr val="7030A0"/>
                </a:solidFill>
              </a:rPr>
              <a:t>Antword</a:t>
            </a:r>
            <a:r>
              <a:rPr lang="en-US" b="1" dirty="0">
                <a:solidFill>
                  <a:srgbClr val="7030A0"/>
                </a:solidFill>
              </a:rPr>
              <a:t> profiler)</a:t>
            </a:r>
          </a:p>
        </p:txBody>
      </p:sp>
      <p:graphicFrame>
        <p:nvGraphicFramePr>
          <p:cNvPr id="4" name="Content Placeholder 6">
            <a:extLst>
              <a:ext uri="{FF2B5EF4-FFF2-40B4-BE49-F238E27FC236}">
                <a16:creationId xmlns:a16="http://schemas.microsoft.com/office/drawing/2014/main" id="{F0F8623C-3C5A-4229-9232-406FEED4EF28}"/>
              </a:ext>
            </a:extLst>
          </p:cNvPr>
          <p:cNvGraphicFramePr>
            <a:graphicFrameLocks noGrp="1"/>
          </p:cNvGraphicFramePr>
          <p:nvPr>
            <p:ph idx="1"/>
            <p:extLst>
              <p:ext uri="{D42A27DB-BD31-4B8C-83A1-F6EECF244321}">
                <p14:modId xmlns:p14="http://schemas.microsoft.com/office/powerpoint/2010/main" val="2999158936"/>
              </p:ext>
            </p:extLst>
          </p:nvPr>
        </p:nvGraphicFramePr>
        <p:xfrm>
          <a:off x="838200" y="1484142"/>
          <a:ext cx="10465191" cy="5218280"/>
        </p:xfrm>
        <a:graphic>
          <a:graphicData uri="http://schemas.openxmlformats.org/drawingml/2006/table">
            <a:tbl>
              <a:tblPr>
                <a:tableStyleId>{5C22544A-7EE6-4342-B048-85BDC9FD1C3A}</a:tableStyleId>
              </a:tblPr>
              <a:tblGrid>
                <a:gridCol w="1661980">
                  <a:extLst>
                    <a:ext uri="{9D8B030D-6E8A-4147-A177-3AD203B41FA5}">
                      <a16:colId xmlns:a16="http://schemas.microsoft.com/office/drawing/2014/main" val="297224446"/>
                    </a:ext>
                  </a:extLst>
                </a:gridCol>
                <a:gridCol w="3063592">
                  <a:extLst>
                    <a:ext uri="{9D8B030D-6E8A-4147-A177-3AD203B41FA5}">
                      <a16:colId xmlns:a16="http://schemas.microsoft.com/office/drawing/2014/main" val="1193786845"/>
                    </a:ext>
                  </a:extLst>
                </a:gridCol>
                <a:gridCol w="984739">
                  <a:extLst>
                    <a:ext uri="{9D8B030D-6E8A-4147-A177-3AD203B41FA5}">
                      <a16:colId xmlns:a16="http://schemas.microsoft.com/office/drawing/2014/main" val="4134212139"/>
                    </a:ext>
                  </a:extLst>
                </a:gridCol>
                <a:gridCol w="1097671">
                  <a:extLst>
                    <a:ext uri="{9D8B030D-6E8A-4147-A177-3AD203B41FA5}">
                      <a16:colId xmlns:a16="http://schemas.microsoft.com/office/drawing/2014/main" val="1338657948"/>
                    </a:ext>
                  </a:extLst>
                </a:gridCol>
                <a:gridCol w="1701996">
                  <a:extLst>
                    <a:ext uri="{9D8B030D-6E8A-4147-A177-3AD203B41FA5}">
                      <a16:colId xmlns:a16="http://schemas.microsoft.com/office/drawing/2014/main" val="2626797651"/>
                    </a:ext>
                  </a:extLst>
                </a:gridCol>
                <a:gridCol w="1955213">
                  <a:extLst>
                    <a:ext uri="{9D8B030D-6E8A-4147-A177-3AD203B41FA5}">
                      <a16:colId xmlns:a16="http://schemas.microsoft.com/office/drawing/2014/main" val="1347008259"/>
                    </a:ext>
                  </a:extLst>
                </a:gridCol>
              </a:tblGrid>
              <a:tr h="521828">
                <a:tc gridSpan="6">
                  <a:txBody>
                    <a:bodyPr/>
                    <a:lstStyle/>
                    <a:p>
                      <a:pPr algn="l" fontAlgn="b"/>
                      <a:r>
                        <a:rPr lang="en-US" sz="1600" b="1" u="none" strike="noStrike" dirty="0">
                          <a:effectLst/>
                        </a:rPr>
                        <a:t>Lexical Profile Statistics BAWE NS linguistics</a:t>
                      </a:r>
                    </a:p>
                    <a:p>
                      <a:pPr algn="l" fontAlgn="b"/>
                      <a:endParaRPr lang="en-US" sz="1600" b="1" u="none" strike="noStrike" dirty="0">
                        <a:effectLst/>
                      </a:endParaRPr>
                    </a:p>
                  </a:txBody>
                  <a:tcPr marL="0" marR="0" marT="0" marB="0" anchor="b"/>
                </a:tc>
                <a:tc hMerge="1">
                  <a:txBody>
                    <a:bodyPr/>
                    <a:lstStyle/>
                    <a:p>
                      <a:pPr algn="l" fontAlgn="b"/>
                      <a:r>
                        <a:rPr lang="en-US" sz="700" u="none" strike="noStrike">
                          <a:effectLst/>
                        </a:rPr>
                        <a:t> </a:t>
                      </a:r>
                      <a:endParaRPr lang="en-US" sz="700" b="1" i="0" u="none" strike="noStrike">
                        <a:solidFill>
                          <a:srgbClr val="000000"/>
                        </a:solidFill>
                        <a:effectLst/>
                        <a:latin typeface="Calibri" panose="020F0502020204030204" pitchFamily="34" charset="0"/>
                      </a:endParaRPr>
                    </a:p>
                  </a:txBody>
                  <a:tcPr marL="0" marR="0" marT="0" marB="0" anchor="b"/>
                </a:tc>
                <a:tc hMerge="1">
                  <a:txBody>
                    <a:bodyPr/>
                    <a:lstStyle/>
                    <a:p>
                      <a:endParaRPr lang="en-US"/>
                    </a:p>
                  </a:txBody>
                  <a:tcPr/>
                </a:tc>
                <a:tc hMerge="1">
                  <a:txBody>
                    <a:bodyPr/>
                    <a:lstStyle/>
                    <a:p>
                      <a:endParaRPr lang="en-US"/>
                    </a:p>
                  </a:txBody>
                  <a:tcPr/>
                </a:tc>
                <a:tc hMerge="1">
                  <a:txBody>
                    <a:bodyPr/>
                    <a:lstStyle/>
                    <a:p>
                      <a:pPr algn="l" fontAlgn="b"/>
                      <a:r>
                        <a:rPr lang="en-US" sz="700" u="none" strike="noStrike">
                          <a:effectLst/>
                        </a:rPr>
                        <a:t> </a:t>
                      </a:r>
                      <a:endParaRPr lang="en-US" sz="700" b="0" i="0" u="none" strike="noStrike">
                        <a:solidFill>
                          <a:srgbClr val="000000"/>
                        </a:solidFill>
                        <a:effectLst/>
                        <a:latin typeface="Calibri" panose="020F0502020204030204" pitchFamily="34" charset="0"/>
                      </a:endParaRPr>
                    </a:p>
                  </a:txBody>
                  <a:tcPr marL="0" marR="0" marT="0" marB="0" anchor="b"/>
                </a:tc>
                <a:tc hMerge="1">
                  <a:txBody>
                    <a:bodyPr/>
                    <a:lstStyle/>
                    <a:p>
                      <a:pPr algn="l" fontAlgn="b"/>
                      <a:r>
                        <a:rPr lang="en-US" sz="700" u="none" strike="noStrike" dirty="0">
                          <a:effectLst/>
                        </a:rPr>
                        <a:t> </a:t>
                      </a:r>
                      <a:endParaRPr lang="en-US" sz="70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436187098"/>
                  </a:ext>
                </a:extLst>
              </a:tr>
              <a:tr h="260914">
                <a:tc>
                  <a:txBody>
                    <a:bodyPr/>
                    <a:lstStyle/>
                    <a:p>
                      <a:pPr algn="l" fontAlgn="b"/>
                      <a:r>
                        <a:rPr lang="en-US" sz="1600" b="1" u="none" strike="noStrike" dirty="0">
                          <a:effectLst/>
                        </a:rPr>
                        <a:t>LEVEL</a:t>
                      </a:r>
                      <a:endParaRPr lang="en-US" sz="1600" b="1" i="0" u="none" strike="noStrike" dirty="0">
                        <a:solidFill>
                          <a:srgbClr val="000000"/>
                        </a:solidFill>
                        <a:effectLst/>
                        <a:latin typeface="Calibri" panose="020F0502020204030204" pitchFamily="34" charset="0"/>
                      </a:endParaRPr>
                    </a:p>
                  </a:txBody>
                  <a:tcPr marL="0" marR="0" marT="0" marB="0" anchor="b"/>
                </a:tc>
                <a:tc>
                  <a:txBody>
                    <a:bodyPr/>
                    <a:lstStyle/>
                    <a:p>
                      <a:pPr algn="l" fontAlgn="b"/>
                      <a:r>
                        <a:rPr lang="en-US" sz="1600" b="1" u="none" strike="noStrike">
                          <a:effectLst/>
                        </a:rPr>
                        <a:t>FILE</a:t>
                      </a:r>
                      <a:endParaRPr lang="en-US" sz="1600" b="1"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1600" b="1" u="none" strike="noStrike">
                          <a:effectLst/>
                        </a:rPr>
                        <a:t>TOKEN</a:t>
                      </a:r>
                      <a:endParaRPr lang="en-US" sz="1600" b="1"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1600" b="1" u="none" strike="noStrike">
                          <a:effectLst/>
                        </a:rPr>
                        <a:t>TOKEN%</a:t>
                      </a:r>
                      <a:endParaRPr lang="en-US" sz="1600" b="1"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1600" b="1" u="none" strike="noStrike" dirty="0">
                          <a:effectLst/>
                        </a:rPr>
                        <a:t>                        TYPE</a:t>
                      </a:r>
                      <a:endParaRPr lang="en-US" sz="1600" b="1" i="0" u="none" strike="noStrike" dirty="0">
                        <a:solidFill>
                          <a:srgbClr val="000000"/>
                        </a:solidFill>
                        <a:effectLst/>
                        <a:latin typeface="Calibri" panose="020F0502020204030204" pitchFamily="34" charset="0"/>
                      </a:endParaRPr>
                    </a:p>
                  </a:txBody>
                  <a:tcPr marL="0" marR="0" marT="0" marB="0" anchor="b"/>
                </a:tc>
                <a:tc>
                  <a:txBody>
                    <a:bodyPr/>
                    <a:lstStyle/>
                    <a:p>
                      <a:pPr algn="l" fontAlgn="b"/>
                      <a:r>
                        <a:rPr lang="en-US" sz="1600" b="1" u="none" strike="noStrike" dirty="0">
                          <a:effectLst/>
                        </a:rPr>
                        <a:t>                     TYPE%</a:t>
                      </a:r>
                      <a:endParaRPr lang="en-US" sz="1600" b="1"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3082105798"/>
                  </a:ext>
                </a:extLst>
              </a:tr>
              <a:tr h="521828">
                <a:tc>
                  <a:txBody>
                    <a:bodyPr/>
                    <a:lstStyle/>
                    <a:p>
                      <a:pPr algn="r" fontAlgn="b"/>
                      <a:r>
                        <a:rPr lang="en-US" sz="1600" b="1" u="none" strike="noStrike" dirty="0">
                          <a:effectLst/>
                        </a:rPr>
                        <a:t>1</a:t>
                      </a:r>
                      <a:endParaRPr lang="en-US" sz="1600" b="1" i="0" u="none" strike="noStrike" dirty="0">
                        <a:solidFill>
                          <a:srgbClr val="000000"/>
                        </a:solidFill>
                        <a:effectLst/>
                        <a:latin typeface="Calibri" panose="020F0502020204030204" pitchFamily="34" charset="0"/>
                      </a:endParaRPr>
                    </a:p>
                  </a:txBody>
                  <a:tcPr marL="0" marR="0" marT="0" marB="0" anchor="b"/>
                </a:tc>
                <a:tc>
                  <a:txBody>
                    <a:bodyPr/>
                    <a:lstStyle/>
                    <a:p>
                      <a:pPr algn="l" fontAlgn="b"/>
                      <a:r>
                        <a:rPr lang="en-US" sz="1600" b="1" u="none" strike="noStrike">
                          <a:effectLst/>
                        </a:rPr>
                        <a:t>NAVL-core-academic.txt</a:t>
                      </a:r>
                      <a:endParaRPr lang="en-US" sz="1600" b="1"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600" b="1" u="none" strike="noStrike">
                          <a:effectLst/>
                        </a:rPr>
                        <a:t>6071</a:t>
                      </a:r>
                      <a:endParaRPr lang="en-US" sz="1600" b="1"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600" b="1" u="none" strike="noStrike">
                          <a:effectLst/>
                          <a:highlight>
                            <a:srgbClr val="FFFF00"/>
                          </a:highlight>
                        </a:rPr>
                        <a:t>15.88</a:t>
                      </a:r>
                      <a:endParaRPr lang="en-US" sz="1600" b="1" i="0" u="none" strike="noStrike" dirty="0">
                        <a:solidFill>
                          <a:srgbClr val="000000"/>
                        </a:solidFill>
                        <a:effectLst/>
                        <a:highlight>
                          <a:srgbClr val="FFFF00"/>
                        </a:highlight>
                        <a:latin typeface="Calibri" panose="020F0502020204030204" pitchFamily="34" charset="0"/>
                      </a:endParaRPr>
                    </a:p>
                  </a:txBody>
                  <a:tcPr marL="0" marR="0" marT="0" marB="0" anchor="b"/>
                </a:tc>
                <a:tc>
                  <a:txBody>
                    <a:bodyPr/>
                    <a:lstStyle/>
                    <a:p>
                      <a:pPr algn="r" fontAlgn="b"/>
                      <a:r>
                        <a:rPr lang="en-US" sz="1600" b="1" u="none" strike="noStrike">
                          <a:effectLst/>
                        </a:rPr>
                        <a:t>1036</a:t>
                      </a:r>
                      <a:endParaRPr lang="en-US" sz="1600" b="1"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600" b="1" u="none" strike="noStrike" dirty="0">
                          <a:effectLst/>
                          <a:highlight>
                            <a:srgbClr val="FFFF00"/>
                          </a:highlight>
                        </a:rPr>
                        <a:t>22.7</a:t>
                      </a:r>
                      <a:endParaRPr lang="en-US" sz="1600" b="1" i="0" u="none" strike="noStrike" dirty="0">
                        <a:solidFill>
                          <a:srgbClr val="000000"/>
                        </a:solidFill>
                        <a:effectLst/>
                        <a:highlight>
                          <a:srgbClr val="FFFF00"/>
                        </a:highlight>
                        <a:latin typeface="Calibri" panose="020F0502020204030204" pitchFamily="34" charset="0"/>
                      </a:endParaRPr>
                    </a:p>
                  </a:txBody>
                  <a:tcPr marL="0" marR="0" marT="0" marB="0" anchor="b"/>
                </a:tc>
                <a:extLst>
                  <a:ext uri="{0D108BD9-81ED-4DB2-BD59-A6C34878D82A}">
                    <a16:rowId xmlns:a16="http://schemas.microsoft.com/office/drawing/2014/main" val="504149987"/>
                  </a:ext>
                </a:extLst>
              </a:tr>
              <a:tr h="782742">
                <a:tc>
                  <a:txBody>
                    <a:bodyPr/>
                    <a:lstStyle/>
                    <a:p>
                      <a:pPr algn="r" fontAlgn="b"/>
                      <a:r>
                        <a:rPr lang="en-US" sz="1600" b="1" u="none" strike="noStrike" dirty="0">
                          <a:effectLst/>
                        </a:rPr>
                        <a:t>2</a:t>
                      </a:r>
                      <a:endParaRPr lang="en-US" sz="1600" b="1" i="0" u="none" strike="noStrike" dirty="0">
                        <a:solidFill>
                          <a:srgbClr val="000000"/>
                        </a:solidFill>
                        <a:effectLst/>
                        <a:latin typeface="Calibri" panose="020F0502020204030204" pitchFamily="34" charset="0"/>
                      </a:endParaRPr>
                    </a:p>
                  </a:txBody>
                  <a:tcPr marL="0" marR="0" marT="0" marB="0" anchor="b"/>
                </a:tc>
                <a:tc>
                  <a:txBody>
                    <a:bodyPr/>
                    <a:lstStyle/>
                    <a:p>
                      <a:pPr algn="l" fontAlgn="b"/>
                      <a:r>
                        <a:rPr lang="en-US" sz="1600" b="1" u="none" strike="noStrike" dirty="0">
                          <a:effectLst/>
                        </a:rPr>
                        <a:t>NAVL-discipline-selected-academic.txt</a:t>
                      </a:r>
                      <a:endParaRPr lang="en-US" sz="1600" b="1"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en-US" sz="1600" b="1" u="none" strike="noStrike">
                          <a:effectLst/>
                        </a:rPr>
                        <a:t>5546</a:t>
                      </a:r>
                      <a:endParaRPr lang="en-US" sz="1600" b="1"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en-US" sz="1600" b="1" u="none" strike="noStrike">
                          <a:effectLst/>
                          <a:highlight>
                            <a:srgbClr val="FFFF00"/>
                          </a:highlight>
                        </a:rPr>
                        <a:t>14.51</a:t>
                      </a:r>
                      <a:endParaRPr lang="en-US" sz="1600" b="1" i="0" u="none" strike="noStrike" dirty="0">
                        <a:solidFill>
                          <a:srgbClr val="000000"/>
                        </a:solidFill>
                        <a:effectLst/>
                        <a:highlight>
                          <a:srgbClr val="FFFF00"/>
                        </a:highlight>
                        <a:latin typeface="Calibri" panose="020F0502020204030204" pitchFamily="34" charset="0"/>
                      </a:endParaRPr>
                    </a:p>
                  </a:txBody>
                  <a:tcPr marL="0" marR="0" marT="0" marB="0" anchor="b"/>
                </a:tc>
                <a:tc>
                  <a:txBody>
                    <a:bodyPr/>
                    <a:lstStyle/>
                    <a:p>
                      <a:pPr algn="r" fontAlgn="b"/>
                      <a:r>
                        <a:rPr lang="en-US" sz="1600" b="1" u="none" strike="noStrike">
                          <a:effectLst/>
                        </a:rPr>
                        <a:t>421</a:t>
                      </a:r>
                      <a:endParaRPr lang="en-US" sz="1600" b="1"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600" b="1" u="none" strike="noStrike" dirty="0">
                          <a:effectLst/>
                          <a:highlight>
                            <a:srgbClr val="FFFF00"/>
                          </a:highlight>
                        </a:rPr>
                        <a:t>9.22</a:t>
                      </a:r>
                      <a:endParaRPr lang="en-US" sz="1600" b="1" i="0" u="none" strike="noStrike" dirty="0">
                        <a:solidFill>
                          <a:srgbClr val="000000"/>
                        </a:solidFill>
                        <a:effectLst/>
                        <a:highlight>
                          <a:srgbClr val="FFFF00"/>
                        </a:highlight>
                        <a:latin typeface="Calibri" panose="020F0502020204030204" pitchFamily="34" charset="0"/>
                      </a:endParaRPr>
                    </a:p>
                  </a:txBody>
                  <a:tcPr marL="0" marR="0" marT="0" marB="0" anchor="b"/>
                </a:tc>
                <a:extLst>
                  <a:ext uri="{0D108BD9-81ED-4DB2-BD59-A6C34878D82A}">
                    <a16:rowId xmlns:a16="http://schemas.microsoft.com/office/drawing/2014/main" val="2930240126"/>
                  </a:ext>
                </a:extLst>
              </a:tr>
              <a:tr h="260914">
                <a:tc>
                  <a:txBody>
                    <a:bodyPr/>
                    <a:lstStyle/>
                    <a:p>
                      <a:pPr algn="r" fontAlgn="b"/>
                      <a:r>
                        <a:rPr lang="en-US" sz="1600" b="1" u="none" strike="noStrike">
                          <a:effectLst/>
                        </a:rPr>
                        <a:t>0</a:t>
                      </a:r>
                      <a:endParaRPr lang="en-US" sz="1600" b="1"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1600" b="1" u="none" strike="noStrike" dirty="0">
                          <a:effectLst/>
                        </a:rPr>
                        <a:t>-Other words in top 20,000</a:t>
                      </a:r>
                      <a:endParaRPr lang="en-US" sz="1600" b="1"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en-US" sz="1600" b="1" u="none" strike="noStrike">
                          <a:effectLst/>
                        </a:rPr>
                        <a:t>26605</a:t>
                      </a:r>
                      <a:endParaRPr lang="en-US" sz="1600" b="1"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600" b="1" u="none" strike="noStrike">
                          <a:effectLst/>
                          <a:highlight>
                            <a:srgbClr val="FFFF00"/>
                          </a:highlight>
                        </a:rPr>
                        <a:t>69.61</a:t>
                      </a:r>
                      <a:endParaRPr lang="en-US" sz="1600" b="1" i="0" u="none" strike="noStrike" dirty="0">
                        <a:solidFill>
                          <a:srgbClr val="000000"/>
                        </a:solidFill>
                        <a:effectLst/>
                        <a:highlight>
                          <a:srgbClr val="FFFF00"/>
                        </a:highlight>
                        <a:latin typeface="Calibri" panose="020F0502020204030204" pitchFamily="34" charset="0"/>
                      </a:endParaRPr>
                    </a:p>
                  </a:txBody>
                  <a:tcPr marL="0" marR="0" marT="0" marB="0" anchor="b"/>
                </a:tc>
                <a:tc>
                  <a:txBody>
                    <a:bodyPr/>
                    <a:lstStyle/>
                    <a:p>
                      <a:pPr algn="r" fontAlgn="b"/>
                      <a:r>
                        <a:rPr lang="en-US" sz="1600" b="1" u="none" strike="noStrike">
                          <a:effectLst/>
                        </a:rPr>
                        <a:t>3107</a:t>
                      </a:r>
                      <a:endParaRPr lang="en-US" sz="1600" b="1"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600" b="1" u="none" strike="noStrike" dirty="0">
                          <a:effectLst/>
                          <a:highlight>
                            <a:srgbClr val="FFFF00"/>
                          </a:highlight>
                        </a:rPr>
                        <a:t>68.08</a:t>
                      </a:r>
                      <a:endParaRPr lang="en-US" sz="1600" b="1" i="0" u="none" strike="noStrike" dirty="0">
                        <a:solidFill>
                          <a:srgbClr val="000000"/>
                        </a:solidFill>
                        <a:effectLst/>
                        <a:highlight>
                          <a:srgbClr val="FFFF00"/>
                        </a:highlight>
                        <a:latin typeface="Calibri" panose="020F0502020204030204" pitchFamily="34" charset="0"/>
                      </a:endParaRPr>
                    </a:p>
                  </a:txBody>
                  <a:tcPr marL="0" marR="0" marT="0" marB="0" anchor="b"/>
                </a:tc>
                <a:extLst>
                  <a:ext uri="{0D108BD9-81ED-4DB2-BD59-A6C34878D82A}">
                    <a16:rowId xmlns:a16="http://schemas.microsoft.com/office/drawing/2014/main" val="2567927587"/>
                  </a:ext>
                </a:extLst>
              </a:tr>
              <a:tr h="260914">
                <a:tc>
                  <a:txBody>
                    <a:bodyPr/>
                    <a:lstStyle/>
                    <a:p>
                      <a:pPr algn="l" fontAlgn="b"/>
                      <a:r>
                        <a:rPr lang="en-US" sz="1600" b="1" u="none" strike="noStrike">
                          <a:effectLst/>
                        </a:rPr>
                        <a:t>TOTAL</a:t>
                      </a:r>
                      <a:endParaRPr lang="en-US" sz="1600" b="1"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600" b="1" u="none" strike="noStrike" dirty="0">
                          <a:effectLst/>
                        </a:rPr>
                        <a:t>38222</a:t>
                      </a:r>
                      <a:endParaRPr lang="en-US" sz="1600" b="1" i="0" u="none" strike="noStrike" dirty="0">
                        <a:solidFill>
                          <a:srgbClr val="000000"/>
                        </a:solidFill>
                        <a:effectLst/>
                        <a:latin typeface="Calibri" panose="020F0502020204030204" pitchFamily="34" charset="0"/>
                      </a:endParaRPr>
                    </a:p>
                  </a:txBody>
                  <a:tcPr marL="0" marR="0" marT="0" marB="0" anchor="b"/>
                </a:tc>
                <a:tc>
                  <a:txBody>
                    <a:bodyPr/>
                    <a:lstStyle/>
                    <a:p>
                      <a:pPr algn="l" fontAlgn="b"/>
                      <a:r>
                        <a:rPr lang="en-US" sz="1600" b="1" u="none" strike="noStrike" dirty="0">
                          <a:effectLst/>
                        </a:rPr>
                        <a:t> </a:t>
                      </a:r>
                      <a:endParaRPr lang="en-US" sz="1600" b="1" i="0" u="none" strike="noStrike" dirty="0">
                        <a:solidFill>
                          <a:srgbClr val="000000"/>
                        </a:solidFill>
                        <a:effectLst/>
                        <a:latin typeface="Calibri" panose="020F0502020204030204" pitchFamily="34" charset="0"/>
                      </a:endParaRPr>
                    </a:p>
                  </a:txBody>
                  <a:tcPr marL="0" marR="0" marT="0" marB="0" anchor="b"/>
                </a:tc>
                <a:tc>
                  <a:txBody>
                    <a:bodyPr/>
                    <a:lstStyle/>
                    <a:p>
                      <a:pPr algn="l" fontAlgn="b"/>
                      <a:r>
                        <a:rPr lang="en-US" sz="1600" b="1" u="none" strike="noStrike" dirty="0">
                          <a:effectLst/>
                        </a:rPr>
                        <a:t> </a:t>
                      </a:r>
                      <a:endParaRPr lang="en-US" sz="1600" b="1" i="0" u="none" strike="noStrike" dirty="0">
                        <a:solidFill>
                          <a:srgbClr val="000000"/>
                        </a:solidFill>
                        <a:effectLst/>
                        <a:latin typeface="Calibri" panose="020F0502020204030204" pitchFamily="34" charset="0"/>
                      </a:endParaRPr>
                    </a:p>
                  </a:txBody>
                  <a:tcPr marL="0" marR="0" marT="0" marB="0" anchor="b"/>
                </a:tc>
                <a:tc>
                  <a:txBody>
                    <a:bodyPr/>
                    <a:lstStyle/>
                    <a:p>
                      <a:pPr algn="l" fontAlgn="b"/>
                      <a:r>
                        <a:rPr lang="en-US" sz="1600" b="1" u="none" strike="noStrike" dirty="0">
                          <a:effectLst/>
                        </a:rPr>
                        <a:t> </a:t>
                      </a:r>
                      <a:endParaRPr lang="en-US" sz="1600" b="1" i="0" u="none" strike="noStrike" dirty="0">
                        <a:solidFill>
                          <a:srgbClr val="000000"/>
                        </a:solidFill>
                        <a:effectLst/>
                        <a:latin typeface="Calibri" panose="020F0502020204030204" pitchFamily="34" charset="0"/>
                      </a:endParaRPr>
                    </a:p>
                  </a:txBody>
                  <a:tcPr marL="0" marR="0" marT="0" marB="0" anchor="b"/>
                </a:tc>
                <a:tc>
                  <a:txBody>
                    <a:bodyPr/>
                    <a:lstStyle/>
                    <a:p>
                      <a:pPr algn="l" fontAlgn="b"/>
                      <a:r>
                        <a:rPr lang="en-US" sz="1600" b="1" u="none" strike="noStrike">
                          <a:effectLst/>
                        </a:rPr>
                        <a:t> </a:t>
                      </a:r>
                      <a:endParaRPr lang="en-US" sz="1600" b="1"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3238674850"/>
                  </a:ext>
                </a:extLst>
              </a:tr>
              <a:tr h="521828">
                <a:tc gridSpan="6">
                  <a:txBody>
                    <a:bodyPr/>
                    <a:lstStyle/>
                    <a:p>
                      <a:pPr algn="l" fontAlgn="b"/>
                      <a:r>
                        <a:rPr lang="en-US" sz="1600" b="1" u="none" strike="noStrike" dirty="0">
                          <a:effectLst/>
                        </a:rPr>
                        <a:t>Lexical Profile Statistics BAWE NNS linguistics</a:t>
                      </a:r>
                    </a:p>
                    <a:p>
                      <a:pPr algn="l" fontAlgn="b"/>
                      <a:endParaRPr lang="en-US" sz="1600" b="1" u="none" strike="noStrike" dirty="0">
                        <a:effectLst/>
                      </a:endParaRPr>
                    </a:p>
                  </a:txBody>
                  <a:tcPr marL="0" marR="0" marT="0" marB="0" anchor="b"/>
                </a:tc>
                <a:tc hMerge="1">
                  <a:txBody>
                    <a:bodyPr/>
                    <a:lstStyle/>
                    <a:p>
                      <a:pPr algn="l" fontAlgn="b"/>
                      <a:r>
                        <a:rPr lang="en-US" sz="700" u="none" strike="noStrike">
                          <a:effectLst/>
                        </a:rPr>
                        <a:t> </a:t>
                      </a:r>
                      <a:endParaRPr lang="en-US" sz="700" b="1" i="0" u="none" strike="noStrike">
                        <a:solidFill>
                          <a:srgbClr val="000000"/>
                        </a:solidFill>
                        <a:effectLst/>
                        <a:latin typeface="Calibri" panose="020F0502020204030204" pitchFamily="34" charset="0"/>
                      </a:endParaRPr>
                    </a:p>
                  </a:txBody>
                  <a:tcPr marL="0" marR="0" marT="0" marB="0" anchor="b"/>
                </a:tc>
                <a:tc hMerge="1">
                  <a:txBody>
                    <a:bodyPr/>
                    <a:lstStyle/>
                    <a:p>
                      <a:endParaRPr lang="en-US"/>
                    </a:p>
                  </a:txBody>
                  <a:tcPr/>
                </a:tc>
                <a:tc hMerge="1">
                  <a:txBody>
                    <a:bodyPr/>
                    <a:lstStyle/>
                    <a:p>
                      <a:endParaRPr lang="en-US"/>
                    </a:p>
                  </a:txBody>
                  <a:tcPr/>
                </a:tc>
                <a:tc hMerge="1">
                  <a:txBody>
                    <a:bodyPr/>
                    <a:lstStyle/>
                    <a:p>
                      <a:pPr algn="l" fontAlgn="b"/>
                      <a:r>
                        <a:rPr lang="en-US" sz="700" u="none" strike="noStrike">
                          <a:effectLst/>
                        </a:rPr>
                        <a:t> </a:t>
                      </a:r>
                      <a:endParaRPr lang="en-US" sz="700" b="0" i="0" u="none" strike="noStrike">
                        <a:solidFill>
                          <a:srgbClr val="000000"/>
                        </a:solidFill>
                        <a:effectLst/>
                        <a:latin typeface="Calibri" panose="020F0502020204030204" pitchFamily="34" charset="0"/>
                      </a:endParaRPr>
                    </a:p>
                  </a:txBody>
                  <a:tcPr marL="0" marR="0" marT="0" marB="0" anchor="b"/>
                </a:tc>
                <a:tc hMerge="1">
                  <a:txBody>
                    <a:bodyPr/>
                    <a:lstStyle/>
                    <a:p>
                      <a:pPr algn="l" fontAlgn="b"/>
                      <a:r>
                        <a:rPr lang="en-US" sz="700" u="none" strike="noStrike" dirty="0">
                          <a:effectLst/>
                        </a:rPr>
                        <a:t> </a:t>
                      </a:r>
                      <a:endParaRPr lang="en-US" sz="70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865825411"/>
                  </a:ext>
                </a:extLst>
              </a:tr>
              <a:tr h="260914">
                <a:tc>
                  <a:txBody>
                    <a:bodyPr/>
                    <a:lstStyle/>
                    <a:p>
                      <a:pPr algn="l" fontAlgn="b"/>
                      <a:r>
                        <a:rPr lang="en-US" sz="1600" b="1" u="none" strike="noStrike">
                          <a:effectLst/>
                        </a:rPr>
                        <a:t>LEVEL</a:t>
                      </a:r>
                      <a:endParaRPr lang="en-US" sz="1600" b="1"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1600" b="1" u="none" strike="noStrike">
                          <a:effectLst/>
                        </a:rPr>
                        <a:t>FILE</a:t>
                      </a:r>
                      <a:endParaRPr lang="en-US" sz="1600" b="1"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1600" b="1" u="none" strike="noStrike">
                          <a:effectLst/>
                        </a:rPr>
                        <a:t>TOKEN</a:t>
                      </a:r>
                      <a:endParaRPr lang="en-US" sz="1600" b="1" i="0" u="none" strike="noStrike" dirty="0">
                        <a:solidFill>
                          <a:srgbClr val="000000"/>
                        </a:solidFill>
                        <a:effectLst/>
                        <a:latin typeface="Calibri" panose="020F0502020204030204" pitchFamily="34" charset="0"/>
                      </a:endParaRPr>
                    </a:p>
                  </a:txBody>
                  <a:tcPr marL="0" marR="0" marT="0" marB="0" anchor="b"/>
                </a:tc>
                <a:tc>
                  <a:txBody>
                    <a:bodyPr/>
                    <a:lstStyle/>
                    <a:p>
                      <a:pPr algn="l" fontAlgn="b"/>
                      <a:r>
                        <a:rPr lang="en-US" sz="1600" b="1" u="none" strike="noStrike">
                          <a:effectLst/>
                        </a:rPr>
                        <a:t>TOKEN%</a:t>
                      </a:r>
                      <a:endParaRPr lang="en-US" sz="1600" b="1"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1600" b="1" u="none" strike="noStrike" dirty="0">
                          <a:effectLst/>
                        </a:rPr>
                        <a:t>                          TYPE</a:t>
                      </a:r>
                      <a:endParaRPr lang="en-US" sz="1600" b="1" i="0" u="none" strike="noStrike" dirty="0">
                        <a:solidFill>
                          <a:srgbClr val="000000"/>
                        </a:solidFill>
                        <a:effectLst/>
                        <a:latin typeface="Calibri" panose="020F0502020204030204" pitchFamily="34" charset="0"/>
                      </a:endParaRPr>
                    </a:p>
                  </a:txBody>
                  <a:tcPr marL="0" marR="0" marT="0" marB="0" anchor="b"/>
                </a:tc>
                <a:tc>
                  <a:txBody>
                    <a:bodyPr/>
                    <a:lstStyle/>
                    <a:p>
                      <a:pPr algn="l" fontAlgn="b"/>
                      <a:r>
                        <a:rPr lang="en-US" sz="1600" b="1" u="none" strike="noStrike" dirty="0">
                          <a:effectLst/>
                        </a:rPr>
                        <a:t>                    TYPE%</a:t>
                      </a:r>
                      <a:endParaRPr lang="en-US" sz="1600" b="1"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3631775868"/>
                  </a:ext>
                </a:extLst>
              </a:tr>
              <a:tr h="521828">
                <a:tc>
                  <a:txBody>
                    <a:bodyPr/>
                    <a:lstStyle/>
                    <a:p>
                      <a:pPr algn="r" fontAlgn="b"/>
                      <a:r>
                        <a:rPr lang="en-US" sz="1600" b="1" u="none" strike="noStrike">
                          <a:effectLst/>
                        </a:rPr>
                        <a:t>1</a:t>
                      </a:r>
                      <a:endParaRPr lang="en-US" sz="1600" b="1"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1600" b="1" u="none" strike="noStrike">
                          <a:effectLst/>
                        </a:rPr>
                        <a:t>NAVL-core-academic.txt</a:t>
                      </a:r>
                      <a:endParaRPr lang="en-US" sz="1600" b="1"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600" b="1" u="none" strike="noStrike">
                          <a:effectLst/>
                        </a:rPr>
                        <a:t>7598</a:t>
                      </a:r>
                      <a:endParaRPr lang="en-US" sz="1600" b="1"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en-US" sz="1600" b="1" u="none" strike="noStrike">
                          <a:effectLst/>
                          <a:highlight>
                            <a:srgbClr val="FFFF00"/>
                          </a:highlight>
                        </a:rPr>
                        <a:t>15.13</a:t>
                      </a:r>
                      <a:endParaRPr lang="en-US" sz="1600" b="1" i="0" u="none" strike="noStrike" dirty="0">
                        <a:solidFill>
                          <a:srgbClr val="000000"/>
                        </a:solidFill>
                        <a:effectLst/>
                        <a:highlight>
                          <a:srgbClr val="FFFF00"/>
                        </a:highlight>
                        <a:latin typeface="Calibri" panose="020F0502020204030204" pitchFamily="34" charset="0"/>
                      </a:endParaRPr>
                    </a:p>
                  </a:txBody>
                  <a:tcPr marL="0" marR="0" marT="0" marB="0" anchor="b"/>
                </a:tc>
                <a:tc>
                  <a:txBody>
                    <a:bodyPr/>
                    <a:lstStyle/>
                    <a:p>
                      <a:pPr algn="r" fontAlgn="b"/>
                      <a:r>
                        <a:rPr lang="en-US" sz="1600" b="1" u="none" strike="noStrike">
                          <a:effectLst/>
                        </a:rPr>
                        <a:t>1007</a:t>
                      </a:r>
                      <a:endParaRPr lang="en-US" sz="1600" b="1"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600" b="1" u="none" strike="noStrike" dirty="0">
                          <a:effectLst/>
                          <a:highlight>
                            <a:srgbClr val="FFFF00"/>
                          </a:highlight>
                        </a:rPr>
                        <a:t>19.47</a:t>
                      </a:r>
                      <a:endParaRPr lang="en-US" sz="1600" b="1" i="0" u="none" strike="noStrike" dirty="0">
                        <a:solidFill>
                          <a:srgbClr val="000000"/>
                        </a:solidFill>
                        <a:effectLst/>
                        <a:highlight>
                          <a:srgbClr val="FFFF00"/>
                        </a:highlight>
                        <a:latin typeface="Calibri" panose="020F0502020204030204" pitchFamily="34" charset="0"/>
                      </a:endParaRPr>
                    </a:p>
                  </a:txBody>
                  <a:tcPr marL="0" marR="0" marT="0" marB="0" anchor="b"/>
                </a:tc>
                <a:extLst>
                  <a:ext uri="{0D108BD9-81ED-4DB2-BD59-A6C34878D82A}">
                    <a16:rowId xmlns:a16="http://schemas.microsoft.com/office/drawing/2014/main" val="3185753699"/>
                  </a:ext>
                </a:extLst>
              </a:tr>
              <a:tr h="782742">
                <a:tc>
                  <a:txBody>
                    <a:bodyPr/>
                    <a:lstStyle/>
                    <a:p>
                      <a:pPr algn="r" fontAlgn="b"/>
                      <a:r>
                        <a:rPr lang="en-US" sz="1600" b="1" u="none" strike="noStrike" dirty="0">
                          <a:effectLst/>
                        </a:rPr>
                        <a:t>2</a:t>
                      </a:r>
                      <a:endParaRPr lang="en-US" sz="1600" b="1" i="0" u="none" strike="noStrike" dirty="0">
                        <a:solidFill>
                          <a:srgbClr val="000000"/>
                        </a:solidFill>
                        <a:effectLst/>
                        <a:latin typeface="Calibri" panose="020F0502020204030204" pitchFamily="34" charset="0"/>
                      </a:endParaRPr>
                    </a:p>
                  </a:txBody>
                  <a:tcPr marL="0" marR="0" marT="0" marB="0" anchor="b"/>
                </a:tc>
                <a:tc>
                  <a:txBody>
                    <a:bodyPr/>
                    <a:lstStyle/>
                    <a:p>
                      <a:pPr algn="l" fontAlgn="b"/>
                      <a:r>
                        <a:rPr lang="en-US" sz="1600" b="1" u="none" strike="noStrike">
                          <a:effectLst/>
                        </a:rPr>
                        <a:t>NAVL-discipline-selected-academic.txt</a:t>
                      </a:r>
                      <a:endParaRPr lang="en-US" sz="1600" b="1"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600" b="1" u="none" strike="noStrike">
                          <a:effectLst/>
                        </a:rPr>
                        <a:t>7436</a:t>
                      </a:r>
                      <a:endParaRPr lang="en-US" sz="1600" b="1"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600" b="1" u="none" strike="noStrike">
                          <a:effectLst/>
                          <a:highlight>
                            <a:srgbClr val="FFFF00"/>
                          </a:highlight>
                        </a:rPr>
                        <a:t>14.81</a:t>
                      </a:r>
                      <a:endParaRPr lang="en-US" sz="1600" b="1" i="0" u="none" strike="noStrike" dirty="0">
                        <a:solidFill>
                          <a:srgbClr val="000000"/>
                        </a:solidFill>
                        <a:effectLst/>
                        <a:highlight>
                          <a:srgbClr val="FFFF00"/>
                        </a:highlight>
                        <a:latin typeface="Calibri" panose="020F0502020204030204" pitchFamily="34" charset="0"/>
                      </a:endParaRPr>
                    </a:p>
                  </a:txBody>
                  <a:tcPr marL="0" marR="0" marT="0" marB="0" anchor="b"/>
                </a:tc>
                <a:tc>
                  <a:txBody>
                    <a:bodyPr/>
                    <a:lstStyle/>
                    <a:p>
                      <a:pPr algn="r" fontAlgn="b"/>
                      <a:r>
                        <a:rPr lang="en-US" sz="1600" b="1" u="none" strike="noStrike" dirty="0">
                          <a:effectLst/>
                        </a:rPr>
                        <a:t>492</a:t>
                      </a:r>
                      <a:endParaRPr lang="en-US" sz="1600" b="1"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en-US" sz="1600" b="1" u="none" strike="noStrike" dirty="0">
                          <a:effectLst/>
                          <a:highlight>
                            <a:srgbClr val="FFFF00"/>
                          </a:highlight>
                        </a:rPr>
                        <a:t>9.51</a:t>
                      </a:r>
                      <a:endParaRPr lang="en-US" sz="1600" b="1" i="0" u="none" strike="noStrike" dirty="0">
                        <a:solidFill>
                          <a:srgbClr val="000000"/>
                        </a:solidFill>
                        <a:effectLst/>
                        <a:highlight>
                          <a:srgbClr val="FFFF00"/>
                        </a:highlight>
                        <a:latin typeface="Calibri" panose="020F0502020204030204" pitchFamily="34" charset="0"/>
                      </a:endParaRPr>
                    </a:p>
                  </a:txBody>
                  <a:tcPr marL="0" marR="0" marT="0" marB="0" anchor="b"/>
                </a:tc>
                <a:extLst>
                  <a:ext uri="{0D108BD9-81ED-4DB2-BD59-A6C34878D82A}">
                    <a16:rowId xmlns:a16="http://schemas.microsoft.com/office/drawing/2014/main" val="3943576383"/>
                  </a:ext>
                </a:extLst>
              </a:tr>
              <a:tr h="260914">
                <a:tc>
                  <a:txBody>
                    <a:bodyPr/>
                    <a:lstStyle/>
                    <a:p>
                      <a:pPr algn="r" fontAlgn="b"/>
                      <a:r>
                        <a:rPr lang="en-US" sz="1600" b="1" u="none" strike="noStrike">
                          <a:effectLst/>
                        </a:rPr>
                        <a:t>0</a:t>
                      </a:r>
                      <a:endParaRPr lang="en-US" sz="1600" b="1"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1600" b="1" u="none" strike="noStrike" dirty="0">
                          <a:effectLst/>
                        </a:rPr>
                        <a:t>-Other words in top 20,000</a:t>
                      </a:r>
                      <a:endParaRPr lang="en-US" sz="1600" b="1"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en-US" sz="1600" b="1" u="none" strike="noStrike">
                          <a:effectLst/>
                        </a:rPr>
                        <a:t>35177</a:t>
                      </a:r>
                      <a:endParaRPr lang="en-US" sz="1600" b="1"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600" b="1" u="none" strike="noStrike">
                          <a:effectLst/>
                          <a:highlight>
                            <a:srgbClr val="FFFF00"/>
                          </a:highlight>
                        </a:rPr>
                        <a:t>70.06</a:t>
                      </a:r>
                      <a:endParaRPr lang="en-US" sz="1600" b="1" i="0" u="none" strike="noStrike" dirty="0">
                        <a:solidFill>
                          <a:srgbClr val="000000"/>
                        </a:solidFill>
                        <a:effectLst/>
                        <a:highlight>
                          <a:srgbClr val="FFFF00"/>
                        </a:highlight>
                        <a:latin typeface="Calibri" panose="020F0502020204030204" pitchFamily="34" charset="0"/>
                      </a:endParaRPr>
                    </a:p>
                  </a:txBody>
                  <a:tcPr marL="0" marR="0" marT="0" marB="0" anchor="b"/>
                </a:tc>
                <a:tc>
                  <a:txBody>
                    <a:bodyPr/>
                    <a:lstStyle/>
                    <a:p>
                      <a:pPr algn="r" fontAlgn="b"/>
                      <a:r>
                        <a:rPr lang="en-US" sz="1600" b="1" u="none" strike="noStrike">
                          <a:effectLst/>
                        </a:rPr>
                        <a:t>3674</a:t>
                      </a:r>
                      <a:endParaRPr lang="en-US" sz="1600" b="1"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600" b="1" u="none" strike="noStrike" dirty="0">
                          <a:effectLst/>
                          <a:highlight>
                            <a:srgbClr val="FFFF00"/>
                          </a:highlight>
                        </a:rPr>
                        <a:t>71.02</a:t>
                      </a:r>
                      <a:endParaRPr lang="en-US" sz="1600" b="1" i="0" u="none" strike="noStrike" dirty="0">
                        <a:solidFill>
                          <a:srgbClr val="000000"/>
                        </a:solidFill>
                        <a:effectLst/>
                        <a:highlight>
                          <a:srgbClr val="FFFF00"/>
                        </a:highlight>
                        <a:latin typeface="Calibri" panose="020F0502020204030204" pitchFamily="34" charset="0"/>
                      </a:endParaRPr>
                    </a:p>
                  </a:txBody>
                  <a:tcPr marL="0" marR="0" marT="0" marB="0" anchor="b"/>
                </a:tc>
                <a:extLst>
                  <a:ext uri="{0D108BD9-81ED-4DB2-BD59-A6C34878D82A}">
                    <a16:rowId xmlns:a16="http://schemas.microsoft.com/office/drawing/2014/main" val="3456497602"/>
                  </a:ext>
                </a:extLst>
              </a:tr>
              <a:tr h="260914">
                <a:tc>
                  <a:txBody>
                    <a:bodyPr/>
                    <a:lstStyle/>
                    <a:p>
                      <a:pPr algn="l" fontAlgn="b"/>
                      <a:r>
                        <a:rPr lang="en-US" sz="1600" b="1" u="none" strike="noStrike">
                          <a:effectLst/>
                        </a:rPr>
                        <a:t>TOTAL</a:t>
                      </a:r>
                      <a:endParaRPr lang="en-US" sz="1600" b="1"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600" b="1" u="none" strike="noStrike">
                          <a:effectLst/>
                        </a:rPr>
                        <a:t>50211</a:t>
                      </a:r>
                      <a:endParaRPr lang="en-US" sz="1600" b="1"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1600" b="1" u="none" strike="noStrike" dirty="0">
                          <a:effectLst/>
                        </a:rPr>
                        <a:t> </a:t>
                      </a:r>
                      <a:endParaRPr lang="en-US" sz="1600" b="1" i="0" u="none" strike="noStrike" dirty="0">
                        <a:solidFill>
                          <a:srgbClr val="000000"/>
                        </a:solidFill>
                        <a:effectLst/>
                        <a:latin typeface="Calibri" panose="020F0502020204030204" pitchFamily="34" charset="0"/>
                      </a:endParaRPr>
                    </a:p>
                  </a:txBody>
                  <a:tcPr marL="0" marR="0" marT="0" marB="0" anchor="b"/>
                </a:tc>
                <a:tc>
                  <a:txBody>
                    <a:bodyPr/>
                    <a:lstStyle/>
                    <a:p>
                      <a:pPr algn="l" fontAlgn="b"/>
                      <a:r>
                        <a:rPr lang="en-US" sz="1600" b="1" u="none" strike="noStrike" dirty="0">
                          <a:effectLst/>
                        </a:rPr>
                        <a:t> </a:t>
                      </a:r>
                      <a:endParaRPr lang="en-US" sz="1600" b="1" i="0" u="none" strike="noStrike" dirty="0">
                        <a:solidFill>
                          <a:srgbClr val="000000"/>
                        </a:solidFill>
                        <a:effectLst/>
                        <a:latin typeface="Calibri" panose="020F0502020204030204" pitchFamily="34" charset="0"/>
                      </a:endParaRPr>
                    </a:p>
                  </a:txBody>
                  <a:tcPr marL="0" marR="0" marT="0" marB="0" anchor="b"/>
                </a:tc>
                <a:tc>
                  <a:txBody>
                    <a:bodyPr/>
                    <a:lstStyle/>
                    <a:p>
                      <a:pPr algn="l" fontAlgn="b"/>
                      <a:r>
                        <a:rPr lang="en-US" sz="1600" b="1" u="none" strike="noStrike">
                          <a:effectLst/>
                        </a:rPr>
                        <a:t> </a:t>
                      </a:r>
                      <a:endParaRPr lang="en-US" sz="1600" b="1"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1600" b="1" u="none" strike="noStrike" dirty="0">
                          <a:effectLst/>
                          <a:highlight>
                            <a:srgbClr val="FFFF00"/>
                          </a:highlight>
                        </a:rPr>
                        <a:t> </a:t>
                      </a:r>
                      <a:endParaRPr lang="en-US" sz="1600" b="1" i="0" u="none" strike="noStrike" dirty="0">
                        <a:solidFill>
                          <a:srgbClr val="000000"/>
                        </a:solidFill>
                        <a:effectLst/>
                        <a:highlight>
                          <a:srgbClr val="FFFF00"/>
                        </a:highlight>
                        <a:latin typeface="Calibri" panose="020F0502020204030204" pitchFamily="34" charset="0"/>
                      </a:endParaRPr>
                    </a:p>
                  </a:txBody>
                  <a:tcPr marL="0" marR="0" marT="0" marB="0" anchor="b"/>
                </a:tc>
                <a:extLst>
                  <a:ext uri="{0D108BD9-81ED-4DB2-BD59-A6C34878D82A}">
                    <a16:rowId xmlns:a16="http://schemas.microsoft.com/office/drawing/2014/main" val="1643862417"/>
                  </a:ext>
                </a:extLst>
              </a:tr>
            </a:tbl>
          </a:graphicData>
        </a:graphic>
      </p:graphicFrame>
    </p:spTree>
    <p:extLst>
      <p:ext uri="{BB962C8B-B14F-4D97-AF65-F5344CB8AC3E}">
        <p14:creationId xmlns:p14="http://schemas.microsoft.com/office/powerpoint/2010/main" val="32302643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A3057C-2DEC-48BA-99B9-E12EA5711ADE}"/>
              </a:ext>
            </a:extLst>
          </p:cNvPr>
          <p:cNvSpPr>
            <a:spLocks noGrp="1"/>
          </p:cNvSpPr>
          <p:nvPr>
            <p:ph type="title"/>
          </p:nvPr>
        </p:nvSpPr>
        <p:spPr>
          <a:solidFill>
            <a:schemeClr val="bg2">
              <a:lumMod val="90000"/>
            </a:schemeClr>
          </a:solidFill>
        </p:spPr>
        <p:txBody>
          <a:bodyPr/>
          <a:lstStyle/>
          <a:p>
            <a:r>
              <a:rPr lang="en-US" b="1" dirty="0"/>
              <a:t>How did </a:t>
            </a:r>
            <a:r>
              <a:rPr lang="en-US" b="1" dirty="0">
                <a:highlight>
                  <a:srgbClr val="FFFF00"/>
                </a:highlight>
              </a:rPr>
              <a:t>VNL students </a:t>
            </a:r>
            <a:r>
              <a:rPr lang="en-US" b="1" dirty="0"/>
              <a:t>compare with </a:t>
            </a:r>
            <a:r>
              <a:rPr lang="en-US" b="1" dirty="0">
                <a:solidFill>
                  <a:srgbClr val="FF0000"/>
                </a:solidFill>
              </a:rPr>
              <a:t>BAWE</a:t>
            </a:r>
            <a:r>
              <a:rPr lang="en-US" b="1" dirty="0"/>
              <a:t>?</a:t>
            </a:r>
          </a:p>
        </p:txBody>
      </p:sp>
      <p:sp>
        <p:nvSpPr>
          <p:cNvPr id="3" name="Content Placeholder 2">
            <a:extLst>
              <a:ext uri="{FF2B5EF4-FFF2-40B4-BE49-F238E27FC236}">
                <a16:creationId xmlns:a16="http://schemas.microsoft.com/office/drawing/2014/main" id="{34F969A6-C92C-41CF-AB61-6969B5E6111F}"/>
              </a:ext>
            </a:extLst>
          </p:cNvPr>
          <p:cNvSpPr>
            <a:spLocks noGrp="1"/>
          </p:cNvSpPr>
          <p:nvPr>
            <p:ph idx="1"/>
          </p:nvPr>
        </p:nvSpPr>
        <p:spPr/>
        <p:txBody>
          <a:bodyPr>
            <a:normAutofit fontScale="85000" lnSpcReduction="10000"/>
          </a:bodyPr>
          <a:lstStyle/>
          <a:p>
            <a:pPr marL="0" indent="0">
              <a:buNone/>
            </a:pPr>
            <a:r>
              <a:rPr lang="en-US" b="1" dirty="0">
                <a:solidFill>
                  <a:srgbClr val="FF0000"/>
                </a:solidFill>
              </a:rPr>
              <a:t>BAWE NS </a:t>
            </a:r>
            <a:r>
              <a:rPr lang="en-US" b="1" dirty="0"/>
              <a:t>(L1 English) compared with VNL students</a:t>
            </a:r>
          </a:p>
          <a:p>
            <a:r>
              <a:rPr lang="en-US" dirty="0"/>
              <a:t>NAVL core academic words as % of all text </a:t>
            </a:r>
            <a:r>
              <a:rPr lang="en-US" b="1" dirty="0">
                <a:solidFill>
                  <a:srgbClr val="FF0000"/>
                </a:solidFill>
              </a:rPr>
              <a:t>15.88%</a:t>
            </a:r>
            <a:r>
              <a:rPr lang="en-US" dirty="0"/>
              <a:t> (cf. 13.96-&gt;</a:t>
            </a:r>
            <a:r>
              <a:rPr lang="en-US" b="1" dirty="0">
                <a:highlight>
                  <a:srgbClr val="FFFF00"/>
                </a:highlight>
              </a:rPr>
              <a:t>14.06%</a:t>
            </a:r>
            <a:r>
              <a:rPr lang="en-US" dirty="0"/>
              <a:t>)</a:t>
            </a:r>
          </a:p>
          <a:p>
            <a:r>
              <a:rPr lang="en-US" sz="2800" u="none" strike="noStrike" dirty="0">
                <a:effectLst/>
              </a:rPr>
              <a:t>NAVL-discipline-specific words </a:t>
            </a:r>
            <a:r>
              <a:rPr lang="en-US" dirty="0"/>
              <a:t>as % of all text </a:t>
            </a:r>
            <a:r>
              <a:rPr lang="en-US" sz="2800" b="1" u="none" strike="noStrike" dirty="0">
                <a:solidFill>
                  <a:srgbClr val="FF0000"/>
                </a:solidFill>
                <a:effectLst/>
              </a:rPr>
              <a:t>14.51%</a:t>
            </a:r>
            <a:r>
              <a:rPr lang="en-US" sz="2800" u="none" strike="noStrike" dirty="0">
                <a:effectLst/>
              </a:rPr>
              <a:t> </a:t>
            </a:r>
            <a:r>
              <a:rPr lang="en-US" dirty="0"/>
              <a:t>(17.8-&gt;</a:t>
            </a:r>
            <a:r>
              <a:rPr lang="en-US" b="1" dirty="0">
                <a:highlight>
                  <a:srgbClr val="FFFF00"/>
                </a:highlight>
              </a:rPr>
              <a:t>18.03%</a:t>
            </a:r>
            <a:r>
              <a:rPr lang="en-US" dirty="0"/>
              <a:t>)</a:t>
            </a:r>
          </a:p>
          <a:p>
            <a:r>
              <a:rPr lang="en-US" dirty="0"/>
              <a:t>Other academic words (lemmas) as a percentage of all text </a:t>
            </a:r>
            <a:r>
              <a:rPr lang="en-US" b="1" dirty="0">
                <a:solidFill>
                  <a:srgbClr val="FF0000"/>
                </a:solidFill>
              </a:rPr>
              <a:t>68.08%</a:t>
            </a:r>
            <a:r>
              <a:rPr lang="en-US" b="1" dirty="0"/>
              <a:t> </a:t>
            </a:r>
            <a:r>
              <a:rPr lang="en-US" dirty="0"/>
              <a:t>(cf. 63.86-&gt; </a:t>
            </a:r>
            <a:r>
              <a:rPr lang="en-US" b="1" dirty="0"/>
              <a:t>65.08</a:t>
            </a:r>
            <a:r>
              <a:rPr lang="en-US" dirty="0"/>
              <a:t>%)</a:t>
            </a:r>
          </a:p>
          <a:p>
            <a:pPr marL="0" indent="0">
              <a:buNone/>
            </a:pPr>
            <a:r>
              <a:rPr lang="en-US" b="1" dirty="0">
                <a:solidFill>
                  <a:srgbClr val="FF0000"/>
                </a:solidFill>
              </a:rPr>
              <a:t>BAWE NNS </a:t>
            </a:r>
            <a:r>
              <a:rPr lang="en-US" b="1" dirty="0"/>
              <a:t>(L1 not English) compared with VNL students</a:t>
            </a:r>
          </a:p>
          <a:p>
            <a:r>
              <a:rPr lang="en-US" dirty="0"/>
              <a:t>NAVL core academic words as % of all text </a:t>
            </a:r>
            <a:r>
              <a:rPr lang="en-US" b="1" dirty="0">
                <a:solidFill>
                  <a:srgbClr val="FF0000"/>
                </a:solidFill>
              </a:rPr>
              <a:t>15.13%</a:t>
            </a:r>
            <a:r>
              <a:rPr lang="en-US" b="1" dirty="0"/>
              <a:t> </a:t>
            </a:r>
            <a:r>
              <a:rPr lang="en-US" dirty="0"/>
              <a:t>(cf. 13.96-&gt;</a:t>
            </a:r>
            <a:r>
              <a:rPr lang="en-US" b="1" dirty="0">
                <a:highlight>
                  <a:srgbClr val="FFFF00"/>
                </a:highlight>
              </a:rPr>
              <a:t>14.06%</a:t>
            </a:r>
            <a:r>
              <a:rPr lang="en-US" dirty="0"/>
              <a:t>)</a:t>
            </a:r>
          </a:p>
          <a:p>
            <a:r>
              <a:rPr lang="en-US" sz="2800" u="none" strike="noStrike" dirty="0">
                <a:effectLst/>
              </a:rPr>
              <a:t>NAVL-discipline-specific words </a:t>
            </a:r>
            <a:r>
              <a:rPr lang="en-US" dirty="0"/>
              <a:t>as % of all text </a:t>
            </a:r>
            <a:r>
              <a:rPr lang="en-US" sz="2800" b="1" u="none" strike="noStrike" dirty="0">
                <a:solidFill>
                  <a:srgbClr val="FF0000"/>
                </a:solidFill>
                <a:effectLst/>
              </a:rPr>
              <a:t>14.81%</a:t>
            </a:r>
            <a:r>
              <a:rPr lang="en-US" sz="2800" u="none" strike="noStrike" dirty="0">
                <a:effectLst/>
              </a:rPr>
              <a:t> </a:t>
            </a:r>
            <a:r>
              <a:rPr lang="en-US" dirty="0"/>
              <a:t>(17.8-&gt;</a:t>
            </a:r>
            <a:r>
              <a:rPr lang="en-US" b="1" dirty="0">
                <a:highlight>
                  <a:srgbClr val="FFFF00"/>
                </a:highlight>
              </a:rPr>
              <a:t>18.03%</a:t>
            </a:r>
            <a:r>
              <a:rPr lang="en-US" dirty="0"/>
              <a:t>)</a:t>
            </a:r>
          </a:p>
          <a:p>
            <a:r>
              <a:rPr lang="en-US" dirty="0"/>
              <a:t>Other academic words (lemmas) as </a:t>
            </a:r>
            <a:r>
              <a:rPr lang="en-US" dirty="0" err="1"/>
              <a:t>as</a:t>
            </a:r>
            <a:r>
              <a:rPr lang="en-US" dirty="0"/>
              <a:t> % of all text </a:t>
            </a:r>
            <a:r>
              <a:rPr lang="en-US" b="1" dirty="0">
                <a:solidFill>
                  <a:srgbClr val="FF0000"/>
                </a:solidFill>
              </a:rPr>
              <a:t>71.02%</a:t>
            </a:r>
            <a:r>
              <a:rPr lang="en-US" b="1" dirty="0"/>
              <a:t> </a:t>
            </a:r>
            <a:r>
              <a:rPr lang="en-US" dirty="0"/>
              <a:t>(cf. 63.86-&gt; </a:t>
            </a:r>
            <a:r>
              <a:rPr lang="en-US" b="1" dirty="0">
                <a:highlight>
                  <a:srgbClr val="FFFF00"/>
                </a:highlight>
              </a:rPr>
              <a:t>65.08%</a:t>
            </a:r>
            <a:r>
              <a:rPr lang="en-US" dirty="0"/>
              <a:t>)</a:t>
            </a:r>
          </a:p>
          <a:p>
            <a:pPr marL="0" indent="0">
              <a:buNone/>
            </a:pPr>
            <a:r>
              <a:rPr lang="en-US" b="1" dirty="0">
                <a:highlight>
                  <a:srgbClr val="FFFF00"/>
                </a:highlight>
              </a:rPr>
              <a:t>VNL comparable on core ac. words; VNL higher on discipline specific; VNL lower on % of other words. </a:t>
            </a:r>
          </a:p>
          <a:p>
            <a:endParaRPr lang="en-US" dirty="0"/>
          </a:p>
        </p:txBody>
      </p:sp>
      <mc:AlternateContent xmlns:mc="http://schemas.openxmlformats.org/markup-compatibility/2006">
        <mc:Choice xmlns:p14="http://schemas.microsoft.com/office/powerpoint/2010/main" Requires="p14">
          <p:contentPart p14:bwMode="auto" r:id="rId2">
            <p14:nvContentPartPr>
              <p14:cNvPr id="5" name="Ink 4">
                <a:extLst>
                  <a:ext uri="{FF2B5EF4-FFF2-40B4-BE49-F238E27FC236}">
                    <a16:creationId xmlns:a16="http://schemas.microsoft.com/office/drawing/2014/main" id="{5D0B5BA7-0148-402E-9BD3-CA97AB16553B}"/>
                  </a:ext>
                </a:extLst>
              </p14:cNvPr>
              <p14:cNvContentPartPr/>
              <p14:nvPr/>
            </p14:nvContentPartPr>
            <p14:xfrm>
              <a:off x="8466923" y="3966148"/>
              <a:ext cx="1480320" cy="1042560"/>
            </p14:xfrm>
          </p:contentPart>
        </mc:Choice>
        <mc:Fallback>
          <p:pic>
            <p:nvPicPr>
              <p:cNvPr id="5" name="Ink 4">
                <a:extLst>
                  <a:ext uri="{FF2B5EF4-FFF2-40B4-BE49-F238E27FC236}">
                    <a16:creationId xmlns:a16="http://schemas.microsoft.com/office/drawing/2014/main" id="{5D0B5BA7-0148-402E-9BD3-CA97AB16553B}"/>
                  </a:ext>
                </a:extLst>
              </p:cNvPr>
              <p:cNvPicPr/>
              <p:nvPr/>
            </p:nvPicPr>
            <p:blipFill>
              <a:blip r:embed="rId3"/>
              <a:stretch>
                <a:fillRect/>
              </a:stretch>
            </p:blipFill>
            <p:spPr>
              <a:xfrm>
                <a:off x="8448923" y="3948148"/>
                <a:ext cx="1515960" cy="1078200"/>
              </a:xfrm>
              <a:prstGeom prst="rect">
                <a:avLst/>
              </a:prstGeom>
            </p:spPr>
          </p:pic>
        </mc:Fallback>
      </mc:AlternateContent>
      <mc:AlternateContent xmlns:mc="http://schemas.openxmlformats.org/markup-compatibility/2006">
        <mc:Choice xmlns:p14="http://schemas.microsoft.com/office/powerpoint/2010/main" Requires="p14">
          <p:contentPart p14:bwMode="auto" r:id="rId4">
            <p14:nvContentPartPr>
              <p14:cNvPr id="6" name="Ink 5">
                <a:extLst>
                  <a:ext uri="{FF2B5EF4-FFF2-40B4-BE49-F238E27FC236}">
                    <a16:creationId xmlns:a16="http://schemas.microsoft.com/office/drawing/2014/main" id="{2927B9BB-D2F6-45DD-AFEA-DF43F122C25D}"/>
                  </a:ext>
                </a:extLst>
              </p14:cNvPr>
              <p14:cNvContentPartPr/>
              <p14:nvPr/>
            </p14:nvContentPartPr>
            <p14:xfrm>
              <a:off x="11141363" y="4557268"/>
              <a:ext cx="360" cy="360"/>
            </p14:xfrm>
          </p:contentPart>
        </mc:Choice>
        <mc:Fallback>
          <p:pic>
            <p:nvPicPr>
              <p:cNvPr id="6" name="Ink 5">
                <a:extLst>
                  <a:ext uri="{FF2B5EF4-FFF2-40B4-BE49-F238E27FC236}">
                    <a16:creationId xmlns:a16="http://schemas.microsoft.com/office/drawing/2014/main" id="{2927B9BB-D2F6-45DD-AFEA-DF43F122C25D}"/>
                  </a:ext>
                </a:extLst>
              </p:cNvPr>
              <p:cNvPicPr/>
              <p:nvPr/>
            </p:nvPicPr>
            <p:blipFill>
              <a:blip r:embed="rId5"/>
              <a:stretch>
                <a:fillRect/>
              </a:stretch>
            </p:blipFill>
            <p:spPr>
              <a:xfrm>
                <a:off x="11123723" y="4539268"/>
                <a:ext cx="36000" cy="3600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7" name="Ink 6">
                <a:extLst>
                  <a:ext uri="{FF2B5EF4-FFF2-40B4-BE49-F238E27FC236}">
                    <a16:creationId xmlns:a16="http://schemas.microsoft.com/office/drawing/2014/main" id="{2C0BDB8D-815E-4E06-A2E7-ECDFABCE8CF0}"/>
                  </a:ext>
                </a:extLst>
              </p14:cNvPr>
              <p14:cNvContentPartPr/>
              <p14:nvPr/>
            </p14:nvContentPartPr>
            <p14:xfrm>
              <a:off x="11507483" y="3671308"/>
              <a:ext cx="360" cy="360"/>
            </p14:xfrm>
          </p:contentPart>
        </mc:Choice>
        <mc:Fallback>
          <p:pic>
            <p:nvPicPr>
              <p:cNvPr id="7" name="Ink 6">
                <a:extLst>
                  <a:ext uri="{FF2B5EF4-FFF2-40B4-BE49-F238E27FC236}">
                    <a16:creationId xmlns:a16="http://schemas.microsoft.com/office/drawing/2014/main" id="{2C0BDB8D-815E-4E06-A2E7-ECDFABCE8CF0}"/>
                  </a:ext>
                </a:extLst>
              </p:cNvPr>
              <p:cNvPicPr/>
              <p:nvPr/>
            </p:nvPicPr>
            <p:blipFill>
              <a:blip r:embed="rId5"/>
              <a:stretch>
                <a:fillRect/>
              </a:stretch>
            </p:blipFill>
            <p:spPr>
              <a:xfrm>
                <a:off x="11489483" y="3653668"/>
                <a:ext cx="36000" cy="36000"/>
              </a:xfrm>
              <a:prstGeom prst="rect">
                <a:avLst/>
              </a:prstGeom>
            </p:spPr>
          </p:pic>
        </mc:Fallback>
      </mc:AlternateContent>
    </p:spTree>
    <p:extLst>
      <p:ext uri="{BB962C8B-B14F-4D97-AF65-F5344CB8AC3E}">
        <p14:creationId xmlns:p14="http://schemas.microsoft.com/office/powerpoint/2010/main" val="24249490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A6F000-D8B6-43DE-AEDC-B5815D9C0075}"/>
              </a:ext>
            </a:extLst>
          </p:cNvPr>
          <p:cNvSpPr>
            <a:spLocks noGrp="1"/>
          </p:cNvSpPr>
          <p:nvPr>
            <p:ph type="title"/>
          </p:nvPr>
        </p:nvSpPr>
        <p:spPr>
          <a:solidFill>
            <a:schemeClr val="bg2"/>
          </a:solidFill>
        </p:spPr>
        <p:txBody>
          <a:bodyPr/>
          <a:lstStyle/>
          <a:p>
            <a:r>
              <a:rPr lang="en-US" b="1" dirty="0">
                <a:solidFill>
                  <a:srgbClr val="7030A0"/>
                </a:solidFill>
              </a:rPr>
              <a:t>Conclusion</a:t>
            </a:r>
          </a:p>
        </p:txBody>
      </p:sp>
      <p:sp>
        <p:nvSpPr>
          <p:cNvPr id="3" name="Content Placeholder 2">
            <a:extLst>
              <a:ext uri="{FF2B5EF4-FFF2-40B4-BE49-F238E27FC236}">
                <a16:creationId xmlns:a16="http://schemas.microsoft.com/office/drawing/2014/main" id="{5C6FE7A1-7FE5-49D5-8680-7EA42CD4DA7B}"/>
              </a:ext>
            </a:extLst>
          </p:cNvPr>
          <p:cNvSpPr>
            <a:spLocks noGrp="1"/>
          </p:cNvSpPr>
          <p:nvPr>
            <p:ph idx="1"/>
          </p:nvPr>
        </p:nvSpPr>
        <p:spPr/>
        <p:txBody>
          <a:bodyPr>
            <a:normAutofit/>
          </a:bodyPr>
          <a:lstStyle/>
          <a:p>
            <a:pPr marL="0" marR="0">
              <a:lnSpc>
                <a:spcPct val="107000"/>
              </a:lnSpc>
              <a:spcBef>
                <a:spcPts val="0"/>
              </a:spcBef>
              <a:spcAft>
                <a:spcPts val="800"/>
              </a:spcAft>
            </a:pPr>
            <a:r>
              <a:rPr lang="en-US" sz="2400" dirty="0">
                <a:latin typeface="Calibri" panose="020F0502020204030204" pitchFamily="34" charset="0"/>
                <a:ea typeface="Calibri" panose="020F0502020204030204" pitchFamily="34" charset="0"/>
                <a:cs typeface="Times New Roman" panose="02020603050405020304" pitchFamily="18" charset="0"/>
              </a:rPr>
              <a:t>At a general level, students in all 3 cohorts compare very favorably with NNS in the BAWE corpus (predominantly Mandarin L1 speakers) in the % use of core academic lexis and technical  lexis of their field (Hum and Ed, and Soc. Sciences). </a:t>
            </a:r>
          </a:p>
          <a:p>
            <a:pPr marL="0" marR="0">
              <a:lnSpc>
                <a:spcPct val="107000"/>
              </a:lnSpc>
              <a:spcBef>
                <a:spcPts val="0"/>
              </a:spcBef>
              <a:spcAft>
                <a:spcPts val="80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There is definitely progression in the overall length of writing and expanded range of words (types= lemmas.)</a:t>
            </a:r>
          </a:p>
          <a:p>
            <a:pPr marL="0" marR="0">
              <a:lnSpc>
                <a:spcPct val="107000"/>
              </a:lnSpc>
              <a:spcBef>
                <a:spcPts val="0"/>
              </a:spcBef>
              <a:spcAft>
                <a:spcPts val="800"/>
              </a:spcAft>
            </a:pPr>
            <a:r>
              <a:rPr lang="en-US" sz="2400" dirty="0">
                <a:latin typeface="Calibri" panose="020F0502020204030204" pitchFamily="34" charset="0"/>
                <a:ea typeface="Calibri" panose="020F0502020204030204" pitchFamily="34" charset="0"/>
                <a:cs typeface="Times New Roman" panose="02020603050405020304" pitchFamily="18" charset="0"/>
              </a:rPr>
              <a:t>It is not yet known how much of the expansion comes from more variation in lemmas from a particular word family, e.g., </a:t>
            </a:r>
            <a:r>
              <a:rPr lang="en-US" sz="2400" i="1" dirty="0">
                <a:latin typeface="Calibri" panose="020F0502020204030204" pitchFamily="34" charset="0"/>
                <a:ea typeface="Calibri" panose="020F0502020204030204" pitchFamily="34" charset="0"/>
                <a:cs typeface="Times New Roman" panose="02020603050405020304" pitchFamily="18" charset="0"/>
              </a:rPr>
              <a:t>consider, considerably, consideration, considering, considerable</a:t>
            </a:r>
            <a:r>
              <a:rPr lang="en-US" sz="2400" dirty="0">
                <a:latin typeface="Calibri" panose="020F0502020204030204" pitchFamily="34" charset="0"/>
                <a:ea typeface="Calibri" panose="020F0502020204030204" pitchFamily="34" charset="0"/>
                <a:cs typeface="Times New Roman" panose="02020603050405020304" pitchFamily="18" charset="0"/>
              </a:rPr>
              <a:t> (general), </a:t>
            </a:r>
            <a:r>
              <a:rPr lang="en-US" sz="2400" i="1" dirty="0">
                <a:latin typeface="Calibri" panose="020F0502020204030204" pitchFamily="34" charset="0"/>
                <a:ea typeface="Calibri" panose="020F0502020204030204" pitchFamily="34" charset="0"/>
                <a:cs typeface="Times New Roman" panose="02020603050405020304" pitchFamily="18" charset="0"/>
              </a:rPr>
              <a:t>reconsideration</a:t>
            </a:r>
            <a:r>
              <a:rPr lang="en-US" sz="2400" dirty="0">
                <a:latin typeface="Calibri" panose="020F0502020204030204" pitchFamily="34" charset="0"/>
                <a:ea typeface="Calibri" panose="020F0502020204030204" pitchFamily="34" charset="0"/>
                <a:cs typeface="Times New Roman" panose="02020603050405020304" pitchFamily="18" charset="0"/>
              </a:rPr>
              <a:t> (law) or from introducing lemmas from other word families.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45075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1070</TotalTime>
  <Words>2146</Words>
  <Application>Microsoft Office PowerPoint</Application>
  <PresentationFormat>Widescreen</PresentationFormat>
  <Paragraphs>214</Paragraphs>
  <Slides>15</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15</vt:i4>
      </vt:variant>
    </vt:vector>
  </HeadingPairs>
  <TitlesOfParts>
    <vt:vector size="25" baseType="lpstr">
      <vt:lpstr>AdvOT863180fb</vt:lpstr>
      <vt:lpstr>AdvOT863180fb+20</vt:lpstr>
      <vt:lpstr>AdvOTb92eb7df.I</vt:lpstr>
      <vt:lpstr>AdvP41153C</vt:lpstr>
      <vt:lpstr>AdvP4B2E3F</vt:lpstr>
      <vt:lpstr>Arial</vt:lpstr>
      <vt:lpstr>Calibri</vt:lpstr>
      <vt:lpstr>Calibri Light</vt:lpstr>
      <vt:lpstr>Code2000</vt:lpstr>
      <vt:lpstr>Office Theme</vt:lpstr>
      <vt:lpstr> Acquiring a scholar’s voice: Vietnamese students mastering academic vocabulary in thesis writing</vt:lpstr>
      <vt:lpstr>The Research Project</vt:lpstr>
      <vt:lpstr>Method</vt:lpstr>
      <vt:lpstr>Student writing sample VNL C1 first draft (using Antwordprofiler and NAVL wordlists) </vt:lpstr>
      <vt:lpstr>Reference corpora</vt:lpstr>
      <vt:lpstr>Comparing draft Intro, Discussion and Conclusions in VNL C1-3 (Antwordprofiler)</vt:lpstr>
      <vt:lpstr>BAWE Lexical Profiles  (Antword profiler)</vt:lpstr>
      <vt:lpstr>How did VNL students compare with BAWE?</vt:lpstr>
      <vt:lpstr>Conclusion</vt:lpstr>
      <vt:lpstr>Where to from here?</vt:lpstr>
      <vt:lpstr>Appendix 1: New Academic Vocabulary List (NAVL)</vt:lpstr>
      <vt:lpstr>Appendix 1 contd.</vt:lpstr>
      <vt:lpstr>References</vt:lpstr>
      <vt:lpstr>References contd.</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Acquiring a scholar’s voice: Vietnamese students mastering academic vocabulary in thesis writing</dc:title>
  <dc:creator>Kies, Sandra G.</dc:creator>
  <cp:lastModifiedBy>Kies, Sandra G.</cp:lastModifiedBy>
  <cp:revision>72</cp:revision>
  <dcterms:created xsi:type="dcterms:W3CDTF">2021-03-04T02:45:18Z</dcterms:created>
  <dcterms:modified xsi:type="dcterms:W3CDTF">2021-03-05T19:01:36Z</dcterms:modified>
</cp:coreProperties>
</file>